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4BC"/>
    <a:srgbClr val="90B8D0"/>
    <a:srgbClr val="0176AB"/>
    <a:srgbClr val="0017F2"/>
    <a:srgbClr val="DDB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4660"/>
  </p:normalViewPr>
  <p:slideViewPr>
    <p:cSldViewPr snapToGrid="0">
      <p:cViewPr>
        <p:scale>
          <a:sx n="100" d="100"/>
          <a:sy n="100" d="100"/>
        </p:scale>
        <p:origin x="76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4E3A-0C46-C0C4-424E-8A4FC267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02432-B8DE-D991-A9E1-E8B3FC8B8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4EAF-908B-D6A6-3FAE-86269F09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20/12/2024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E89C3-DE0D-F5C2-FE1F-C35CB0B3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29C3D-77B4-37C0-E92E-9E6B9696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36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80BA-7237-00EC-5DD5-4655BF05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8065D-14AE-AB54-3C12-82D3D73DC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46D1-91D4-2C2D-C913-7F4E78C1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20/12/2024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5712-C941-72FD-7D6A-80D4532C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CB79-C482-80EE-8C37-B0EAD7C3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24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38727-97F1-B184-180F-071C71149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74D4-59DD-3FD2-05DD-AB3DD443E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258F-4956-9C69-D118-037ED24F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20/12/2024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7855-0E30-07E2-1174-22697EDC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38B65-371E-F3B3-47BA-73345D14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612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F53F-B97F-C934-DB01-8CCF1DAF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B8BA-60B0-66B8-B4D3-7C4FEAC2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0C03-46E9-197F-E9A6-806FE54C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20/12/2024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FB62-2B0A-8EF9-A2BB-7E5C4EFC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43F7-8316-558A-49BA-9AF0B257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04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D8D8-1FAD-FA6B-DAC0-40D13790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90DDD-A321-4D8C-4D76-7972B1232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F642-2641-D4C3-6601-AA62C99E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20/12/2024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CE81-F33A-371F-3DA6-68640F24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0B9F-7BDC-226C-17E7-C1FF79A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89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E790-BD12-67F6-8A3A-F8169C8B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EE11-61DB-F83B-5D50-F14A06805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746D9-E6E3-247B-AF2D-C6E7DB8F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0D702-60D7-D804-9433-8CA35F9C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20/12/2024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BD436-9231-D092-AEE9-19B44B82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F6B6D-C96F-8094-567C-D1A81A6E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714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26CB-0447-A574-C778-A91BC6D1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58BCF-1D2D-7203-BB7E-F28601E0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70AC8-9567-5D20-9D87-2CCB2B71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472FF-D0B0-B146-0F29-099794A31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3D159-F892-F012-6CCE-4C1E8108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5F7ED-C732-B800-9F62-A9859444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20/12/2024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1C5BB-FD20-D2F3-8605-31024D5A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69E5E-30AB-55BB-33ED-9411C9E9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767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B82E-1D8E-F0F3-B9B2-050A7BCC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24516-36B4-DEE6-4F7D-17EFE9FA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20/12/2024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78112-2503-C592-1EBA-A7B3C9E9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5748C-5CF5-88EC-55B6-43504C12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535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ED94F-B633-2DE4-BCA2-D812847A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20/12/2024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B1550-72D3-0D99-6A20-71BC46E3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B6BD-E1A9-DAA4-7AC3-92B3DAD9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979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CEBB-3014-B6CF-472E-E355437A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D59E-F0D0-2EA4-ECDB-1B678009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23622-5383-8797-8909-CDB23AB2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868C1-B9AD-091A-D8B1-46AC9C05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20/12/2024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EC1FA-A6D8-8BC0-9FBE-D5029F5A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68EF4-418B-037D-556E-359EB16A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691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5FC6-8D10-1DE3-0035-6B5154C8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C5E21-8F71-CA76-3E97-08CA8A315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BE2F2-E1D9-99F7-0C70-11FB10AB3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7CB4-AD47-169A-DB34-12332969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20/12/2024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58F38-A068-E6DA-6A91-19B3902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6B5DF-47CA-0721-112F-C14CDF45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831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A5E53-4317-AE3A-76DC-AAB4917F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1077F-5433-E6A2-1F67-4D9CBDCB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CDF0-396D-060D-D54C-F9CDA41DF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1DEB-F8CE-4507-B644-44AE5CA06AB4}" type="datetimeFigureOut">
              <a:rPr lang="en-PK" smtClean="0"/>
              <a:t>20/12/2024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58B7-F23B-90FF-A471-CF52024DD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91EA-82B2-2390-5DED-9EB75D904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619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04C953-1145-392F-A2E3-62C70FB49FD3}"/>
              </a:ext>
            </a:extLst>
          </p:cNvPr>
          <p:cNvSpPr/>
          <p:nvPr/>
        </p:nvSpPr>
        <p:spPr>
          <a:xfrm>
            <a:off x="1244184" y="859536"/>
            <a:ext cx="9703632" cy="1792224"/>
          </a:xfrm>
          <a:prstGeom prst="roundRect">
            <a:avLst>
              <a:gd name="adj" fmla="val 7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155E9-E7EF-4822-2C02-FF36F085BB3C}"/>
              </a:ext>
            </a:extLst>
          </p:cNvPr>
          <p:cNvSpPr txBox="1"/>
          <p:nvPr/>
        </p:nvSpPr>
        <p:spPr>
          <a:xfrm>
            <a:off x="1774469" y="292608"/>
            <a:ext cx="864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PTMKB – Protein Post-Translational Modification (PTM) </a:t>
            </a:r>
            <a:r>
              <a:rPr lang="en-US" sz="2000" b="1" dirty="0" err="1"/>
              <a:t>Analyser</a:t>
            </a:r>
            <a:r>
              <a:rPr lang="en-US" sz="2000" b="1" dirty="0"/>
              <a:t> and Site Scorer</a:t>
            </a:r>
            <a:endParaRPr lang="en-PK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E4089-D7D7-059B-1623-505865398F4B}"/>
              </a:ext>
            </a:extLst>
          </p:cNvPr>
          <p:cNvSpPr/>
          <p:nvPr/>
        </p:nvSpPr>
        <p:spPr>
          <a:xfrm>
            <a:off x="1244184" y="859536"/>
            <a:ext cx="3931320" cy="2743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Data Wrangling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3CBE8E-5774-2850-7223-19C9319D9A0C}"/>
              </a:ext>
            </a:extLst>
          </p:cNvPr>
          <p:cNvSpPr/>
          <p:nvPr/>
        </p:nvSpPr>
        <p:spPr>
          <a:xfrm>
            <a:off x="1244184" y="2849356"/>
            <a:ext cx="9703632" cy="1792224"/>
          </a:xfrm>
          <a:prstGeom prst="roundRect">
            <a:avLst>
              <a:gd name="adj" fmla="val 7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8441EE-2039-DBE9-5267-2637DB256732}"/>
              </a:ext>
            </a:extLst>
          </p:cNvPr>
          <p:cNvSpPr/>
          <p:nvPr/>
        </p:nvSpPr>
        <p:spPr>
          <a:xfrm>
            <a:off x="1244184" y="4839176"/>
            <a:ext cx="9703632" cy="1792224"/>
          </a:xfrm>
          <a:prstGeom prst="roundRect">
            <a:avLst>
              <a:gd name="adj" fmla="val 7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4E9CB-AE3A-DC10-B343-C287CB0A271F}"/>
              </a:ext>
            </a:extLst>
          </p:cNvPr>
          <p:cNvSpPr/>
          <p:nvPr/>
        </p:nvSpPr>
        <p:spPr>
          <a:xfrm>
            <a:off x="1244184" y="2849356"/>
            <a:ext cx="3931320" cy="2743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PTMKB Search Pipeline</a:t>
            </a:r>
            <a:endParaRPr lang="en-P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6421B-2FDF-4FC6-8D57-A73B746BE622}"/>
              </a:ext>
            </a:extLst>
          </p:cNvPr>
          <p:cNvSpPr/>
          <p:nvPr/>
        </p:nvSpPr>
        <p:spPr>
          <a:xfrm>
            <a:off x="1244184" y="4839176"/>
            <a:ext cx="3931320" cy="2743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3. PTMKB Propensity Scoring Pipeline</a:t>
            </a:r>
            <a:endParaRPr lang="en-PK" dirty="0"/>
          </a:p>
        </p:txBody>
      </p:sp>
      <p:pic>
        <p:nvPicPr>
          <p:cNvPr id="1028" name="Picture 4" descr="Web crawler - Free arrows icons">
            <a:extLst>
              <a:ext uri="{FF2B5EF4-FFF2-40B4-BE49-F238E27FC236}">
                <a16:creationId xmlns:a16="http://schemas.microsoft.com/office/drawing/2014/main" id="{35F36C5B-F932-A6F4-15DC-307A4BA9F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32" y="1260312"/>
            <a:ext cx="1181362" cy="11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0A183A4-A117-42C2-E4A3-684A6E7D4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83" y="1225629"/>
            <a:ext cx="19050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Analytics - Free computer icons">
            <a:extLst>
              <a:ext uri="{FF2B5EF4-FFF2-40B4-BE49-F238E27FC236}">
                <a16:creationId xmlns:a16="http://schemas.microsoft.com/office/drawing/2014/main" id="{F370CBCA-CA62-DD43-7BDC-E0940360A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590" y="1207986"/>
            <a:ext cx="1181362" cy="11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A26DF7-1160-C129-F920-DBDE37022B3D}"/>
              </a:ext>
            </a:extLst>
          </p:cNvPr>
          <p:cNvSpPr txBox="1"/>
          <p:nvPr/>
        </p:nvSpPr>
        <p:spPr>
          <a:xfrm>
            <a:off x="1441309" y="2347870"/>
            <a:ext cx="206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Web Scraping</a:t>
            </a:r>
            <a:endParaRPr lang="en-PK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2AA46-CC7C-4001-2CF7-8364D97B72BB}"/>
              </a:ext>
            </a:extLst>
          </p:cNvPr>
          <p:cNvSpPr txBox="1"/>
          <p:nvPr/>
        </p:nvSpPr>
        <p:spPr>
          <a:xfrm>
            <a:off x="3714153" y="2346436"/>
            <a:ext cx="272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PTM Data Analysis</a:t>
            </a:r>
            <a:endParaRPr lang="en-PK" sz="1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8684F3-557F-4488-5BF3-D4024C6DCF2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22" t="3178" r="12602" b="2964"/>
          <a:stretch/>
        </p:blipFill>
        <p:spPr>
          <a:xfrm>
            <a:off x="4956314" y="1848855"/>
            <a:ext cx="167481" cy="18176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25603AC-991A-5EF8-36B4-8CD56F6582E3}"/>
              </a:ext>
            </a:extLst>
          </p:cNvPr>
          <p:cNvGrpSpPr/>
          <p:nvPr/>
        </p:nvGrpSpPr>
        <p:grpSpPr>
          <a:xfrm>
            <a:off x="5553797" y="1249052"/>
            <a:ext cx="663964" cy="734204"/>
            <a:chOff x="253429" y="1344406"/>
            <a:chExt cx="663964" cy="73420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85F870-9F4F-80E3-B473-665632F57793}"/>
                </a:ext>
              </a:extLst>
            </p:cNvPr>
            <p:cNvSpPr txBox="1"/>
            <p:nvPr/>
          </p:nvSpPr>
          <p:spPr>
            <a:xfrm>
              <a:off x="311460" y="1344406"/>
              <a:ext cx="537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n w="127" cmpd="tri">
                    <a:solidFill>
                      <a:schemeClr val="tx1">
                        <a:alpha val="4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Glycosyl</a:t>
              </a:r>
              <a:endParaRPr lang="en-PK" sz="800" b="1" dirty="0">
                <a:ln w="127" cmpd="tri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FBE301-B6AE-AA12-C20F-20CBB5A916B0}"/>
                </a:ext>
              </a:extLst>
            </p:cNvPr>
            <p:cNvSpPr/>
            <p:nvPr/>
          </p:nvSpPr>
          <p:spPr>
            <a:xfrm>
              <a:off x="314325" y="1386316"/>
              <a:ext cx="531599" cy="134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F98FBD-BCBC-93CE-F41D-79D5C51B9CB2}"/>
                </a:ext>
              </a:extLst>
            </p:cNvPr>
            <p:cNvSpPr txBox="1"/>
            <p:nvPr/>
          </p:nvSpPr>
          <p:spPr>
            <a:xfrm>
              <a:off x="253429" y="1479839"/>
              <a:ext cx="6639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n w="127" cmpd="tri">
                    <a:solidFill>
                      <a:schemeClr val="tx1">
                        <a:alpha val="4000"/>
                      </a:schemeClr>
                    </a:solidFill>
                  </a:ln>
                  <a:solidFill>
                    <a:schemeClr val="accent1"/>
                  </a:solidFill>
                </a:rPr>
                <a:t>Phosphoryl</a:t>
              </a:r>
              <a:endParaRPr lang="en-PK" sz="800" b="1" dirty="0">
                <a:ln w="127" cmpd="tri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86D1B6-6F7E-E626-209D-32E9A44B4E2C}"/>
                </a:ext>
              </a:extLst>
            </p:cNvPr>
            <p:cNvSpPr txBox="1"/>
            <p:nvPr/>
          </p:nvSpPr>
          <p:spPr>
            <a:xfrm>
              <a:off x="334005" y="1606692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n w="127" cmpd="tri">
                    <a:solidFill>
                      <a:schemeClr val="tx1">
                        <a:alpha val="4000"/>
                      </a:schemeClr>
                    </a:solidFill>
                  </a:ln>
                  <a:solidFill>
                    <a:srgbClr val="DDBB2B"/>
                  </a:solidFill>
                </a:rPr>
                <a:t>Butyryl</a:t>
              </a:r>
              <a:endParaRPr lang="en-PK" sz="800" b="1" dirty="0">
                <a:ln w="127" cmpd="tri">
                  <a:solidFill>
                    <a:schemeClr val="tx1">
                      <a:alpha val="4000"/>
                    </a:schemeClr>
                  </a:solidFill>
                </a:ln>
                <a:solidFill>
                  <a:srgbClr val="DDBB2B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1FAE96-26AA-E875-AD7A-9887B1455248}"/>
                </a:ext>
              </a:extLst>
            </p:cNvPr>
            <p:cNvSpPr txBox="1"/>
            <p:nvPr/>
          </p:nvSpPr>
          <p:spPr>
            <a:xfrm>
              <a:off x="334005" y="1741368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n w="127" cmpd="tri">
                    <a:solidFill>
                      <a:schemeClr val="tx1">
                        <a:alpha val="4000"/>
                      </a:schemeClr>
                    </a:solidFill>
                  </a:ln>
                  <a:solidFill>
                    <a:srgbClr val="C00000"/>
                  </a:solidFill>
                </a:rPr>
                <a:t>Methyl</a:t>
              </a:r>
              <a:endParaRPr lang="en-PK" sz="800" b="1" dirty="0">
                <a:ln w="127" cmpd="tri">
                  <a:solidFill>
                    <a:schemeClr val="tx1">
                      <a:alpha val="4000"/>
                    </a:schemeClr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9011AB-843E-3F06-1900-8E0028874C53}"/>
                </a:ext>
              </a:extLst>
            </p:cNvPr>
            <p:cNvSpPr/>
            <p:nvPr/>
          </p:nvSpPr>
          <p:spPr>
            <a:xfrm>
              <a:off x="314325" y="1520568"/>
              <a:ext cx="531599" cy="134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FE2650-63A7-EDFC-9C86-BC99E3381CD3}"/>
                </a:ext>
              </a:extLst>
            </p:cNvPr>
            <p:cNvSpPr/>
            <p:nvPr/>
          </p:nvSpPr>
          <p:spPr>
            <a:xfrm>
              <a:off x="314325" y="1653952"/>
              <a:ext cx="531599" cy="134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522D-FFC1-FE48-B203-7D865B75BA35}"/>
                </a:ext>
              </a:extLst>
            </p:cNvPr>
            <p:cNvSpPr/>
            <p:nvPr/>
          </p:nvSpPr>
          <p:spPr>
            <a:xfrm>
              <a:off x="314325" y="1788204"/>
              <a:ext cx="531599" cy="134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1CCB06-4906-9679-1181-C435D405E78F}"/>
                </a:ext>
              </a:extLst>
            </p:cNvPr>
            <p:cNvSpPr/>
            <p:nvPr/>
          </p:nvSpPr>
          <p:spPr>
            <a:xfrm>
              <a:off x="314325" y="1921588"/>
              <a:ext cx="531599" cy="134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PK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5CA82E-128A-162F-9088-6023A1C1A3B9}"/>
                </a:ext>
              </a:extLst>
            </p:cNvPr>
            <p:cNvSpPr txBox="1"/>
            <p:nvPr/>
          </p:nvSpPr>
          <p:spPr>
            <a:xfrm>
              <a:off x="454159" y="1863166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n w="127" cmpd="tri">
                    <a:solidFill>
                      <a:schemeClr val="tx1">
                        <a:alpha val="4000"/>
                      </a:schemeClr>
                    </a:solidFill>
                  </a:ln>
                </a:rPr>
                <a:t>…</a:t>
              </a:r>
              <a:endParaRPr lang="en-PK" sz="800" b="1" dirty="0">
                <a:ln w="127" cmpd="tri">
                  <a:solidFill>
                    <a:schemeClr val="tx1">
                      <a:alpha val="4000"/>
                    </a:schemeClr>
                  </a:solidFill>
                </a:ln>
              </a:endParaRPr>
            </a:p>
          </p:txBody>
        </p:sp>
      </p:grp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B2B894AE-33D3-38D4-71DA-C02C216538BF}"/>
              </a:ext>
            </a:extLst>
          </p:cNvPr>
          <p:cNvSpPr/>
          <p:nvPr/>
        </p:nvSpPr>
        <p:spPr>
          <a:xfrm>
            <a:off x="5488250" y="2010548"/>
            <a:ext cx="451474" cy="264098"/>
          </a:xfrm>
          <a:prstGeom prst="bentUpArrow">
            <a:avLst>
              <a:gd name="adj1" fmla="val 21197"/>
              <a:gd name="adj2" fmla="val 21796"/>
              <a:gd name="adj3" fmla="val 293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D6F13AE-4BE9-BAF1-C123-D46424B73B11}"/>
              </a:ext>
            </a:extLst>
          </p:cNvPr>
          <p:cNvSpPr/>
          <p:nvPr/>
        </p:nvSpPr>
        <p:spPr>
          <a:xfrm>
            <a:off x="3555730" y="1689448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67A721F-7201-D459-F045-E63E13243DAA}"/>
              </a:ext>
            </a:extLst>
          </p:cNvPr>
          <p:cNvSpPr/>
          <p:nvPr/>
        </p:nvSpPr>
        <p:spPr>
          <a:xfrm>
            <a:off x="6361334" y="1689447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A259C-0882-237F-7B00-9FCE4A510D31}"/>
              </a:ext>
            </a:extLst>
          </p:cNvPr>
          <p:cNvSpPr txBox="1"/>
          <p:nvPr/>
        </p:nvSpPr>
        <p:spPr>
          <a:xfrm>
            <a:off x="6031585" y="2341723"/>
            <a:ext cx="304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Cleaning &amp; Matrices Formation</a:t>
            </a:r>
            <a:endParaRPr lang="en-PK" sz="1400" b="1" dirty="0"/>
          </a:p>
        </p:txBody>
      </p:sp>
      <p:pic>
        <p:nvPicPr>
          <p:cNvPr id="1034" name="Picture 10" descr="Api - Free computer icons">
            <a:extLst>
              <a:ext uri="{FF2B5EF4-FFF2-40B4-BE49-F238E27FC236}">
                <a16:creationId xmlns:a16="http://schemas.microsoft.com/office/drawing/2014/main" id="{CA34BD0F-F6AB-5EB3-68AE-54D3ACE6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56" y="964470"/>
            <a:ext cx="648203" cy="64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A92FD03-0A5F-13A0-41DE-1271E4484BCD}"/>
              </a:ext>
            </a:extLst>
          </p:cNvPr>
          <p:cNvGrpSpPr/>
          <p:nvPr/>
        </p:nvGrpSpPr>
        <p:grpSpPr>
          <a:xfrm>
            <a:off x="1753890" y="1616154"/>
            <a:ext cx="761241" cy="759769"/>
            <a:chOff x="191643" y="2015253"/>
            <a:chExt cx="949091" cy="947256"/>
          </a:xfrm>
        </p:grpSpPr>
        <p:pic>
          <p:nvPicPr>
            <p:cNvPr id="36" name="Picture 8" descr="Zip folder - Free files and folders icons">
              <a:extLst>
                <a:ext uri="{FF2B5EF4-FFF2-40B4-BE49-F238E27FC236}">
                  <a16:creationId xmlns:a16="http://schemas.microsoft.com/office/drawing/2014/main" id="{85EB0D78-0707-C90F-E41D-BD250C87DE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27" b="24425"/>
            <a:stretch/>
          </p:blipFill>
          <p:spPr bwMode="auto">
            <a:xfrm>
              <a:off x="191643" y="2015253"/>
              <a:ext cx="698350" cy="6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Zip folder - Free files and folders icons">
              <a:extLst>
                <a:ext uri="{FF2B5EF4-FFF2-40B4-BE49-F238E27FC236}">
                  <a16:creationId xmlns:a16="http://schemas.microsoft.com/office/drawing/2014/main" id="{9D33B4C8-9256-053A-6FD5-F755770552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27" b="24425"/>
            <a:stretch/>
          </p:blipFill>
          <p:spPr bwMode="auto">
            <a:xfrm>
              <a:off x="255242" y="2079521"/>
              <a:ext cx="698350" cy="6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Zip folder - Free files and folders icons">
              <a:extLst>
                <a:ext uri="{FF2B5EF4-FFF2-40B4-BE49-F238E27FC236}">
                  <a16:creationId xmlns:a16="http://schemas.microsoft.com/office/drawing/2014/main" id="{338D1274-689C-AA02-2FD0-C05343950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22" y="2142597"/>
              <a:ext cx="819912" cy="81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" descr="Data cleaning - Free files and folders icons">
            <a:extLst>
              <a:ext uri="{FF2B5EF4-FFF2-40B4-BE49-F238E27FC236}">
                <a16:creationId xmlns:a16="http://schemas.microsoft.com/office/drawing/2014/main" id="{E6EE4C34-D8CC-BB4B-3F23-AED316FD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490" y="1513883"/>
            <a:ext cx="760763" cy="7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rrow: Left-Up 38">
            <a:extLst>
              <a:ext uri="{FF2B5EF4-FFF2-40B4-BE49-F238E27FC236}">
                <a16:creationId xmlns:a16="http://schemas.microsoft.com/office/drawing/2014/main" id="{758344DF-E4E4-3104-C02F-7E02A89D8A79}"/>
              </a:ext>
            </a:extLst>
          </p:cNvPr>
          <p:cNvSpPr/>
          <p:nvPr/>
        </p:nvSpPr>
        <p:spPr>
          <a:xfrm flipH="1">
            <a:off x="7243038" y="1646014"/>
            <a:ext cx="371452" cy="344332"/>
          </a:xfrm>
          <a:prstGeom prst="leftUpArrow">
            <a:avLst>
              <a:gd name="adj1" fmla="val 9946"/>
              <a:gd name="adj2" fmla="val 15323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D70F19D-9417-39BF-603C-31D4F753BC62}"/>
              </a:ext>
            </a:extLst>
          </p:cNvPr>
          <p:cNvSpPr/>
          <p:nvPr/>
        </p:nvSpPr>
        <p:spPr>
          <a:xfrm>
            <a:off x="8682272" y="1689975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4D9CBA-0C22-0D5A-4283-6C50F9C994FA}"/>
              </a:ext>
            </a:extLst>
          </p:cNvPr>
          <p:cNvSpPr txBox="1"/>
          <p:nvPr/>
        </p:nvSpPr>
        <p:spPr>
          <a:xfrm>
            <a:off x="9183922" y="2346436"/>
            <a:ext cx="1703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Clean Data</a:t>
            </a:r>
            <a:endParaRPr lang="en-PK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96A6FE-30B2-13F9-86B3-ACCF83BAB5AA}"/>
              </a:ext>
            </a:extLst>
          </p:cNvPr>
          <p:cNvSpPr txBox="1"/>
          <p:nvPr/>
        </p:nvSpPr>
        <p:spPr>
          <a:xfrm>
            <a:off x="1441309" y="4333803"/>
            <a:ext cx="206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Protein Identifier Query</a:t>
            </a:r>
            <a:endParaRPr lang="en-PK" sz="1400" b="1" dirty="0"/>
          </a:p>
        </p:txBody>
      </p:sp>
      <p:pic>
        <p:nvPicPr>
          <p:cNvPr id="1046" name="Picture 22" descr="Input - Free ui icons">
            <a:extLst>
              <a:ext uri="{FF2B5EF4-FFF2-40B4-BE49-F238E27FC236}">
                <a16:creationId xmlns:a16="http://schemas.microsoft.com/office/drawing/2014/main" id="{E632C3C6-EAB4-BC76-E684-9832F6911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402" y="3775962"/>
            <a:ext cx="433145" cy="43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4C2C8B66-2685-7E9D-39A3-630396A0C9B0}"/>
              </a:ext>
            </a:extLst>
          </p:cNvPr>
          <p:cNvSpPr/>
          <p:nvPr/>
        </p:nvSpPr>
        <p:spPr>
          <a:xfrm>
            <a:off x="3550063" y="3780137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6591049-E078-1E69-7682-5E893792E974}"/>
              </a:ext>
            </a:extLst>
          </p:cNvPr>
          <p:cNvSpPr/>
          <p:nvPr/>
        </p:nvSpPr>
        <p:spPr>
          <a:xfrm>
            <a:off x="5954855" y="3780136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C9A7A5C-A46D-8662-6120-C0932F33CEBD}"/>
              </a:ext>
            </a:extLst>
          </p:cNvPr>
          <p:cNvSpPr/>
          <p:nvPr/>
        </p:nvSpPr>
        <p:spPr>
          <a:xfrm>
            <a:off x="8713181" y="3780664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054" name="Picture 30" descr="Data searching - Free electronics icons">
            <a:extLst>
              <a:ext uri="{FF2B5EF4-FFF2-40B4-BE49-F238E27FC236}">
                <a16:creationId xmlns:a16="http://schemas.microsoft.com/office/drawing/2014/main" id="{4B411D46-D00F-7832-7E2F-1B190BF99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79" y="3249993"/>
            <a:ext cx="1228051" cy="12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F06F288-5F7D-11A3-326D-9682E51017ED}"/>
              </a:ext>
            </a:extLst>
          </p:cNvPr>
          <p:cNvSpPr txBox="1"/>
          <p:nvPr/>
        </p:nvSpPr>
        <p:spPr>
          <a:xfrm>
            <a:off x="4091555" y="4341857"/>
            <a:ext cx="206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Protein PTMs Lookup</a:t>
            </a:r>
            <a:endParaRPr lang="en-PK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13976-2B08-1D9B-8C1E-86BBE057B8E8}"/>
              </a:ext>
            </a:extLst>
          </p:cNvPr>
          <p:cNvSpPr txBox="1"/>
          <p:nvPr/>
        </p:nvSpPr>
        <p:spPr>
          <a:xfrm>
            <a:off x="6682634" y="4338754"/>
            <a:ext cx="206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Information Extraction</a:t>
            </a:r>
            <a:endParaRPr lang="en-PK" sz="1400" b="1" dirty="0"/>
          </a:p>
        </p:txBody>
      </p:sp>
      <p:pic>
        <p:nvPicPr>
          <p:cNvPr id="1058" name="Picture 34" descr="Api - Free computer icons">
            <a:extLst>
              <a:ext uri="{FF2B5EF4-FFF2-40B4-BE49-F238E27FC236}">
                <a16:creationId xmlns:a16="http://schemas.microsoft.com/office/drawing/2014/main" id="{7A8F380A-A361-BF77-9F0A-E58443BAC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75" y="3394328"/>
            <a:ext cx="614990" cy="6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r/proteomics icon">
            <a:extLst>
              <a:ext uri="{FF2B5EF4-FFF2-40B4-BE49-F238E27FC236}">
                <a16:creationId xmlns:a16="http://schemas.microsoft.com/office/drawing/2014/main" id="{825FB32E-00B7-E7A3-DC90-CDCF6B114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725" y="3070571"/>
            <a:ext cx="745820" cy="55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Score - Free sports icons">
            <a:extLst>
              <a:ext uri="{FF2B5EF4-FFF2-40B4-BE49-F238E27FC236}">
                <a16:creationId xmlns:a16="http://schemas.microsoft.com/office/drawing/2014/main" id="{5CF505D3-681F-3042-898A-54A078A4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52" y="3178408"/>
            <a:ext cx="648203" cy="64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isplay - Free technology icons">
            <a:extLst>
              <a:ext uri="{FF2B5EF4-FFF2-40B4-BE49-F238E27FC236}">
                <a16:creationId xmlns:a16="http://schemas.microsoft.com/office/drawing/2014/main" id="{EE7DFC69-6B0E-AF32-7380-F5199803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883" y="3453088"/>
            <a:ext cx="796126" cy="79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FE918A8-3237-2459-0B53-C36DD1015088}"/>
              </a:ext>
            </a:extLst>
          </p:cNvPr>
          <p:cNvSpPr txBox="1"/>
          <p:nvPr/>
        </p:nvSpPr>
        <p:spPr>
          <a:xfrm>
            <a:off x="9032305" y="4336200"/>
            <a:ext cx="206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Protein PTM Details</a:t>
            </a:r>
            <a:endParaRPr lang="en-PK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1226BC-AB6B-2634-F6BB-E176436EBF98}"/>
              </a:ext>
            </a:extLst>
          </p:cNvPr>
          <p:cNvSpPr txBox="1"/>
          <p:nvPr/>
        </p:nvSpPr>
        <p:spPr>
          <a:xfrm>
            <a:off x="1457826" y="6323623"/>
            <a:ext cx="220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PTM &amp; Subsequence Query</a:t>
            </a:r>
            <a:endParaRPr lang="en-PK" sz="1400" b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C620C00-E3B1-38EF-F65C-01F29345CE61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8528" y="5306141"/>
            <a:ext cx="2251593" cy="112579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D8164DD-455A-A82D-AC76-FB54699E9F29}"/>
              </a:ext>
            </a:extLst>
          </p:cNvPr>
          <p:cNvSpPr txBox="1"/>
          <p:nvPr/>
        </p:nvSpPr>
        <p:spPr>
          <a:xfrm>
            <a:off x="1282218" y="51685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…HKSKKKN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GAIAGKS…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38AB58D2-E882-A696-C97D-3389F6A33D37}"/>
              </a:ext>
            </a:extLst>
          </p:cNvPr>
          <p:cNvSpPr/>
          <p:nvPr/>
        </p:nvSpPr>
        <p:spPr>
          <a:xfrm>
            <a:off x="3687065" y="5696645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038A4B-F854-68F2-6C94-869FF9F04F9E}"/>
              </a:ext>
            </a:extLst>
          </p:cNvPr>
          <p:cNvSpPr txBox="1"/>
          <p:nvPr/>
        </p:nvSpPr>
        <p:spPr>
          <a:xfrm>
            <a:off x="3969418" y="6353392"/>
            <a:ext cx="1702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PTM Matrix Lookup</a:t>
            </a:r>
            <a:endParaRPr lang="en-PK" sz="1400" b="1" dirty="0"/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2E985AF1-763A-5D77-875E-F6BEDF5F45EA}"/>
              </a:ext>
            </a:extLst>
          </p:cNvPr>
          <p:cNvSpPr/>
          <p:nvPr/>
        </p:nvSpPr>
        <p:spPr>
          <a:xfrm>
            <a:off x="5531512" y="5696645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909B4B90-E2DE-BA3E-E9E2-CE2AE57773D0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5063" y="5458772"/>
            <a:ext cx="407401" cy="226653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FE1B3778-D58F-78C4-64C6-00EBC94FD830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5525" y="5010100"/>
            <a:ext cx="801821" cy="380611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F2857EDF-8BFF-617D-0EB1-49DEFAE76346}"/>
              </a:ext>
            </a:extLst>
          </p:cNvPr>
          <p:cNvSpPr txBox="1"/>
          <p:nvPr/>
        </p:nvSpPr>
        <p:spPr>
          <a:xfrm>
            <a:off x="6133040" y="6347979"/>
            <a:ext cx="220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Propensity Scoring</a:t>
            </a:r>
            <a:endParaRPr lang="en-PK" sz="1400" b="1" dirty="0"/>
          </a:p>
        </p:txBody>
      </p:sp>
      <p:sp>
        <p:nvSpPr>
          <p:cNvPr id="1043" name="Arrow: Right 1042">
            <a:extLst>
              <a:ext uri="{FF2B5EF4-FFF2-40B4-BE49-F238E27FC236}">
                <a16:creationId xmlns:a16="http://schemas.microsoft.com/office/drawing/2014/main" id="{029854C3-9B5D-6C02-D755-2BF7266EEBE2}"/>
              </a:ext>
            </a:extLst>
          </p:cNvPr>
          <p:cNvSpPr/>
          <p:nvPr/>
        </p:nvSpPr>
        <p:spPr>
          <a:xfrm>
            <a:off x="8316013" y="5703106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48A4E725-75DA-C26B-EE85-80DCCC17A075}"/>
              </a:ext>
            </a:extLst>
          </p:cNvPr>
          <p:cNvSpPr txBox="1"/>
          <p:nvPr/>
        </p:nvSpPr>
        <p:spPr>
          <a:xfrm>
            <a:off x="8747114" y="6323623"/>
            <a:ext cx="220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Propensity Results</a:t>
            </a:r>
            <a:endParaRPr lang="en-PK" sz="1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570D4D-D572-0A73-C0EC-99904FB9F13B}"/>
              </a:ext>
            </a:extLst>
          </p:cNvPr>
          <p:cNvGrpSpPr/>
          <p:nvPr/>
        </p:nvGrpSpPr>
        <p:grpSpPr>
          <a:xfrm>
            <a:off x="4321700" y="5396349"/>
            <a:ext cx="899474" cy="831486"/>
            <a:chOff x="215901" y="1726254"/>
            <a:chExt cx="899474" cy="831486"/>
          </a:xfrm>
        </p:grpSpPr>
        <p:pic>
          <p:nvPicPr>
            <p:cNvPr id="2" name="Picture 2" descr="Matrix - Free signs icons">
              <a:extLst>
                <a:ext uri="{FF2B5EF4-FFF2-40B4-BE49-F238E27FC236}">
                  <a16:creationId xmlns:a16="http://schemas.microsoft.com/office/drawing/2014/main" id="{5189E94D-F09C-4C60-923C-42B6B673E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01" y="1726254"/>
              <a:ext cx="677102" cy="677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Matrix - Free signs icons">
              <a:extLst>
                <a:ext uri="{FF2B5EF4-FFF2-40B4-BE49-F238E27FC236}">
                  <a16:creationId xmlns:a16="http://schemas.microsoft.com/office/drawing/2014/main" id="{54D406EA-E3BB-9313-9678-B5D8F8EAE7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97" y="1802138"/>
              <a:ext cx="677102" cy="677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Matrix - Free signs icons">
              <a:extLst>
                <a:ext uri="{FF2B5EF4-FFF2-40B4-BE49-F238E27FC236}">
                  <a16:creationId xmlns:a16="http://schemas.microsoft.com/office/drawing/2014/main" id="{46922002-A9FB-3A1B-312C-E4D4F8236C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273" y="1880638"/>
              <a:ext cx="677102" cy="677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82" name="Picture 58" descr="Search - Free Tools and utensils icons">
            <a:extLst>
              <a:ext uri="{FF2B5EF4-FFF2-40B4-BE49-F238E27FC236}">
                <a16:creationId xmlns:a16="http://schemas.microsoft.com/office/drawing/2014/main" id="{1DED3C78-8B3E-CBFE-0AD7-1C253EBC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68" y="5881180"/>
            <a:ext cx="484067" cy="48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D607BFA5-04F4-8B6D-4725-C92105FBC028}"/>
              </a:ext>
            </a:extLst>
          </p:cNvPr>
          <p:cNvGrpSpPr/>
          <p:nvPr/>
        </p:nvGrpSpPr>
        <p:grpSpPr>
          <a:xfrm>
            <a:off x="6108879" y="4926856"/>
            <a:ext cx="1033325" cy="1010435"/>
            <a:chOff x="98560" y="1612673"/>
            <a:chExt cx="1033325" cy="101043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9DBF52F-55BC-8422-86CA-E8E32178A3CD}"/>
                </a:ext>
              </a:extLst>
            </p:cNvPr>
            <p:cNvGrpSpPr/>
            <p:nvPr/>
          </p:nvGrpSpPr>
          <p:grpSpPr>
            <a:xfrm>
              <a:off x="98560" y="1612673"/>
              <a:ext cx="1010732" cy="1010435"/>
              <a:chOff x="6780437" y="4871973"/>
              <a:chExt cx="1010732" cy="1010435"/>
            </a:xfrm>
          </p:grpSpPr>
          <p:pic>
            <p:nvPicPr>
              <p:cNvPr id="50" name="Picture 62" descr="Table - Free web icons">
                <a:extLst>
                  <a:ext uri="{FF2B5EF4-FFF2-40B4-BE49-F238E27FC236}">
                    <a16:creationId xmlns:a16="http://schemas.microsoft.com/office/drawing/2014/main" id="{EC587B40-FE2E-A6D4-B315-7773F752EB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0734" y="4871973"/>
                <a:ext cx="1010435" cy="1010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D607E0-71BC-5752-0BAA-BC47B261E76A}"/>
                  </a:ext>
                </a:extLst>
              </p:cNvPr>
              <p:cNvSpPr txBox="1"/>
              <p:nvPr/>
            </p:nvSpPr>
            <p:spPr>
              <a:xfrm>
                <a:off x="7064537" y="5014442"/>
                <a:ext cx="58541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POSITION</a:t>
                </a:r>
                <a:endParaRPr lang="en-PK" sz="8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9A4BC94-AFEF-4B83-31C7-29536EEA8EF5}"/>
                  </a:ext>
                </a:extLst>
              </p:cNvPr>
              <p:cNvSpPr txBox="1"/>
              <p:nvPr/>
            </p:nvSpPr>
            <p:spPr>
              <a:xfrm rot="16200000">
                <a:off x="6617892" y="5332505"/>
                <a:ext cx="54053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RESIDUE</a:t>
                </a:r>
                <a:endParaRPr lang="en-PK" sz="800" dirty="0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19C52ED-D977-9567-6859-A865F4F96289}"/>
                </a:ext>
              </a:extLst>
            </p:cNvPr>
            <p:cNvSpPr txBox="1"/>
            <p:nvPr/>
          </p:nvSpPr>
          <p:spPr>
            <a:xfrm>
              <a:off x="252834" y="1920596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-2.66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A17052-3DFE-FFE0-0A7D-C530F547D361}"/>
                </a:ext>
              </a:extLst>
            </p:cNvPr>
            <p:cNvSpPr txBox="1"/>
            <p:nvPr/>
          </p:nvSpPr>
          <p:spPr>
            <a:xfrm>
              <a:off x="517540" y="1920596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-2.65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CF2AA1E4-D848-558B-0A3B-2EB27CC9E17C}"/>
                </a:ext>
              </a:extLst>
            </p:cNvPr>
            <p:cNvSpPr txBox="1"/>
            <p:nvPr/>
          </p:nvSpPr>
          <p:spPr>
            <a:xfrm>
              <a:off x="788521" y="1920596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-2.62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C8417841-5A4C-A5E0-261D-1D6287A42AA9}"/>
                </a:ext>
              </a:extLst>
            </p:cNvPr>
            <p:cNvSpPr txBox="1"/>
            <p:nvPr/>
          </p:nvSpPr>
          <p:spPr>
            <a:xfrm>
              <a:off x="250341" y="2049183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-4.72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62F686E8-CEFF-FB75-346B-4DD8D8A5CD41}"/>
                </a:ext>
              </a:extLst>
            </p:cNvPr>
            <p:cNvSpPr txBox="1"/>
            <p:nvPr/>
          </p:nvSpPr>
          <p:spPr>
            <a:xfrm>
              <a:off x="515047" y="2049183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-4.81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9BE80151-704D-5B35-E7F5-094E77584A7A}"/>
                </a:ext>
              </a:extLst>
            </p:cNvPr>
            <p:cNvSpPr txBox="1"/>
            <p:nvPr/>
          </p:nvSpPr>
          <p:spPr>
            <a:xfrm>
              <a:off x="786028" y="2049183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-4.69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7E9FDD-C06A-91CE-6398-39FDA7ED3CAF}"/>
                </a:ext>
              </a:extLst>
            </p:cNvPr>
            <p:cNvSpPr txBox="1"/>
            <p:nvPr/>
          </p:nvSpPr>
          <p:spPr>
            <a:xfrm>
              <a:off x="251501" y="2175571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-2.94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8677A5-97B4-A772-E021-E98E016BA2D4}"/>
                </a:ext>
              </a:extLst>
            </p:cNvPr>
            <p:cNvSpPr txBox="1"/>
            <p:nvPr/>
          </p:nvSpPr>
          <p:spPr>
            <a:xfrm>
              <a:off x="516207" y="2175571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-2.89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47449DA-A805-5F79-45D4-45266518314A}"/>
                </a:ext>
              </a:extLst>
            </p:cNvPr>
            <p:cNvSpPr txBox="1"/>
            <p:nvPr/>
          </p:nvSpPr>
          <p:spPr>
            <a:xfrm>
              <a:off x="787188" y="2175571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-2.74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FF0B2C-FCC0-5833-939E-39F82D1B4186}"/>
                </a:ext>
              </a:extLst>
            </p:cNvPr>
            <p:cNvSpPr txBox="1"/>
            <p:nvPr/>
          </p:nvSpPr>
          <p:spPr>
            <a:xfrm>
              <a:off x="249008" y="2304158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-2.65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FBADEF-496E-59AE-8EA3-C8844A6D3B7E}"/>
                </a:ext>
              </a:extLst>
            </p:cNvPr>
            <p:cNvSpPr txBox="1"/>
            <p:nvPr/>
          </p:nvSpPr>
          <p:spPr>
            <a:xfrm>
              <a:off x="513714" y="2304158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-2.68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71CC01E-A9A4-47C8-4E48-9B082360A04F}"/>
                </a:ext>
              </a:extLst>
            </p:cNvPr>
            <p:cNvSpPr txBox="1"/>
            <p:nvPr/>
          </p:nvSpPr>
          <p:spPr>
            <a:xfrm>
              <a:off x="784695" y="2304158"/>
              <a:ext cx="34336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-2.85</a:t>
              </a:r>
            </a:p>
          </p:txBody>
        </p:sp>
      </p:grpSp>
      <p:pic>
        <p:nvPicPr>
          <p:cNvPr id="1048" name="Picture 1047">
            <a:extLst>
              <a:ext uri="{FF2B5EF4-FFF2-40B4-BE49-F238E27FC236}">
                <a16:creationId xmlns:a16="http://schemas.microsoft.com/office/drawing/2014/main" id="{9B3D4463-DF9D-681D-9991-31949990A9C6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919" t="43590" r="22435" b="44152"/>
          <a:stretch/>
        </p:blipFill>
        <p:spPr>
          <a:xfrm>
            <a:off x="6115349" y="6118246"/>
            <a:ext cx="2188649" cy="306160"/>
          </a:xfrm>
          <a:prstGeom prst="rect">
            <a:avLst/>
          </a:prstGeom>
        </p:spPr>
      </p:pic>
      <p:sp>
        <p:nvSpPr>
          <p:cNvPr id="1051" name="Arrow: Right 1050">
            <a:extLst>
              <a:ext uri="{FF2B5EF4-FFF2-40B4-BE49-F238E27FC236}">
                <a16:creationId xmlns:a16="http://schemas.microsoft.com/office/drawing/2014/main" id="{037B8897-AB11-0C1D-B5D9-B5032978DBC7}"/>
              </a:ext>
            </a:extLst>
          </p:cNvPr>
          <p:cNvSpPr/>
          <p:nvPr/>
        </p:nvSpPr>
        <p:spPr>
          <a:xfrm rot="5400000">
            <a:off x="6729116" y="5882284"/>
            <a:ext cx="230715" cy="180284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53" name="Arrow: Right 1052">
            <a:extLst>
              <a:ext uri="{FF2B5EF4-FFF2-40B4-BE49-F238E27FC236}">
                <a16:creationId xmlns:a16="http://schemas.microsoft.com/office/drawing/2014/main" id="{AE031289-05D8-8C87-D623-B7B4EF732BA5}"/>
              </a:ext>
            </a:extLst>
          </p:cNvPr>
          <p:cNvSpPr/>
          <p:nvPr/>
        </p:nvSpPr>
        <p:spPr>
          <a:xfrm rot="16200000">
            <a:off x="7741308" y="5877622"/>
            <a:ext cx="230715" cy="180284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042" name="Picture 2" descr="Formula - Free education icons">
            <a:extLst>
              <a:ext uri="{FF2B5EF4-FFF2-40B4-BE49-F238E27FC236}">
                <a16:creationId xmlns:a16="http://schemas.microsoft.com/office/drawing/2014/main" id="{FDE5C4B2-7A23-1292-8AE4-0F500D13B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6" t="36560" b="1"/>
          <a:stretch/>
        </p:blipFill>
        <p:spPr bwMode="auto">
          <a:xfrm>
            <a:off x="7670396" y="5393986"/>
            <a:ext cx="407315" cy="4321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60" name="TextBox 1059">
            <a:extLst>
              <a:ext uri="{FF2B5EF4-FFF2-40B4-BE49-F238E27FC236}">
                <a16:creationId xmlns:a16="http://schemas.microsoft.com/office/drawing/2014/main" id="{4B03D196-6E89-B371-942D-DA5605F43CC0}"/>
              </a:ext>
            </a:extLst>
          </p:cNvPr>
          <p:cNvSpPr txBox="1"/>
          <p:nvPr/>
        </p:nvSpPr>
        <p:spPr>
          <a:xfrm>
            <a:off x="7693041" y="4054005"/>
            <a:ext cx="672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176AB"/>
                </a:solidFill>
              </a:rPr>
              <a:t>Jpred4</a:t>
            </a:r>
            <a:endParaRPr lang="en-PK" sz="1400" dirty="0">
              <a:solidFill>
                <a:srgbClr val="0176AB"/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8F0FBB7A-E02C-F56C-8C30-72D7ED8C1F0F}"/>
              </a:ext>
            </a:extLst>
          </p:cNvPr>
          <p:cNvSpPr txBox="1"/>
          <p:nvPr/>
        </p:nvSpPr>
        <p:spPr>
          <a:xfrm>
            <a:off x="6986772" y="2990641"/>
            <a:ext cx="1124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17F2"/>
                </a:solidFill>
              </a:rPr>
              <a:t>AlphaFoldDB</a:t>
            </a:r>
            <a:endParaRPr lang="en-PK" sz="1400" dirty="0">
              <a:solidFill>
                <a:srgbClr val="0017F2"/>
              </a:solidFill>
            </a:endParaRP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00B8D9BE-82DE-4382-C686-73DF0F2E75DB}"/>
              </a:ext>
            </a:extLst>
          </p:cNvPr>
          <p:cNvSpPr txBox="1"/>
          <p:nvPr/>
        </p:nvSpPr>
        <p:spPr>
          <a:xfrm>
            <a:off x="7904529" y="3410371"/>
            <a:ext cx="744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176AB"/>
                </a:solidFill>
              </a:rPr>
              <a:t>UniProt</a:t>
            </a:r>
            <a:endParaRPr lang="en-PK" dirty="0">
              <a:solidFill>
                <a:srgbClr val="0176AB"/>
              </a:solidFill>
            </a:endParaRP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DB3D9512-AB25-C8E8-DEC5-C0449935E4D2}"/>
              </a:ext>
            </a:extLst>
          </p:cNvPr>
          <p:cNvSpPr txBox="1"/>
          <p:nvPr/>
        </p:nvSpPr>
        <p:spPr>
          <a:xfrm>
            <a:off x="6371509" y="3403044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0B8D0"/>
                </a:solidFill>
              </a:rPr>
              <a:t>RCSB PDB</a:t>
            </a:r>
            <a:endParaRPr lang="en-PK" sz="1400" dirty="0">
              <a:solidFill>
                <a:srgbClr val="90B8D0"/>
              </a:solidFill>
            </a:endParaRP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D17E94AD-52C4-2796-9E4B-C0E9E818D251}"/>
              </a:ext>
            </a:extLst>
          </p:cNvPr>
          <p:cNvSpPr txBox="1"/>
          <p:nvPr/>
        </p:nvSpPr>
        <p:spPr>
          <a:xfrm>
            <a:off x="6682034" y="4053025"/>
            <a:ext cx="88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894BC"/>
                </a:solidFill>
              </a:rPr>
              <a:t>PIR RESID</a:t>
            </a:r>
            <a:endParaRPr lang="en-PK" sz="1400" dirty="0">
              <a:solidFill>
                <a:srgbClr val="5894BC"/>
              </a:solidFill>
            </a:endParaRPr>
          </a:p>
        </p:txBody>
      </p:sp>
      <p:pic>
        <p:nvPicPr>
          <p:cNvPr id="1044" name="Picture 20" descr="Sparkle - Free shapes icons">
            <a:extLst>
              <a:ext uri="{FF2B5EF4-FFF2-40B4-BE49-F238E27FC236}">
                <a16:creationId xmlns:a16="http://schemas.microsoft.com/office/drawing/2014/main" id="{3C882540-9C75-DC34-F827-50DEA5310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941" y="802204"/>
            <a:ext cx="509764" cy="50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base file - Free files and folders icons">
            <a:extLst>
              <a:ext uri="{FF2B5EF4-FFF2-40B4-BE49-F238E27FC236}">
                <a16:creationId xmlns:a16="http://schemas.microsoft.com/office/drawing/2014/main" id="{971DEBEC-A88C-D098-A5F9-7042F0F33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936" y="1100537"/>
            <a:ext cx="1174109" cy="11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F7DB7E59-6986-993C-EC0A-667C2A18FF21}"/>
              </a:ext>
            </a:extLst>
          </p:cNvPr>
          <p:cNvGrpSpPr/>
          <p:nvPr/>
        </p:nvGrpSpPr>
        <p:grpSpPr>
          <a:xfrm>
            <a:off x="9403576" y="1889304"/>
            <a:ext cx="386903" cy="357658"/>
            <a:chOff x="215901" y="1726254"/>
            <a:chExt cx="899474" cy="831486"/>
          </a:xfrm>
        </p:grpSpPr>
        <p:pic>
          <p:nvPicPr>
            <p:cNvPr id="1075" name="Picture 2" descr="Matrix - Free signs icons">
              <a:extLst>
                <a:ext uri="{FF2B5EF4-FFF2-40B4-BE49-F238E27FC236}">
                  <a16:creationId xmlns:a16="http://schemas.microsoft.com/office/drawing/2014/main" id="{391A2416-5BF4-269D-E522-42DAFA7F0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01" y="1726254"/>
              <a:ext cx="677102" cy="677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7" name="Picture 1076" descr="Matrix - Free signs icons">
              <a:extLst>
                <a:ext uri="{FF2B5EF4-FFF2-40B4-BE49-F238E27FC236}">
                  <a16:creationId xmlns:a16="http://schemas.microsoft.com/office/drawing/2014/main" id="{E4F553D1-78B8-C8A4-A61A-894EE2961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297" y="1802138"/>
              <a:ext cx="677102" cy="677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8" name="Picture 1077" descr="Matrix - Free signs icons">
              <a:extLst>
                <a:ext uri="{FF2B5EF4-FFF2-40B4-BE49-F238E27FC236}">
                  <a16:creationId xmlns:a16="http://schemas.microsoft.com/office/drawing/2014/main" id="{A949A143-BF38-8CC0-76C9-7FD2E8FB4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273" y="1880638"/>
              <a:ext cx="677102" cy="677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79" name="Picture 6" descr="NIH 3D - Secondary Structure - 3-10 Helix">
            <a:extLst>
              <a:ext uri="{FF2B5EF4-FFF2-40B4-BE49-F238E27FC236}">
                <a16:creationId xmlns:a16="http://schemas.microsoft.com/office/drawing/2014/main" id="{D1418B7B-6B9D-4B0F-34A5-23B5D636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79" y="3032554"/>
            <a:ext cx="1124795" cy="112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abel - Free interface icons">
            <a:extLst>
              <a:ext uri="{FF2B5EF4-FFF2-40B4-BE49-F238E27FC236}">
                <a16:creationId xmlns:a16="http://schemas.microsoft.com/office/drawing/2014/main" id="{E8FD98CE-2A96-FFB3-E837-950F801F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32459" y="3483663"/>
            <a:ext cx="390367" cy="39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10" descr="Monitor - Free computer icons">
            <a:extLst>
              <a:ext uri="{FF2B5EF4-FFF2-40B4-BE49-F238E27FC236}">
                <a16:creationId xmlns:a16="http://schemas.microsoft.com/office/drawing/2014/main" id="{916957F0-042C-3400-BB7B-63032C4F5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9FA8DA"/>
              </a:clrFrom>
              <a:clrTo>
                <a:srgbClr val="9FA8D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989" y="4852946"/>
            <a:ext cx="1602651" cy="160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AF0AB50C-9B89-9998-B81A-EC87C8FB03E1}"/>
              </a:ext>
            </a:extLst>
          </p:cNvPr>
          <p:cNvGrpSpPr/>
          <p:nvPr/>
        </p:nvGrpSpPr>
        <p:grpSpPr>
          <a:xfrm>
            <a:off x="9217212" y="5053774"/>
            <a:ext cx="1379350" cy="576405"/>
            <a:chOff x="-1542928" y="4425662"/>
            <a:chExt cx="817461" cy="341602"/>
          </a:xfrm>
        </p:grpSpPr>
        <p:pic>
          <p:nvPicPr>
            <p:cNvPr id="1045" name="Picture 1044">
              <a:extLst>
                <a:ext uri="{FF2B5EF4-FFF2-40B4-BE49-F238E27FC236}">
                  <a16:creationId xmlns:a16="http://schemas.microsoft.com/office/drawing/2014/main" id="{C215236D-524A-4AA7-AAF1-42E303C6B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332" t="12600" r="60604" b="70357"/>
            <a:stretch/>
          </p:blipFill>
          <p:spPr>
            <a:xfrm>
              <a:off x="-1016794" y="4425662"/>
              <a:ext cx="291327" cy="341602"/>
            </a:xfrm>
            <a:prstGeom prst="rect">
              <a:avLst/>
            </a:prstGeom>
          </p:spPr>
        </p:pic>
        <p:pic>
          <p:nvPicPr>
            <p:cNvPr id="1055" name="Picture 1054">
              <a:extLst>
                <a:ext uri="{FF2B5EF4-FFF2-40B4-BE49-F238E27FC236}">
                  <a16:creationId xmlns:a16="http://schemas.microsoft.com/office/drawing/2014/main" id="{8955FB1A-76DE-F864-D508-57E2A6408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17" t="12600" r="82612" b="70357"/>
            <a:stretch/>
          </p:blipFill>
          <p:spPr>
            <a:xfrm>
              <a:off x="-1542928" y="4425662"/>
              <a:ext cx="526134" cy="341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58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100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birl-lums@outlook.com</dc:creator>
  <cp:lastModifiedBy>birl-lums@outlook.com</cp:lastModifiedBy>
  <cp:revision>30</cp:revision>
  <dcterms:created xsi:type="dcterms:W3CDTF">2024-12-19T18:32:35Z</dcterms:created>
  <dcterms:modified xsi:type="dcterms:W3CDTF">2024-12-20T11:41:20Z</dcterms:modified>
</cp:coreProperties>
</file>