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639" r:id="rId2"/>
    <p:sldId id="583" r:id="rId3"/>
    <p:sldId id="584" r:id="rId4"/>
    <p:sldId id="446" r:id="rId5"/>
    <p:sldId id="424" r:id="rId6"/>
    <p:sldId id="423" r:id="rId7"/>
    <p:sldId id="640" r:id="rId8"/>
    <p:sldId id="448" r:id="rId9"/>
    <p:sldId id="451" r:id="rId10"/>
    <p:sldId id="452" r:id="rId11"/>
    <p:sldId id="450" r:id="rId12"/>
    <p:sldId id="449" r:id="rId13"/>
    <p:sldId id="428" r:id="rId14"/>
    <p:sldId id="429" r:id="rId15"/>
    <p:sldId id="430" r:id="rId16"/>
    <p:sldId id="447" r:id="rId17"/>
    <p:sldId id="433" r:id="rId18"/>
    <p:sldId id="64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343"/>
    <a:srgbClr val="52E0FF"/>
    <a:srgbClr val="57C3EA"/>
    <a:srgbClr val="6CBEE6"/>
    <a:srgbClr val="2EA2DB"/>
    <a:srgbClr val="57BCE6"/>
    <a:srgbClr val="34A6DC"/>
    <a:srgbClr val="FF9900"/>
    <a:srgbClr val="CC5D12"/>
    <a:srgbClr val="84B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1" autoAdjust="0"/>
    <p:restoredTop sz="94455"/>
  </p:normalViewPr>
  <p:slideViewPr>
    <p:cSldViewPr snapToGrid="0" snapToObjects="1">
      <p:cViewPr varScale="1">
        <p:scale>
          <a:sx n="86" d="100"/>
          <a:sy n="86" d="100"/>
        </p:scale>
        <p:origin x="42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5FEB92-9794-4C7C-8C57-A93208C96200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879C3-5D69-4D58-AD1C-C5425233C8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7676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E92B92-7896-6246-9CC5-687CE76BB093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AA729-FF79-1146-A286-CCEF9A1834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593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40FB4-28D5-45F9-A423-7C82FCEAE6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800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8925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886714" y="2140770"/>
            <a:ext cx="103632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6526"/>
            <a:ext cx="12192000" cy="2351891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0" y="860931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55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1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2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July 6, 2023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5245768"/>
            <a:ext cx="12192000" cy="16122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7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1" name="Slide Number Placeholder 5"/>
          <p:cNvSpPr txBox="1">
            <a:spLocks/>
          </p:cNvSpPr>
          <p:nvPr userDrawn="1"/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E35DC9-8D54-45EF-A345-7AC5A9ADAFE8}" type="slidenum">
              <a:rPr lang="en-US" altLang="en-US" sz="1200" smtClean="0"/>
              <a:pPr/>
              <a:t>‹#›</a:t>
            </a:fld>
            <a:endParaRPr lang="en-US" altLang="en-US" sz="1200"/>
          </a:p>
        </p:txBody>
      </p:sp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192000" cy="3327400"/>
          </a:xfrm>
          <a:prstGeom prst="rect">
            <a:avLst/>
          </a:prstGeom>
        </p:spPr>
      </p:pic>
      <p:grpSp>
        <p:nvGrpSpPr>
          <p:cNvPr id="24" name="Group 9"/>
          <p:cNvGrpSpPr>
            <a:grpSpLocks noChangeAspect="1"/>
          </p:cNvGrpSpPr>
          <p:nvPr userDrawn="1"/>
        </p:nvGrpSpPr>
        <p:grpSpPr bwMode="hidden">
          <a:xfrm flipH="1">
            <a:off x="-1" y="2819400"/>
            <a:ext cx="12192000" cy="101504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 dirty="0"/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6918C9B6-A29F-7C4A-A83A-CABDDEA1F9BF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36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7D9D4D0F-0B89-49D7-8B1E-A93CD70A0CC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44484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73600" y="6356350"/>
            <a:ext cx="2844800" cy="365125"/>
          </a:xfrm>
        </p:spPr>
        <p:txBody>
          <a:bodyPr/>
          <a:lstStyle>
            <a:lvl1pPr algn="ctr">
              <a:defRPr/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5D00C3-9D6E-1340-9EBD-DD3D424F3F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363729" y="6298250"/>
            <a:ext cx="1284797" cy="28434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5B57C765-4AE1-424A-B6E6-3E036EBE8F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47" name="Title Placeholder 1">
            <a:extLst>
              <a:ext uri="{FF2B5EF4-FFF2-40B4-BE49-F238E27FC236}">
                <a16:creationId xmlns:a16="http://schemas.microsoft.com/office/drawing/2014/main" id="{D2B83DE4-60DC-43FF-A807-226486F32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8063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30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44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9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5622878"/>
            <a:ext cx="12192000" cy="1235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C3EDF7-D7E7-4268-8C0C-0D74B34225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07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72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6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2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86201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67" y="988383"/>
            <a:ext cx="10972800" cy="4883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73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279435-30EF-C241-87D1-8D13B984C0E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July 6, 2023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2161B55-68B1-1D4A-9A6C-0BB796F1579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10460441" y="6271874"/>
            <a:ext cx="1284797" cy="28434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67" y="126371"/>
            <a:ext cx="10972800" cy="607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497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3600" b="0" kern="1200">
          <a:solidFill>
            <a:schemeClr val="bg1"/>
          </a:solidFill>
          <a:latin typeface="Microsoft PhagsPa" panose="020B0502040204020203" pitchFamily="34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Microsoft PhagsPa" panose="020B0502040204020203" pitchFamily="34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4BED6F4-FCA8-4F6A-83FD-CB6316C27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9045" y="2549820"/>
            <a:ext cx="10213910" cy="12047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Extracting Breast Cancer Phenotypes from Clinical Notes: Comparing LLMs with Classical Ontology Methods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B01A6A1-24B7-433C-88AA-8451D9EACDA9}"/>
              </a:ext>
            </a:extLst>
          </p:cNvPr>
          <p:cNvSpPr txBox="1">
            <a:spLocks/>
          </p:cNvSpPr>
          <p:nvPr/>
        </p:nvSpPr>
        <p:spPr>
          <a:xfrm>
            <a:off x="1828800" y="4179164"/>
            <a:ext cx="8534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tx1"/>
                </a:solidFill>
              </a:rPr>
              <a:t>Abdullah Bin Faiz, </a:t>
            </a:r>
            <a:r>
              <a:rPr lang="en-US" dirty="0" err="1">
                <a:solidFill>
                  <a:schemeClr val="tx1"/>
                </a:solidFill>
              </a:rPr>
              <a:t>Arbaz</a:t>
            </a:r>
            <a:r>
              <a:rPr lang="en-US" dirty="0">
                <a:solidFill>
                  <a:schemeClr val="tx1"/>
                </a:solidFill>
              </a:rPr>
              <a:t> Khan Shehzad, Asad Afzal, Momin Tariq, Muhammad Siddiqi, </a:t>
            </a:r>
            <a:r>
              <a:rPr lang="en-US" dirty="0" err="1">
                <a:solidFill>
                  <a:schemeClr val="tx1"/>
                </a:solidFill>
              </a:rPr>
              <a:t>Muddassar</a:t>
            </a:r>
            <a:r>
              <a:rPr lang="en-US" dirty="0">
                <a:solidFill>
                  <a:schemeClr val="tx1"/>
                </a:solidFill>
              </a:rPr>
              <a:t> Farooq</a:t>
            </a:r>
          </a:p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</a:rPr>
              <a:t>22</a:t>
            </a:r>
            <a:r>
              <a:rPr lang="en-US" sz="2400" baseline="30000" dirty="0">
                <a:solidFill>
                  <a:schemeClr val="tx1"/>
                </a:solidFill>
              </a:rPr>
              <a:t>nd</a:t>
            </a:r>
            <a:r>
              <a:rPr lang="en-US" sz="2400" dirty="0">
                <a:solidFill>
                  <a:schemeClr val="tx1"/>
                </a:solidFill>
              </a:rPr>
              <a:t> International Conference of Artificial Intelligence in Medicine (AIME), 2024</a:t>
            </a:r>
          </a:p>
          <a:p>
            <a:r>
              <a:rPr lang="en-US" sz="2400" dirty="0">
                <a:solidFill>
                  <a:schemeClr val="tx1"/>
                </a:solidFill>
              </a:rPr>
              <a:t>Salt Lake City, Utah, United States</a:t>
            </a:r>
          </a:p>
          <a:p>
            <a:endParaRPr lang="en-US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0381D0-2A31-495A-BF92-4ABF05B6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F0AE521-D11D-4004-BE03-1D86EE4F477F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6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45AF4-AD8B-46DC-A741-DDFC369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3D969-C56D-4C1E-88F0-B9D6C64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B8796-9200-4241-9D5F-1BDF83AE5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397" y="997238"/>
            <a:ext cx="5989205" cy="5359112"/>
          </a:xfrm>
          <a:prstGeom prst="rect">
            <a:avLst/>
          </a:prstGeom>
        </p:spPr>
      </p:pic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CB7C09EE-EF5E-4AB9-9446-5C7C936C1D2D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36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D7912-D35E-4644-8D9E-9664CFA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>
            <a:normAutofit/>
          </a:bodyPr>
          <a:lstStyle/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Microsoft PhagsPa"/>
              </a:rPr>
              <a:t>Augmented prompt from RAG sent to hosted LLM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Microsoft PhagsPa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Microsoft PhagsPa"/>
              </a:rPr>
              <a:t>LLM optimized by using </a:t>
            </a:r>
            <a:r>
              <a:rPr lang="en-US" sz="1800" b="1" dirty="0" err="1">
                <a:solidFill>
                  <a:prstClr val="black"/>
                </a:solidFill>
                <a:latin typeface="Microsoft PhagsPa"/>
              </a:rPr>
              <a:t>TensorRT</a:t>
            </a:r>
            <a:r>
              <a:rPr lang="en-US" sz="1800" b="1" dirty="0">
                <a:solidFill>
                  <a:prstClr val="black"/>
                </a:solidFill>
                <a:latin typeface="Microsoft PhagsPa"/>
              </a:rPr>
              <a:t>-LLM</a:t>
            </a:r>
            <a:r>
              <a:rPr lang="en-US" sz="1800" dirty="0">
                <a:solidFill>
                  <a:prstClr val="black"/>
                </a:solidFill>
                <a:latin typeface="Microsoft PhagsPa"/>
              </a:rPr>
              <a:t> by Nvidia for faster inference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Microsoft PhagsPa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Microsoft PhagsPa"/>
              </a:rPr>
              <a:t>Prompt engineering done to only generate JSON from the note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Microsoft PhagsPa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prstClr val="black"/>
                </a:solidFill>
                <a:latin typeface="Microsoft PhagsPa"/>
              </a:rPr>
              <a:t>JSON validated through post-processing pipeline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800" dirty="0">
              <a:solidFill>
                <a:prstClr val="black"/>
              </a:solidFill>
              <a:latin typeface="Microsoft PhagsPa"/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Microsoft PhagsPa"/>
              </a:rPr>
              <a:t>Dates, Tumor size units, Boolean values standardized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Microsoft PhagsPa"/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Microsoft PhagsPa"/>
              </a:rPr>
              <a:t>Mismatched brackets in generated response fixed</a:t>
            </a: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Microsoft PhagsPa"/>
            </a:endParaRPr>
          </a:p>
          <a:p>
            <a:pPr lvl="2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Microsoft PhagsPa"/>
              </a:rPr>
              <a:t>Manipulate key-value pairs to make the JSON conform to schema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45AF4-AD8B-46DC-A741-DDFC369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3D969-C56D-4C1E-88F0-B9D6C64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Response Generation</a:t>
            </a:r>
          </a:p>
        </p:txBody>
      </p:sp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9D20D583-12FE-4ADB-8398-F43E0968620F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217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D7912-D35E-4644-8D9E-9664CFA4A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dirty="0"/>
              <a:t>Extract information related to following:</a:t>
            </a:r>
          </a:p>
          <a:p>
            <a:r>
              <a:rPr lang="en-US" sz="2200" dirty="0"/>
              <a:t>Stage</a:t>
            </a:r>
          </a:p>
          <a:p>
            <a:r>
              <a:rPr lang="en-US" sz="2200" dirty="0"/>
              <a:t>TNM</a:t>
            </a:r>
          </a:p>
          <a:p>
            <a:r>
              <a:rPr lang="en-US" sz="2200" dirty="0"/>
              <a:t>Tumor Information </a:t>
            </a:r>
          </a:p>
          <a:p>
            <a:pPr lvl="1"/>
            <a:r>
              <a:rPr lang="en-US" sz="1800" dirty="0"/>
              <a:t>Findings</a:t>
            </a:r>
          </a:p>
          <a:p>
            <a:pPr lvl="1"/>
            <a:r>
              <a:rPr lang="en-US" sz="1800" dirty="0"/>
              <a:t>Size </a:t>
            </a:r>
          </a:p>
          <a:p>
            <a:pPr lvl="1"/>
            <a:r>
              <a:rPr lang="en-US" sz="1800" dirty="0"/>
              <a:t>Body part/organ </a:t>
            </a:r>
          </a:p>
          <a:p>
            <a:pPr lvl="1"/>
            <a:r>
              <a:rPr lang="en-US" sz="1800" dirty="0"/>
              <a:t>Laterality</a:t>
            </a:r>
          </a:p>
          <a:p>
            <a:r>
              <a:rPr lang="en-US" sz="2200" dirty="0"/>
              <a:t>Grade</a:t>
            </a:r>
          </a:p>
          <a:p>
            <a:r>
              <a:rPr lang="en-US" sz="2200" dirty="0"/>
              <a:t>Performance</a:t>
            </a:r>
          </a:p>
          <a:p>
            <a:pPr lvl="1"/>
            <a:r>
              <a:rPr lang="en-US" sz="1800" dirty="0"/>
              <a:t>ECOG</a:t>
            </a:r>
          </a:p>
          <a:p>
            <a:pPr lvl="1"/>
            <a:r>
              <a:rPr lang="en-US" sz="1800" dirty="0"/>
              <a:t>KARNOFSKY</a:t>
            </a:r>
          </a:p>
          <a:p>
            <a:r>
              <a:rPr lang="en-US" sz="2600" dirty="0"/>
              <a:t>Biomarkers </a:t>
            </a:r>
          </a:p>
          <a:p>
            <a:pPr lvl="1"/>
            <a:r>
              <a:rPr lang="en-US" sz="1800" dirty="0"/>
              <a:t>HR (Estrogen, Progesterone Receptors)</a:t>
            </a:r>
          </a:p>
          <a:p>
            <a:pPr lvl="1"/>
            <a:r>
              <a:rPr lang="en-US" sz="1800" dirty="0"/>
              <a:t>HER2</a:t>
            </a:r>
            <a:endParaRPr lang="en-US" sz="2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45AF4-AD8B-46DC-A741-DDFC369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3D969-C56D-4C1E-88F0-B9D6C64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Phenotypes (Breast Cancer)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52D6181F-8982-440F-9F6C-A0E643C5DFEF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49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B41BFF-CC0F-4091-BEF5-6B5F6EDD8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sz="2000" dirty="0"/>
              <a:t>150 notes randomly sampled (Admit and Progress)</a:t>
            </a:r>
          </a:p>
          <a:p>
            <a:pPr>
              <a:lnSpc>
                <a:spcPct val="160000"/>
              </a:lnSpc>
            </a:pPr>
            <a:r>
              <a:rPr lang="en-US" sz="2000" dirty="0"/>
              <a:t>4 inferences were made for each note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Overall Stage and TNM Staging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Tumor</a:t>
            </a:r>
          </a:p>
          <a:p>
            <a:pPr lvl="1">
              <a:lnSpc>
                <a:spcPct val="160000"/>
              </a:lnSpc>
            </a:pPr>
            <a:r>
              <a:rPr lang="en-US" sz="1800" dirty="0"/>
              <a:t>Grade and Performance</a:t>
            </a:r>
          </a:p>
          <a:p>
            <a:pPr lvl="1">
              <a:lnSpc>
                <a:spcPct val="160000"/>
              </a:lnSpc>
            </a:pPr>
            <a:r>
              <a:rPr lang="en-US" sz="1800"/>
              <a:t>Biomarkers</a:t>
            </a:r>
            <a:endParaRPr lang="en-US" sz="1800" dirty="0"/>
          </a:p>
          <a:p>
            <a:pPr>
              <a:lnSpc>
                <a:spcPct val="160000"/>
              </a:lnSpc>
            </a:pPr>
            <a:r>
              <a:rPr lang="en-US" sz="2000" dirty="0"/>
              <a:t>Responses from </a:t>
            </a:r>
            <a:r>
              <a:rPr lang="en-US" sz="2000" b="1" dirty="0"/>
              <a:t>LLAMA-3 8B, </a:t>
            </a:r>
            <a:r>
              <a:rPr lang="en-US" sz="2000" b="1" dirty="0" err="1"/>
              <a:t>Mistralv</a:t>
            </a:r>
            <a:r>
              <a:rPr lang="en-US" sz="2000" b="1" dirty="0"/>
              <a:t> 0.2-7B </a:t>
            </a:r>
            <a:r>
              <a:rPr lang="en-US" sz="2000" dirty="0"/>
              <a:t>and </a:t>
            </a:r>
            <a:r>
              <a:rPr lang="en-US" sz="2000" b="1" dirty="0"/>
              <a:t>Ontology system</a:t>
            </a:r>
            <a:r>
              <a:rPr lang="en-US" sz="2000" dirty="0"/>
              <a:t> were manually evaluated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FDB88-3705-48D0-B810-6DF755AD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F860E-855C-4311-8F93-DCAB267C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Methodology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FD37CCD7-BDBD-475F-992E-A978AF97DEFE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2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51523B7-A75D-4DED-9899-C8ECBAADF6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607524"/>
              </p:ext>
            </p:extLst>
          </p:nvPr>
        </p:nvGraphicFramePr>
        <p:xfrm>
          <a:off x="1009650" y="1228589"/>
          <a:ext cx="9963149" cy="422469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1423307">
                  <a:extLst>
                    <a:ext uri="{9D8B030D-6E8A-4147-A177-3AD203B41FA5}">
                      <a16:colId xmlns:a16="http://schemas.microsoft.com/office/drawing/2014/main" val="2132575414"/>
                    </a:ext>
                  </a:extLst>
                </a:gridCol>
                <a:gridCol w="1423307">
                  <a:extLst>
                    <a:ext uri="{9D8B030D-6E8A-4147-A177-3AD203B41FA5}">
                      <a16:colId xmlns:a16="http://schemas.microsoft.com/office/drawing/2014/main" val="3070925091"/>
                    </a:ext>
                  </a:extLst>
                </a:gridCol>
                <a:gridCol w="1423307">
                  <a:extLst>
                    <a:ext uri="{9D8B030D-6E8A-4147-A177-3AD203B41FA5}">
                      <a16:colId xmlns:a16="http://schemas.microsoft.com/office/drawing/2014/main" val="1404127517"/>
                    </a:ext>
                  </a:extLst>
                </a:gridCol>
                <a:gridCol w="1423307">
                  <a:extLst>
                    <a:ext uri="{9D8B030D-6E8A-4147-A177-3AD203B41FA5}">
                      <a16:colId xmlns:a16="http://schemas.microsoft.com/office/drawing/2014/main" val="952973088"/>
                    </a:ext>
                  </a:extLst>
                </a:gridCol>
                <a:gridCol w="1423307">
                  <a:extLst>
                    <a:ext uri="{9D8B030D-6E8A-4147-A177-3AD203B41FA5}">
                      <a16:colId xmlns:a16="http://schemas.microsoft.com/office/drawing/2014/main" val="2759568678"/>
                    </a:ext>
                  </a:extLst>
                </a:gridCol>
                <a:gridCol w="1423307">
                  <a:extLst>
                    <a:ext uri="{9D8B030D-6E8A-4147-A177-3AD203B41FA5}">
                      <a16:colId xmlns:a16="http://schemas.microsoft.com/office/drawing/2014/main" val="2738560601"/>
                    </a:ext>
                  </a:extLst>
                </a:gridCol>
                <a:gridCol w="1423307">
                  <a:extLst>
                    <a:ext uri="{9D8B030D-6E8A-4147-A177-3AD203B41FA5}">
                      <a16:colId xmlns:a16="http://schemas.microsoft.com/office/drawing/2014/main" val="2453192"/>
                    </a:ext>
                  </a:extLst>
                </a:gridCol>
              </a:tblGrid>
              <a:tr h="604431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 anchor="ctr"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Phenotype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621959"/>
                  </a:ext>
                </a:extLst>
              </a:tr>
              <a:tr h="79548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Biomarkers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Grade  &amp; Perf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Tumor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055490"/>
                  </a:ext>
                </a:extLst>
              </a:tr>
              <a:tr h="47079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LLaMA</a:t>
                      </a:r>
                      <a:r>
                        <a:rPr lang="en-US" dirty="0"/>
                        <a:t>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</a:t>
                      </a:r>
                      <a:endParaRPr lang="en-US" sz="18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6697403"/>
                  </a:ext>
                </a:extLst>
              </a:tr>
              <a:tr h="4707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9115770"/>
                  </a:ext>
                </a:extLst>
              </a:tr>
              <a:tr h="47079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Mistral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0533752"/>
                  </a:ext>
                </a:extLst>
              </a:tr>
              <a:tr h="47079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724617"/>
                  </a:ext>
                </a:extLst>
              </a:tr>
              <a:tr h="470796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Ontology*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  <a:endParaRPr 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787982"/>
                  </a:ext>
                </a:extLst>
              </a:tr>
              <a:tr h="4707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Incorrect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  <a:endParaRPr lang="en-US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176537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FDB88-3705-48D0-B810-6DF755AD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F860E-855C-4311-8F93-DCAB267C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2016E-3FA6-4D53-8E40-1B54DA775712}"/>
              </a:ext>
            </a:extLst>
          </p:cNvPr>
          <p:cNvSpPr txBox="1"/>
          <p:nvPr/>
        </p:nvSpPr>
        <p:spPr>
          <a:xfrm>
            <a:off x="1266825" y="5581650"/>
            <a:ext cx="909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- The total numbers sum up to 615 instead of 750. Out of 150 API calls, 27 times, no response was provided by the NCBCO Annotator</a:t>
            </a:r>
          </a:p>
        </p:txBody>
      </p:sp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2E2E32DF-9434-4703-B221-F984247DC1C5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37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DFDB88-3705-48D0-B810-6DF755AD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A7F860E-855C-4311-8F93-DCAB267C4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2016E-3FA6-4D53-8E40-1B54DA775712}"/>
              </a:ext>
            </a:extLst>
          </p:cNvPr>
          <p:cNvSpPr txBox="1"/>
          <p:nvPr/>
        </p:nvSpPr>
        <p:spPr>
          <a:xfrm>
            <a:off x="1547812" y="5545821"/>
            <a:ext cx="909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 - Since the ontology-based system does not inherently hallucinate, its precision is reported to be 100%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D7B7DF2-815D-4B3F-BA9A-60EFBB8F6F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502818"/>
              </p:ext>
            </p:extLst>
          </p:nvPr>
        </p:nvGraphicFramePr>
        <p:xfrm>
          <a:off x="643467" y="1331913"/>
          <a:ext cx="10972800" cy="4049708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194560">
                  <a:extLst>
                    <a:ext uri="{9D8B030D-6E8A-4147-A177-3AD203B41FA5}">
                      <a16:colId xmlns:a16="http://schemas.microsoft.com/office/drawing/2014/main" val="2848734826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4224106455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1134954561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695895872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279045971"/>
                    </a:ext>
                  </a:extLst>
                </a:gridCol>
              </a:tblGrid>
              <a:tr h="1012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9824039"/>
                  </a:ext>
                </a:extLst>
              </a:tr>
              <a:tr h="1012427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LLaMA</a:t>
                      </a:r>
                      <a:r>
                        <a:rPr lang="en-US" dirty="0"/>
                        <a:t>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86.13 %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87.90 %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94.95 %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5703117"/>
                  </a:ext>
                </a:extLst>
              </a:tr>
              <a:tr h="1012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Mistral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79.20 %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81.35 %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91.98 %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86.34 %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968244"/>
                  </a:ext>
                </a:extLst>
              </a:tr>
              <a:tr h="101242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Ontology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85.04 %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100.0 %   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83.80 %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91.19 %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3642423"/>
                  </a:ext>
                </a:extLst>
              </a:tr>
            </a:tbl>
          </a:graphicData>
        </a:graphic>
      </p:graphicFrame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5B4382D3-7EE4-4961-850F-DF995D648274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542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B675F9-C026-44B2-B2CB-B02AD090B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7702CB-DA78-49C2-8B49-8806DA192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Two Systems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3BDB23-E400-424D-B9D1-5A09B280312C}"/>
              </a:ext>
            </a:extLst>
          </p:cNvPr>
          <p:cNvGrpSpPr/>
          <p:nvPr/>
        </p:nvGrpSpPr>
        <p:grpSpPr>
          <a:xfrm>
            <a:off x="1241133" y="1504950"/>
            <a:ext cx="4559300" cy="4476750"/>
            <a:chOff x="825500" y="1504950"/>
            <a:chExt cx="4559300" cy="447675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3CE28C3-DF82-4706-8333-DB9D64B4725C}"/>
                </a:ext>
              </a:extLst>
            </p:cNvPr>
            <p:cNvSpPr/>
            <p:nvPr/>
          </p:nvSpPr>
          <p:spPr>
            <a:xfrm>
              <a:off x="4495800" y="1504950"/>
              <a:ext cx="889000" cy="800100"/>
            </a:xfrm>
            <a:prstGeom prst="roundRect">
              <a:avLst>
                <a:gd name="adj" fmla="val 20178"/>
              </a:avLst>
            </a:prstGeom>
            <a:solidFill>
              <a:schemeClr val="bg1"/>
            </a:solidFill>
            <a:ln w="28575">
              <a:solidFill>
                <a:srgbClr val="52E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BF18B9C-6B0D-438A-B397-09BDB8D5A21A}"/>
                </a:ext>
              </a:extLst>
            </p:cNvPr>
            <p:cNvSpPr/>
            <p:nvPr/>
          </p:nvSpPr>
          <p:spPr>
            <a:xfrm>
              <a:off x="825500" y="1905000"/>
              <a:ext cx="4368800" cy="4076700"/>
            </a:xfrm>
            <a:prstGeom prst="roundRect">
              <a:avLst>
                <a:gd name="adj" fmla="val 7321"/>
              </a:avLst>
            </a:prstGeom>
            <a:noFill/>
            <a:ln w="28575">
              <a:solidFill>
                <a:srgbClr val="52E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2E5550B-5DDC-4410-B94B-25F15A8FBE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58497" y="1646480"/>
              <a:ext cx="563930" cy="56393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76B1133-A5F0-4901-B50B-14C79F2BED53}"/>
                </a:ext>
              </a:extLst>
            </p:cNvPr>
            <p:cNvSpPr txBox="1"/>
            <p:nvPr/>
          </p:nvSpPr>
          <p:spPr>
            <a:xfrm>
              <a:off x="1162822" y="2795022"/>
              <a:ext cx="3495675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Hallucination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Mismatched pairs of braces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Key value pair instead of values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Resource intensive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BBA0EC7-9ECF-44EE-B961-3A0F011EA4D9}"/>
                </a:ext>
              </a:extLst>
            </p:cNvPr>
            <p:cNvSpPr txBox="1"/>
            <p:nvPr/>
          </p:nvSpPr>
          <p:spPr>
            <a:xfrm>
              <a:off x="2141025" y="2127984"/>
              <a:ext cx="105349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2060"/>
                  </a:solidFill>
                </a:rPr>
                <a:t>LLMs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06266EB8-EFF1-4709-B8B6-87E759066E74}"/>
              </a:ext>
            </a:extLst>
          </p:cNvPr>
          <p:cNvGrpSpPr/>
          <p:nvPr/>
        </p:nvGrpSpPr>
        <p:grpSpPr>
          <a:xfrm>
            <a:off x="6288807" y="1504950"/>
            <a:ext cx="4559300" cy="4476750"/>
            <a:chOff x="5753100" y="1504950"/>
            <a:chExt cx="4559300" cy="447675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33CBF7A-FF2F-4553-BF57-C6C6B9A7BBEF}"/>
                </a:ext>
              </a:extLst>
            </p:cNvPr>
            <p:cNvSpPr/>
            <p:nvPr/>
          </p:nvSpPr>
          <p:spPr>
            <a:xfrm>
              <a:off x="5753100" y="1905000"/>
              <a:ext cx="4368800" cy="4076700"/>
            </a:xfrm>
            <a:prstGeom prst="roundRect">
              <a:avLst>
                <a:gd name="adj" fmla="val 7321"/>
              </a:avLst>
            </a:prstGeom>
            <a:noFill/>
            <a:ln w="28575">
              <a:solidFill>
                <a:srgbClr val="52E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3D3AE48-C424-4D55-A008-8DBE6EE31DCC}"/>
                </a:ext>
              </a:extLst>
            </p:cNvPr>
            <p:cNvSpPr/>
            <p:nvPr/>
          </p:nvSpPr>
          <p:spPr>
            <a:xfrm>
              <a:off x="9423400" y="1504950"/>
              <a:ext cx="889000" cy="800100"/>
            </a:xfrm>
            <a:prstGeom prst="roundRect">
              <a:avLst>
                <a:gd name="adj" fmla="val 20178"/>
              </a:avLst>
            </a:prstGeom>
            <a:solidFill>
              <a:schemeClr val="bg1"/>
            </a:solidFill>
            <a:ln w="28575">
              <a:solidFill>
                <a:srgbClr val="52E0FF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20B42191-2B96-4DDB-83BB-334AA4EFBA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564039" y="1598627"/>
              <a:ext cx="607722" cy="607722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015715-D9AF-439E-ADCE-DAB5FA505375}"/>
                </a:ext>
              </a:extLst>
            </p:cNvPr>
            <p:cNvSpPr txBox="1"/>
            <p:nvPr/>
          </p:nvSpPr>
          <p:spPr>
            <a:xfrm>
              <a:off x="6096000" y="2706539"/>
              <a:ext cx="3652308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Fails to pick semantics within note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Does not generalize to additional phenotypes and disease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400" dirty="0"/>
                <a:t>Dependent on NCBO API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B3170BD-7A40-415D-AB2F-3DAF6B67D411}"/>
                </a:ext>
              </a:extLst>
            </p:cNvPr>
            <p:cNvSpPr txBox="1"/>
            <p:nvPr/>
          </p:nvSpPr>
          <p:spPr>
            <a:xfrm>
              <a:off x="7048262" y="2127984"/>
              <a:ext cx="17477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2060"/>
                  </a:solidFill>
                </a:rPr>
                <a:t>Ontology</a:t>
              </a:r>
            </a:p>
          </p:txBody>
        </p:sp>
      </p:grpSp>
      <p:sp>
        <p:nvSpPr>
          <p:cNvPr id="24" name="Date Placeholder 2">
            <a:extLst>
              <a:ext uri="{FF2B5EF4-FFF2-40B4-BE49-F238E27FC236}">
                <a16:creationId xmlns:a16="http://schemas.microsoft.com/office/drawing/2014/main" id="{B447112B-8E63-4E38-A58D-55EF8C9A14AD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27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ACEC40-B68C-4D03-8933-EFA66B86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>Notes Processing system built on the ontology system that: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Resolves the semantic relationship and dependency issues in the system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Is able to process the notes much faster than the ontology system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Provides security and privacy by being bound to in-house resources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5AD89-08E6-4023-843C-478D5FD4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D04AF-BB0D-4A21-927F-702D4D4A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BB4E0FFE-D477-43E2-A4D4-64116A7EE694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33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ACEC40-B68C-4D03-8933-EFA66B86F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Results show that on-premises LLMs provide two benefits: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Security and privacy of patient’s data</a:t>
            </a:r>
          </a:p>
          <a:p>
            <a:pPr>
              <a:lnSpc>
                <a:spcPct val="200000"/>
              </a:lnSpc>
            </a:pPr>
            <a:r>
              <a:rPr lang="en-US" dirty="0"/>
              <a:t>GPT-4 Performance can be achieved using larger models like Mixtral 8x7B or LLaMA 3 70B</a:t>
            </a:r>
          </a:p>
          <a:p>
            <a:pPr>
              <a:lnSpc>
                <a:spcPct val="200000"/>
              </a:lnSpc>
            </a:pPr>
            <a:r>
              <a:rPr lang="en-US" dirty="0"/>
              <a:t>LLM System and Ontology System can be combined to get promising results</a:t>
            </a:r>
          </a:p>
          <a:p>
            <a:pPr>
              <a:lnSpc>
                <a:spcPct val="200000"/>
              </a:lnSpc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F5AD89-08E6-4023-843C-478D5FD4C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D04AF-BB0D-4A21-927F-702D4D4AF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BD2A8144-EA02-4ECE-86B4-3D67C87127F5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4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CureMD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1B70FA-0989-490D-83F5-E30FB05AB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37" y="2127817"/>
            <a:ext cx="10220325" cy="39528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5FDEA-DBD6-4B52-9862-1E9ABD06C57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5907578" y="6366474"/>
            <a:ext cx="376844" cy="365125"/>
          </a:xfrm>
        </p:spPr>
        <p:txBody>
          <a:bodyPr/>
          <a:lstStyle/>
          <a:p>
            <a:fld id="{88279435-30EF-C241-87D1-8D13B984C0EB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B253DF6A-84B4-44DA-B3B2-4CA1701A6756}"/>
              </a:ext>
            </a:extLst>
          </p:cNvPr>
          <p:cNvSpPr txBox="1"/>
          <p:nvPr/>
        </p:nvSpPr>
        <p:spPr>
          <a:xfrm>
            <a:off x="2687576" y="1270000"/>
            <a:ext cx="6880346" cy="5389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lnSpc>
                <a:spcPts val="2070"/>
              </a:lnSpc>
            </a:pPr>
            <a:r>
              <a:rPr lang="en-CA" sz="2000" dirty="0">
                <a:solidFill>
                  <a:srgbClr val="221F1F"/>
                </a:solidFill>
                <a:latin typeface="Arial"/>
                <a:cs typeface="Arial"/>
              </a:rPr>
              <a:t>A global, integrated healthcare products &amp; services company</a:t>
            </a:r>
          </a:p>
          <a:p>
            <a:pPr>
              <a:lnSpc>
                <a:spcPts val="2070"/>
              </a:lnSpc>
            </a:pPr>
            <a:endParaRPr lang="en-CA" sz="2000" dirty="0">
              <a:solidFill>
                <a:srgbClr val="000000"/>
              </a:solidFill>
            </a:endParaRP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CAE73BB6-7C3A-45BF-836A-F22278CBAD05}"/>
              </a:ext>
            </a:extLst>
          </p:cNvPr>
          <p:cNvSpPr txBox="1"/>
          <p:nvPr/>
        </p:nvSpPr>
        <p:spPr>
          <a:xfrm>
            <a:off x="2607361" y="3452242"/>
            <a:ext cx="807913" cy="659155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tabLst>
                <a:tab pos="330200" algn="l"/>
              </a:tabLst>
            </a:pPr>
            <a:r>
              <a:rPr lang="en-CA" sz="1600" dirty="0">
                <a:solidFill>
                  <a:srgbClr val="0087C9"/>
                </a:solidFill>
                <a:latin typeface="Arial"/>
                <a:cs typeface="Arial"/>
              </a:rPr>
              <a:t>3500+</a:t>
            </a:r>
          </a:p>
          <a:p>
            <a:pPr algn="ctr">
              <a:tabLst>
                <a:tab pos="330200" algn="l"/>
              </a:tabLst>
            </a:pPr>
            <a:r>
              <a:rPr lang="en-CA" sz="1600" dirty="0">
                <a:latin typeface="Arial"/>
                <a:cs typeface="Arial"/>
              </a:rPr>
              <a:t>locations</a:t>
            </a:r>
          </a:p>
          <a:p>
            <a:pPr>
              <a:lnSpc>
                <a:spcPts val="1295"/>
              </a:lnSpc>
            </a:pPr>
            <a:endParaRPr lang="en-CA" sz="1114" dirty="0">
              <a:solidFill>
                <a:srgbClr val="000000"/>
              </a:solidFill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A67FB208-BE21-4C8D-ADDD-032A77C6C534}"/>
              </a:ext>
            </a:extLst>
          </p:cNvPr>
          <p:cNvSpPr txBox="1"/>
          <p:nvPr/>
        </p:nvSpPr>
        <p:spPr>
          <a:xfrm>
            <a:off x="4075242" y="5036418"/>
            <a:ext cx="1001877" cy="492443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indent="79409" algn="ctr"/>
            <a:r>
              <a:rPr lang="en-CA" sz="1600" dirty="0">
                <a:solidFill>
                  <a:srgbClr val="0087C9"/>
                </a:solidFill>
                <a:latin typeface="Arial"/>
                <a:cs typeface="Arial"/>
              </a:rPr>
              <a:t>24 million</a:t>
            </a:r>
            <a:r>
              <a:rPr lang="en-CA" sz="16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</a:p>
          <a:p>
            <a:pPr indent="79409" algn="ctr"/>
            <a:r>
              <a:rPr lang="en-CA" sz="1600" dirty="0">
                <a:solidFill>
                  <a:srgbClr val="221F1F"/>
                </a:solidFill>
                <a:latin typeface="Arial"/>
                <a:cs typeface="Arial"/>
              </a:rPr>
              <a:t>patients</a:t>
            </a: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1FD32CE0-DC38-4966-B023-2D8424343255}"/>
              </a:ext>
            </a:extLst>
          </p:cNvPr>
          <p:cNvSpPr txBox="1"/>
          <p:nvPr/>
        </p:nvSpPr>
        <p:spPr>
          <a:xfrm>
            <a:off x="5587410" y="3380234"/>
            <a:ext cx="1008112" cy="492443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>
              <a:tabLst>
                <a:tab pos="266700" algn="l"/>
              </a:tabLst>
            </a:pPr>
            <a:r>
              <a:rPr lang="en-CA" sz="1600" dirty="0">
                <a:solidFill>
                  <a:srgbClr val="0087C9"/>
                </a:solidFill>
                <a:latin typeface="Arial"/>
                <a:cs typeface="Arial"/>
              </a:rPr>
              <a:t>32</a:t>
            </a:r>
          </a:p>
          <a:p>
            <a:pPr algn="ctr">
              <a:tabLst>
                <a:tab pos="266700" algn="l"/>
              </a:tabLst>
            </a:pPr>
            <a:r>
              <a:rPr lang="en-CA" sz="1600" dirty="0">
                <a:latin typeface="Arial"/>
                <a:cs typeface="Arial"/>
              </a:rPr>
              <a:t>specialties</a:t>
            </a:r>
            <a:endParaRPr lang="en-CA" sz="1600" dirty="0"/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81629430-3B84-43E0-A947-857523B3818E}"/>
              </a:ext>
            </a:extLst>
          </p:cNvPr>
          <p:cNvSpPr txBox="1"/>
          <p:nvPr/>
        </p:nvSpPr>
        <p:spPr>
          <a:xfrm>
            <a:off x="7248915" y="5108426"/>
            <a:ext cx="958596" cy="764312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tabLst>
                <a:tab pos="330200" algn="l"/>
              </a:tabLst>
            </a:pPr>
            <a:r>
              <a:rPr lang="en-CA" sz="1400" dirty="0">
                <a:solidFill>
                  <a:srgbClr val="0087C9"/>
                </a:solidFill>
                <a:latin typeface="Arial"/>
                <a:cs typeface="Arial"/>
              </a:rPr>
              <a:t>2000+</a:t>
            </a:r>
          </a:p>
          <a:p>
            <a:pPr algn="ctr">
              <a:tabLst>
                <a:tab pos="330200" algn="l"/>
              </a:tabLst>
            </a:pPr>
            <a:r>
              <a:rPr lang="en-CA" sz="1400" dirty="0">
                <a:solidFill>
                  <a:srgbClr val="221F1F"/>
                </a:solidFill>
                <a:latin typeface="Arial"/>
                <a:cs typeface="Arial"/>
              </a:rPr>
              <a:t>integrations</a:t>
            </a:r>
          </a:p>
          <a:p>
            <a:pPr>
              <a:lnSpc>
                <a:spcPts val="1300"/>
              </a:lnSpc>
              <a:tabLst>
                <a:tab pos="330200" algn="l"/>
              </a:tabLst>
            </a:pPr>
            <a:endParaRPr lang="en-CA" sz="1114" dirty="0">
              <a:solidFill>
                <a:srgbClr val="0087C9"/>
              </a:solidFill>
              <a:latin typeface="Arial"/>
              <a:cs typeface="Arial"/>
            </a:endParaRPr>
          </a:p>
          <a:p>
            <a:pPr>
              <a:lnSpc>
                <a:spcPts val="1295"/>
              </a:lnSpc>
            </a:pPr>
            <a:endParaRPr lang="en-CA" sz="1114" dirty="0">
              <a:solidFill>
                <a:srgbClr val="000000"/>
              </a:solidFill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CEC02AC3-6CE7-4556-83AF-82B6324BB517}"/>
              </a:ext>
            </a:extLst>
          </p:cNvPr>
          <p:cNvSpPr txBox="1"/>
          <p:nvPr/>
        </p:nvSpPr>
        <p:spPr>
          <a:xfrm>
            <a:off x="8827770" y="3524250"/>
            <a:ext cx="865622" cy="671594"/>
          </a:xfrm>
          <a:prstGeom prst="rect">
            <a:avLst/>
          </a:prstGeom>
          <a:noFill/>
        </p:spPr>
        <p:txBody>
          <a:bodyPr vert="horz" wrap="none" lIns="0" tIns="0" rIns="0" bIns="0" rtlCol="0">
            <a:spAutoFit/>
          </a:bodyPr>
          <a:lstStyle/>
          <a:p>
            <a:pPr algn="ctr">
              <a:tabLst>
                <a:tab pos="165100" algn="l"/>
              </a:tabLst>
            </a:pPr>
            <a:r>
              <a:rPr lang="en-CA" sz="1600" dirty="0">
                <a:solidFill>
                  <a:srgbClr val="0087C9"/>
                </a:solidFill>
                <a:latin typeface="Arial"/>
                <a:cs typeface="Arial"/>
              </a:rPr>
              <a:t>12000+</a:t>
            </a:r>
            <a:r>
              <a:rPr lang="en-CA" sz="160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</a:p>
          <a:p>
            <a:pPr algn="ctr">
              <a:tabLst>
                <a:tab pos="165100" algn="l"/>
              </a:tabLst>
            </a:pPr>
            <a:r>
              <a:rPr lang="en-CA" sz="1600" dirty="0">
                <a:solidFill>
                  <a:srgbClr val="221F1F"/>
                </a:solidFill>
                <a:latin typeface="Arial"/>
                <a:cs typeface="Arial"/>
              </a:rPr>
              <a:t>Providers</a:t>
            </a:r>
          </a:p>
          <a:p>
            <a:pPr>
              <a:lnSpc>
                <a:spcPts val="1295"/>
              </a:lnSpc>
            </a:pPr>
            <a:endParaRPr lang="en-CA" sz="1600" dirty="0">
              <a:solidFill>
                <a:srgbClr val="000000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02A7CC34-5697-4D15-84ED-8D38FD142E5F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65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ECC9-4825-4F72-BEEB-52155A69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11189-F96D-44F0-85F8-927DC9D5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CDE08BC-7705-464F-A722-D84F52D66BFB}"/>
              </a:ext>
            </a:extLst>
          </p:cNvPr>
          <p:cNvSpPr txBox="1">
            <a:spLocks/>
          </p:cNvSpPr>
          <p:nvPr/>
        </p:nvSpPr>
        <p:spPr>
          <a:xfrm>
            <a:off x="5907578" y="6366474"/>
            <a:ext cx="3768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8279435-30EF-C241-87D1-8D13B984C0E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F40A6203-60A8-46DB-82D0-ED5FC2B74761}"/>
              </a:ext>
            </a:extLst>
          </p:cNvPr>
          <p:cNvSpPr>
            <a:spLocks noGrp="1"/>
          </p:cNvSpPr>
          <p:nvPr/>
        </p:nvSpPr>
        <p:spPr>
          <a:xfrm>
            <a:off x="838200" y="1253757"/>
            <a:ext cx="10515600" cy="4350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200" kern="1200">
                <a:solidFill>
                  <a:schemeClr val="tx1"/>
                </a:solidFill>
                <a:latin typeface="Microsoft PhagsPa" panose="020B0502040204020203" pitchFamily="34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200" dirty="0"/>
              <a:t>97% of </a:t>
            </a:r>
            <a:r>
              <a:rPr lang="en-US" dirty="0"/>
              <a:t>oncological notes contain useful information in unstructured format</a:t>
            </a:r>
          </a:p>
          <a:p>
            <a:pPr>
              <a:lnSpc>
                <a:spcPct val="150000"/>
              </a:lnSpc>
            </a:pPr>
            <a:r>
              <a:rPr lang="en-US" dirty="0"/>
              <a:t>Costly and time consuming to extract phenotypes from notes</a:t>
            </a:r>
          </a:p>
          <a:p>
            <a:pPr>
              <a:lnSpc>
                <a:spcPct val="150000"/>
              </a:lnSpc>
            </a:pPr>
            <a:r>
              <a:rPr lang="en-US" dirty="0"/>
              <a:t>Ontology system fails to pick semantics from notes, and is dependent on NCBO’s </a:t>
            </a:r>
            <a:r>
              <a:rPr lang="en-US" dirty="0" err="1"/>
              <a:t>NCIt</a:t>
            </a:r>
            <a:r>
              <a:rPr lang="en-US" dirty="0"/>
              <a:t> API</a:t>
            </a:r>
          </a:p>
          <a:p>
            <a:pPr>
              <a:lnSpc>
                <a:spcPct val="150000"/>
              </a:lnSpc>
            </a:pPr>
            <a:r>
              <a:rPr lang="en-US" dirty="0"/>
              <a:t>An in-house LLM-centric Notes Processing system that not only rectifies the semantic relationship issue, but also provides faster processing and increase security and privacy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6E2CC9FB-39B5-4A40-A5ED-F54D13CCC845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457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45AF4-AD8B-46DC-A741-DDFC369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3D969-C56D-4C1E-88F0-B9D6C64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Ontology System – Flow Chart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550F2C-71C4-4E65-B993-A2BAC26BC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892" y="948415"/>
            <a:ext cx="9144000" cy="5188796"/>
          </a:xfrm>
          <a:prstGeom prst="rect">
            <a:avLst/>
          </a:prstGeom>
        </p:spPr>
      </p:pic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D0EDE209-E470-4F9A-AB97-7222A534E177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45AF4-AD8B-46DC-A741-DDFC369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3D969-C56D-4C1E-88F0-B9D6C64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System – Flow Chart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5A5D4D-4E14-4B43-8308-49C577906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668" y="927475"/>
            <a:ext cx="9170107" cy="5216943"/>
          </a:xfrm>
          <a:prstGeom prst="rect">
            <a:avLst/>
          </a:prstGeom>
        </p:spPr>
      </p:pic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7DC1DFA7-741B-49F9-9E56-0CFD86F1F5DA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57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D7912-D35E-4644-8D9E-9664CFA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LLMs have limited context window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Need for trimming of oncological notes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45AF4-AD8B-46DC-A741-DDFC369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3D969-C56D-4C1E-88F0-B9D6C64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of Text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D67181-26DE-45BC-98E0-0B7A1D9474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1"/>
          <a:stretch/>
        </p:blipFill>
        <p:spPr>
          <a:xfrm>
            <a:off x="2207895" y="1809483"/>
            <a:ext cx="7790343" cy="4225557"/>
          </a:xfrm>
          <a:prstGeom prst="rect">
            <a:avLst/>
          </a:prstGeom>
        </p:spPr>
      </p:pic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A68CABB8-8840-4015-A239-2B3F311B5E9F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28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D7912-D35E-4644-8D9E-9664CFA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sz="2000" dirty="0"/>
              <a:t>Pick notes containing valuable information and perform removal of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irrelevant sections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repetitive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bloated ASCII text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45AF4-AD8B-46DC-A741-DDFC369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3D969-C56D-4C1E-88F0-B9D6C64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of Text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AF3DE2E-75B3-4788-9CA6-3FD8DA5C20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465" y="2563405"/>
            <a:ext cx="9023069" cy="3665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2">
            <a:extLst>
              <a:ext uri="{FF2B5EF4-FFF2-40B4-BE49-F238E27FC236}">
                <a16:creationId xmlns:a16="http://schemas.microsoft.com/office/drawing/2014/main" id="{17777CB6-CD41-4D43-8528-E9DE0355DCDD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92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45AF4-AD8B-46DC-A741-DDFC369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3D969-C56D-4C1E-88F0-B9D6C64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Retrieval Augmented Generation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2C194-EFD1-4286-8631-5F1144A60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0304"/>
            <a:ext cx="12192000" cy="3637392"/>
          </a:xfrm>
          <a:prstGeom prst="rect">
            <a:avLst/>
          </a:prstGeom>
        </p:spPr>
      </p:pic>
      <p:sp>
        <p:nvSpPr>
          <p:cNvPr id="8" name="Date Placeholder 2">
            <a:extLst>
              <a:ext uri="{FF2B5EF4-FFF2-40B4-BE49-F238E27FC236}">
                <a16:creationId xmlns:a16="http://schemas.microsoft.com/office/drawing/2014/main" id="{D774831D-508C-4247-8937-3447025E6F2B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9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11D7912-D35E-4644-8D9E-9664CFA4A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88383"/>
            <a:ext cx="10972800" cy="4986353"/>
          </a:xfrm>
        </p:spPr>
        <p:txBody>
          <a:bodyPr>
            <a:normAutofit/>
          </a:bodyPr>
          <a:lstStyle/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solidFill>
                  <a:prstClr val="black"/>
                </a:solidFill>
                <a:latin typeface="Microsoft PhagsPa"/>
              </a:rPr>
              <a:t>Steps to RAG: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800" dirty="0">
              <a:solidFill>
                <a:prstClr val="black"/>
              </a:solidFill>
              <a:latin typeface="Microsoft PhagsPa"/>
            </a:endParaRPr>
          </a:p>
          <a:p>
            <a:pPr marL="800100" lvl="1" indent="-342900"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prstClr val="black"/>
                </a:solidFill>
                <a:latin typeface="Microsoft PhagsPa"/>
              </a:rPr>
              <a:t>Chunking</a:t>
            </a:r>
            <a:r>
              <a:rPr lang="en-US" sz="1800" dirty="0">
                <a:solidFill>
                  <a:prstClr val="black"/>
                </a:solidFill>
                <a:latin typeface="Microsoft PhagsPa"/>
              </a:rPr>
              <a:t> – Recursive Text Splitter applied.</a:t>
            </a:r>
            <a:endParaRPr lang="en-US" sz="1800" b="1" dirty="0">
              <a:solidFill>
                <a:prstClr val="black"/>
              </a:solidFill>
              <a:latin typeface="Microsoft PhagsPa"/>
            </a:endParaRPr>
          </a:p>
          <a:p>
            <a:pPr marL="800100" lvl="1" indent="-342900">
              <a:spcBef>
                <a:spcPts val="0"/>
              </a:spcBef>
              <a:buAutoNum type="arabicPeriod"/>
            </a:pPr>
            <a:endParaRPr lang="en-US" sz="1800" b="1" dirty="0">
              <a:solidFill>
                <a:prstClr val="black"/>
              </a:solidFill>
              <a:latin typeface="Microsoft PhagsPa"/>
            </a:endParaRPr>
          </a:p>
          <a:p>
            <a:pPr marL="800100" lvl="1" indent="-342900"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prstClr val="black"/>
                </a:solidFill>
                <a:latin typeface="Microsoft PhagsPa"/>
              </a:rPr>
              <a:t>Re-ranking</a:t>
            </a:r>
            <a:r>
              <a:rPr lang="en-US" sz="1800" dirty="0">
                <a:solidFill>
                  <a:prstClr val="black"/>
                </a:solidFill>
                <a:latin typeface="Microsoft PhagsPa"/>
              </a:rPr>
              <a:t> – Retrieve top </a:t>
            </a:r>
            <a:r>
              <a:rPr lang="en-US" sz="1800" b="1" dirty="0">
                <a:solidFill>
                  <a:prstClr val="black"/>
                </a:solidFill>
                <a:latin typeface="Microsoft PhagsPa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Microsoft PhagsPa"/>
              </a:rPr>
              <a:t> chunks with respect to query. Two algorithms applied:</a:t>
            </a:r>
            <a:endParaRPr lang="en-US" sz="1800" b="1" dirty="0">
              <a:solidFill>
                <a:prstClr val="black"/>
              </a:solidFill>
              <a:latin typeface="Microsoft PhagsPa"/>
            </a:endParaRPr>
          </a:p>
          <a:p>
            <a:pPr marL="800100" lvl="1" indent="-342900">
              <a:spcBef>
                <a:spcPts val="0"/>
              </a:spcBef>
              <a:buAutoNum type="arabicPeriod"/>
            </a:pPr>
            <a:endParaRPr lang="en-US" sz="1800" b="1" dirty="0">
              <a:solidFill>
                <a:prstClr val="black"/>
              </a:solidFill>
              <a:latin typeface="Microsoft PhagsPa"/>
            </a:endParaRPr>
          </a:p>
          <a:p>
            <a:pPr marL="1200150" lvl="2" indent="-342900">
              <a:spcBef>
                <a:spcPts val="0"/>
              </a:spcBef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Microsoft PhagsPa"/>
              </a:rPr>
              <a:t>Semantic Re-ranking</a:t>
            </a:r>
            <a:r>
              <a:rPr lang="en-US" sz="1400" dirty="0">
                <a:solidFill>
                  <a:prstClr val="black"/>
                </a:solidFill>
                <a:latin typeface="Microsoft PhagsPa"/>
              </a:rPr>
              <a:t> – </a:t>
            </a:r>
            <a:r>
              <a:rPr lang="en-US" sz="1400" b="1" dirty="0">
                <a:solidFill>
                  <a:prstClr val="black"/>
                </a:solidFill>
                <a:latin typeface="Microsoft PhagsPa"/>
              </a:rPr>
              <a:t>mxbai-embed-large-v1 </a:t>
            </a:r>
            <a:r>
              <a:rPr lang="en-US" sz="1400" dirty="0">
                <a:solidFill>
                  <a:prstClr val="black"/>
                </a:solidFill>
                <a:latin typeface="Microsoft PhagsPa"/>
              </a:rPr>
              <a:t>paired with Cosine-Similarity.</a:t>
            </a:r>
            <a:endParaRPr lang="en-US" sz="1000" b="1" dirty="0">
              <a:solidFill>
                <a:prstClr val="black"/>
              </a:solidFill>
              <a:latin typeface="Microsoft PhagsPa"/>
            </a:endParaRPr>
          </a:p>
          <a:p>
            <a:pPr marL="1200150" lvl="2" indent="-342900">
              <a:spcBef>
                <a:spcPts val="0"/>
              </a:spcBef>
              <a:buAutoNum type="arabicPeriod"/>
            </a:pPr>
            <a:endParaRPr lang="en-US" sz="1400" b="1" dirty="0">
              <a:solidFill>
                <a:prstClr val="black"/>
              </a:solidFill>
              <a:latin typeface="Microsoft PhagsPa"/>
            </a:endParaRPr>
          </a:p>
          <a:p>
            <a:pPr marL="1200150" lvl="2" indent="-342900">
              <a:spcBef>
                <a:spcPts val="0"/>
              </a:spcBef>
              <a:buAutoNum type="arabicPeriod"/>
            </a:pPr>
            <a:r>
              <a:rPr lang="en-US" sz="1400" b="1" dirty="0">
                <a:solidFill>
                  <a:prstClr val="black"/>
                </a:solidFill>
                <a:latin typeface="Microsoft PhagsPa"/>
              </a:rPr>
              <a:t>Lexical Re-ranking</a:t>
            </a:r>
            <a:r>
              <a:rPr lang="en-US" sz="1400" dirty="0">
                <a:solidFill>
                  <a:prstClr val="black"/>
                </a:solidFill>
                <a:latin typeface="Microsoft PhagsPa"/>
              </a:rPr>
              <a:t> –</a:t>
            </a:r>
            <a:r>
              <a:rPr lang="en-US" sz="1400" dirty="0" err="1">
                <a:solidFill>
                  <a:prstClr val="black"/>
                </a:solidFill>
                <a:latin typeface="Microsoft PhagsPa"/>
              </a:rPr>
              <a:t>Pyserini’s</a:t>
            </a:r>
            <a:r>
              <a:rPr lang="en-US" sz="1400" dirty="0">
                <a:solidFill>
                  <a:prstClr val="black"/>
                </a:solidFill>
                <a:latin typeface="Microsoft PhagsPa"/>
              </a:rPr>
              <a:t> </a:t>
            </a:r>
            <a:r>
              <a:rPr lang="en-US" sz="1400" b="1" dirty="0">
                <a:solidFill>
                  <a:prstClr val="black"/>
                </a:solidFill>
                <a:latin typeface="Microsoft PhagsPa"/>
              </a:rPr>
              <a:t>Lucene Searcher</a:t>
            </a:r>
            <a:r>
              <a:rPr lang="en-US" sz="1400" dirty="0">
                <a:solidFill>
                  <a:prstClr val="black"/>
                </a:solidFill>
                <a:latin typeface="Microsoft PhagsPa"/>
              </a:rPr>
              <a:t> paired with </a:t>
            </a:r>
            <a:r>
              <a:rPr lang="en-US" sz="1400" b="1" dirty="0">
                <a:solidFill>
                  <a:prstClr val="black"/>
                </a:solidFill>
                <a:latin typeface="Microsoft PhagsPa"/>
              </a:rPr>
              <a:t>BM25</a:t>
            </a:r>
            <a:r>
              <a:rPr lang="en-US" sz="1400" dirty="0">
                <a:solidFill>
                  <a:prstClr val="black"/>
                </a:solidFill>
                <a:latin typeface="Microsoft PhagsPa"/>
              </a:rPr>
              <a:t> algorithm based on frequency distribution of query terms within each chunk.</a:t>
            </a:r>
          </a:p>
          <a:p>
            <a:pPr marL="800100" lvl="1" indent="-342900">
              <a:spcBef>
                <a:spcPts val="0"/>
              </a:spcBef>
              <a:buAutoNum type="arabicPeriod"/>
            </a:pPr>
            <a:endParaRPr lang="en-US" sz="1800" dirty="0">
              <a:solidFill>
                <a:prstClr val="black"/>
              </a:solidFill>
              <a:latin typeface="Microsoft PhagsPa"/>
            </a:endParaRPr>
          </a:p>
          <a:p>
            <a:pPr marL="800100" lvl="1" indent="-342900">
              <a:spcBef>
                <a:spcPts val="0"/>
              </a:spcBef>
              <a:buAutoNum type="arabicPeriod"/>
            </a:pPr>
            <a:r>
              <a:rPr lang="en-US" sz="1800" b="1" dirty="0">
                <a:solidFill>
                  <a:prstClr val="black"/>
                </a:solidFill>
                <a:latin typeface="Microsoft PhagsPa"/>
              </a:rPr>
              <a:t>Union</a:t>
            </a:r>
            <a:r>
              <a:rPr lang="en-US" sz="1800" dirty="0">
                <a:solidFill>
                  <a:prstClr val="black"/>
                </a:solidFill>
                <a:latin typeface="Microsoft PhagsPa"/>
              </a:rPr>
              <a:t> – Union operation on both re-ranking sets to obtain optimal set of </a:t>
            </a:r>
            <a:r>
              <a:rPr lang="en-US" sz="1800" b="1" dirty="0">
                <a:solidFill>
                  <a:prstClr val="black"/>
                </a:solidFill>
                <a:latin typeface="Microsoft PhagsPa"/>
              </a:rPr>
              <a:t>k</a:t>
            </a:r>
            <a:r>
              <a:rPr lang="en-US" sz="1800" dirty="0">
                <a:solidFill>
                  <a:prstClr val="black"/>
                </a:solidFill>
                <a:latin typeface="Microsoft PhagsPa"/>
              </a:rPr>
              <a:t> chunks.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945AF4-AD8B-46DC-A741-DDFC3691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79435-30EF-C241-87D1-8D13B984C0E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3D969-C56D-4C1E-88F0-B9D6C64B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of Text</a:t>
            </a:r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0FB1BF5-FDEE-412C-A998-D6832659A722}"/>
              </a:ext>
            </a:extLst>
          </p:cNvPr>
          <p:cNvSpPr txBox="1">
            <a:spLocks/>
          </p:cNvSpPr>
          <p:nvPr/>
        </p:nvSpPr>
        <p:spPr>
          <a:xfrm>
            <a:off x="406400" y="63728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17F914F-5754-40D6-BFE5-CDBD54A00C66}" type="datetime1">
              <a:rPr lang="en-US" smtClean="0"/>
              <a:pPr/>
              <a:t>6/24/2024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74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24104</TotalTime>
  <Words>698</Words>
  <Application>Microsoft Office PowerPoint</Application>
  <PresentationFormat>Widescreen</PresentationFormat>
  <Paragraphs>216</Paragraphs>
  <Slides>18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Microsoft PhagsPa</vt:lpstr>
      <vt:lpstr>1_Office Theme</vt:lpstr>
      <vt:lpstr>Extracting Breast Cancer Phenotypes from Clinical Notes: Comparing LLMs with Classical Ontology Methods</vt:lpstr>
      <vt:lpstr>CureMD</vt:lpstr>
      <vt:lpstr>Motivation</vt:lpstr>
      <vt:lpstr>Ontology System – Flow Chart</vt:lpstr>
      <vt:lpstr>LLM System – Flow Chart</vt:lpstr>
      <vt:lpstr>Pre-processing of Text</vt:lpstr>
      <vt:lpstr>Pre-processing of Text</vt:lpstr>
      <vt:lpstr>Retrieval Augmented Generation</vt:lpstr>
      <vt:lpstr>Pre-processing of Text</vt:lpstr>
      <vt:lpstr>Retrieval Augmented Generation</vt:lpstr>
      <vt:lpstr>Response Generation</vt:lpstr>
      <vt:lpstr>Cancer Phenotypes (Breast Cancer)</vt:lpstr>
      <vt:lpstr>Evaluation Methodology</vt:lpstr>
      <vt:lpstr>Results</vt:lpstr>
      <vt:lpstr>Results</vt:lpstr>
      <vt:lpstr>Comparison of Two Systems</vt:lpstr>
      <vt:lpstr>Contributions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Mudassar Farooq</dc:creator>
  <cp:lastModifiedBy>Abdullah Faiz</cp:lastModifiedBy>
  <cp:revision>993</cp:revision>
  <cp:lastPrinted>2015-08-28T08:18:18Z</cp:lastPrinted>
  <dcterms:created xsi:type="dcterms:W3CDTF">2014-08-11T07:21:43Z</dcterms:created>
  <dcterms:modified xsi:type="dcterms:W3CDTF">2024-06-24T16:26:58Z</dcterms:modified>
</cp:coreProperties>
</file>