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51" r:id="rId3"/>
    <p:sldId id="475" r:id="rId4"/>
    <p:sldId id="473" r:id="rId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DE4F9-9845-4C18-A22C-A8317E01EC94}" type="slidenum">
              <a:rPr lang="x-none" altLang="en-US" smtClean="0"/>
              <a:t>4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07645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2021/5/13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10</a:t>
            </a:r>
            <a:r>
              <a:rPr lang="zh-CN" altLang="en-US" dirty="0"/>
              <a:t>：二叉树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二叉树的深度   </a:t>
            </a:r>
            <a:r>
              <a:rPr lang="en-US" altLang="zh-CN" dirty="0"/>
              <a:t>(</a:t>
            </a:r>
            <a:r>
              <a:rPr lang="en-US" altLang="zh-CN" dirty="0" err="1"/>
              <a:t>depth.cpp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一个整数代表二叉树的深度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   </a:t>
            </a:r>
            <a:r>
              <a:rPr lang="zh-CN" altLang="en-US" dirty="0"/>
              <a:t>二叉树的中序非递归遍历   </a:t>
            </a:r>
            <a:r>
              <a:rPr lang="en-US" altLang="zh-CN" dirty="0"/>
              <a:t>(</a:t>
            </a:r>
            <a:r>
              <a:rPr lang="en-US" altLang="zh-CN" dirty="0" err="1"/>
              <a:t>ldr.cpp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：第一行一串字符</a:t>
            </a:r>
            <a:r>
              <a:rPr lang="en-US" altLang="zh-CN" dirty="0" err="1"/>
              <a:t>ch</a:t>
            </a:r>
            <a:endParaRPr lang="en-US" altLang="zh-CN" dirty="0"/>
          </a:p>
          <a:p>
            <a:pPr lvl="1"/>
            <a:r>
              <a:rPr lang="zh-CN" altLang="en-US" sz="2000" dirty="0"/>
              <a:t>这串字符表示扩展二叉树的前序序列，其中空结点用</a:t>
            </a:r>
            <a:r>
              <a:rPr lang="en-US" altLang="zh-CN" sz="2000" dirty="0"/>
              <a:t>#</a:t>
            </a:r>
            <a:r>
              <a:rPr lang="zh-CN" altLang="en-US" sz="2000" dirty="0"/>
              <a:t>表示</a:t>
            </a:r>
            <a:endParaRPr lang="en-US" altLang="zh-CN" sz="2000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一串字符表示该二叉树的中序遍历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AB#D##C##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BDAC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986FB6E9-D4C4-B546-8DB3-9F275F21B3FC}"/>
              </a:ext>
            </a:extLst>
          </p:cNvPr>
          <p:cNvSpPr/>
          <p:nvPr/>
        </p:nvSpPr>
        <p:spPr>
          <a:xfrm>
            <a:off x="6096000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1D885F8-109D-3F49-8530-89BB97A8FADB}"/>
              </a:ext>
            </a:extLst>
          </p:cNvPr>
          <p:cNvSpPr/>
          <p:nvPr/>
        </p:nvSpPr>
        <p:spPr>
          <a:xfrm>
            <a:off x="5171090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7E3F0D-3A5A-FA4F-B95E-3C1D28D39641}"/>
              </a:ext>
            </a:extLst>
          </p:cNvPr>
          <p:cNvSpPr/>
          <p:nvPr/>
        </p:nvSpPr>
        <p:spPr>
          <a:xfrm>
            <a:off x="6999888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B95129B-E9C0-2049-9CF0-AA10A333D7EC}"/>
              </a:ext>
            </a:extLst>
          </p:cNvPr>
          <p:cNvSpPr/>
          <p:nvPr/>
        </p:nvSpPr>
        <p:spPr>
          <a:xfrm>
            <a:off x="5701270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8060234F-08AD-DB4E-BA7E-E4C32437451A}"/>
              </a:ext>
            </a:extLst>
          </p:cNvPr>
          <p:cNvCxnSpPr>
            <a:cxnSpLocks/>
            <a:stCxn id="2" idx="3"/>
            <a:endCxn id="6" idx="6"/>
          </p:cNvCxnSpPr>
          <p:nvPr/>
        </p:nvCxnSpPr>
        <p:spPr>
          <a:xfrm flipH="1">
            <a:off x="5633545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5C49B8-6722-C847-A329-99DFCCD6A4E0}"/>
              </a:ext>
            </a:extLst>
          </p:cNvPr>
          <p:cNvCxnSpPr>
            <a:cxnSpLocks/>
            <a:stCxn id="2" idx="5"/>
            <a:endCxn id="7" idx="2"/>
          </p:cNvCxnSpPr>
          <p:nvPr/>
        </p:nvCxnSpPr>
        <p:spPr>
          <a:xfrm>
            <a:off x="6490730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D617CA53-8CF6-2343-BB16-752A743340E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5565820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2D555AD5-766A-DF41-BF0B-5BA6CCA6CC25}"/>
              </a:ext>
            </a:extLst>
          </p:cNvPr>
          <p:cNvSpPr/>
          <p:nvPr/>
        </p:nvSpPr>
        <p:spPr>
          <a:xfrm>
            <a:off x="9813444" y="4001294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169F19A8-96F3-A94E-AD5E-8ED8B0B4E54D}"/>
              </a:ext>
            </a:extLst>
          </p:cNvPr>
          <p:cNvSpPr/>
          <p:nvPr/>
        </p:nvSpPr>
        <p:spPr>
          <a:xfrm>
            <a:off x="8888534" y="4463749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83BE52-4E34-C048-A54B-D971F89DABD1}"/>
              </a:ext>
            </a:extLst>
          </p:cNvPr>
          <p:cNvSpPr/>
          <p:nvPr/>
        </p:nvSpPr>
        <p:spPr>
          <a:xfrm>
            <a:off x="10717332" y="4463748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2826760-9E83-A945-906B-65C95DF12CA9}"/>
              </a:ext>
            </a:extLst>
          </p:cNvPr>
          <p:cNvSpPr/>
          <p:nvPr/>
        </p:nvSpPr>
        <p:spPr>
          <a:xfrm>
            <a:off x="9418714" y="5204742"/>
            <a:ext cx="462455" cy="4624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D</a:t>
            </a:r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62BEE8B6-F8F0-A749-9504-E657FBBC3604}"/>
              </a:ext>
            </a:extLst>
          </p:cNvPr>
          <p:cNvCxnSpPr>
            <a:cxnSpLocks/>
            <a:stCxn id="20" idx="3"/>
            <a:endCxn id="21" idx="6"/>
          </p:cNvCxnSpPr>
          <p:nvPr/>
        </p:nvCxnSpPr>
        <p:spPr>
          <a:xfrm flipH="1">
            <a:off x="9350989" y="4396024"/>
            <a:ext cx="530180" cy="2989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5E19C9A-862B-5947-8C60-F0232FA84B7F}"/>
              </a:ext>
            </a:extLst>
          </p:cNvPr>
          <p:cNvCxnSpPr>
            <a:cxnSpLocks/>
            <a:stCxn id="20" idx="5"/>
            <a:endCxn id="22" idx="2"/>
          </p:cNvCxnSpPr>
          <p:nvPr/>
        </p:nvCxnSpPr>
        <p:spPr>
          <a:xfrm>
            <a:off x="10208174" y="4396024"/>
            <a:ext cx="509158" cy="2989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03AA81C7-73E7-574F-87FA-CC5BDB0AA075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283264" y="4858479"/>
            <a:ext cx="203175" cy="4139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DE9E3556-27C3-1E43-8DB5-157E382DDF34}"/>
              </a:ext>
            </a:extLst>
          </p:cNvPr>
          <p:cNvSpPr/>
          <p:nvPr/>
        </p:nvSpPr>
        <p:spPr>
          <a:xfrm>
            <a:off x="8426079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6B3EA8B3-F5C1-0D42-9877-90E1A6E1A440}"/>
              </a:ext>
            </a:extLst>
          </p:cNvPr>
          <p:cNvCxnSpPr>
            <a:stCxn id="21" idx="3"/>
            <a:endCxn id="27" idx="7"/>
          </p:cNvCxnSpPr>
          <p:nvPr/>
        </p:nvCxnSpPr>
        <p:spPr>
          <a:xfrm flipH="1">
            <a:off x="8820809" y="4858479"/>
            <a:ext cx="135450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CD2D22BF-5130-5E4D-BA59-5DAD1C7AC042}"/>
              </a:ext>
            </a:extLst>
          </p:cNvPr>
          <p:cNvSpPr/>
          <p:nvPr/>
        </p:nvSpPr>
        <p:spPr>
          <a:xfrm>
            <a:off x="9052036" y="6013460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73911E47-D087-C847-B49C-F6DDC517EFB6}"/>
              </a:ext>
            </a:extLst>
          </p:cNvPr>
          <p:cNvSpPr/>
          <p:nvPr/>
        </p:nvSpPr>
        <p:spPr>
          <a:xfrm>
            <a:off x="9813443" y="6011526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C1DE7599-586D-954D-B65C-5828DA5A9C01}"/>
              </a:ext>
            </a:extLst>
          </p:cNvPr>
          <p:cNvSpPr/>
          <p:nvPr/>
        </p:nvSpPr>
        <p:spPr>
          <a:xfrm>
            <a:off x="10343624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CF70292-015A-6F41-AA12-50305E8B9432}"/>
              </a:ext>
            </a:extLst>
          </p:cNvPr>
          <p:cNvSpPr/>
          <p:nvPr/>
        </p:nvSpPr>
        <p:spPr>
          <a:xfrm>
            <a:off x="11150888" y="5204742"/>
            <a:ext cx="462455" cy="462455"/>
          </a:xfrm>
          <a:prstGeom prst="ellips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>
                    <a:lumMod val="75000"/>
                  </a:schemeClr>
                </a:solidFill>
              </a:rPr>
              <a:t>#</a:t>
            </a: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1493235-133C-1A48-B14D-30FE7A6F0128}"/>
              </a:ext>
            </a:extLst>
          </p:cNvPr>
          <p:cNvCxnSpPr>
            <a:cxnSpLocks/>
            <a:stCxn id="23" idx="3"/>
            <a:endCxn id="30" idx="0"/>
          </p:cNvCxnSpPr>
          <p:nvPr/>
        </p:nvCxnSpPr>
        <p:spPr>
          <a:xfrm flipH="1">
            <a:off x="9283264" y="5599472"/>
            <a:ext cx="203175" cy="41398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058EE706-DCDD-3546-9393-1F2F009FED65}"/>
              </a:ext>
            </a:extLst>
          </p:cNvPr>
          <p:cNvCxnSpPr>
            <a:cxnSpLocks/>
            <a:stCxn id="23" idx="5"/>
            <a:endCxn id="31" idx="0"/>
          </p:cNvCxnSpPr>
          <p:nvPr/>
        </p:nvCxnSpPr>
        <p:spPr>
          <a:xfrm>
            <a:off x="9813444" y="5599472"/>
            <a:ext cx="231227" cy="41205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D670E17A-41E2-FE42-9C8F-DB898127E249}"/>
              </a:ext>
            </a:extLst>
          </p:cNvPr>
          <p:cNvCxnSpPr>
            <a:cxnSpLocks/>
            <a:stCxn id="22" idx="3"/>
            <a:endCxn id="32" idx="7"/>
          </p:cNvCxnSpPr>
          <p:nvPr/>
        </p:nvCxnSpPr>
        <p:spPr>
          <a:xfrm flipH="1">
            <a:off x="10738354" y="4858478"/>
            <a:ext cx="46703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C8713522-7D8D-4B4B-AE44-A44D6215B4C0}"/>
              </a:ext>
            </a:extLst>
          </p:cNvPr>
          <p:cNvCxnSpPr>
            <a:cxnSpLocks/>
            <a:stCxn id="22" idx="5"/>
            <a:endCxn id="33" idx="1"/>
          </p:cNvCxnSpPr>
          <p:nvPr/>
        </p:nvCxnSpPr>
        <p:spPr>
          <a:xfrm>
            <a:off x="11112062" y="4858478"/>
            <a:ext cx="106551" cy="41398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2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Task 3	</a:t>
            </a:r>
            <a:r>
              <a:rPr lang="zh-CN" altLang="en-US" dirty="0"/>
              <a:t>二叉树的中序遍历求和   </a:t>
            </a:r>
            <a:r>
              <a:rPr lang="en-US" altLang="zh-CN" dirty="0"/>
              <a:t>(</a:t>
            </a:r>
            <a:r>
              <a:rPr lang="en-US" altLang="zh-CN" dirty="0" err="1"/>
              <a:t>sum.cpp</a:t>
            </a:r>
            <a:r>
              <a:rPr lang="en-US" altLang="zh-CN" dirty="0"/>
              <a:t>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25632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第一行一个整数</a:t>
            </a:r>
            <a:r>
              <a:rPr lang="en-US" altLang="zh-CN" dirty="0"/>
              <a:t>n</a:t>
            </a:r>
            <a:r>
              <a:rPr lang="zh-CN" altLang="en-US" dirty="0"/>
              <a:t>（</a:t>
            </a:r>
            <a:r>
              <a:rPr lang="en-US" altLang="zh-CN" dirty="0"/>
              <a:t>1&lt;=n&lt;=10000)</a:t>
            </a:r>
          </a:p>
          <a:p>
            <a:pPr lvl="1"/>
            <a:r>
              <a:rPr lang="zh-CN" altLang="en-US" dirty="0"/>
              <a:t>第二行包含用空格分开的</a:t>
            </a:r>
            <a:r>
              <a:rPr lang="en-US" altLang="zh-CN" dirty="0"/>
              <a:t>n</a:t>
            </a:r>
            <a:r>
              <a:rPr lang="zh-CN" altLang="en-US" dirty="0"/>
              <a:t>个整数 （范围在 </a:t>
            </a:r>
            <a:r>
              <a:rPr lang="en-US" altLang="zh-CN" dirty="0"/>
              <a:t>[0,10</a:t>
            </a:r>
            <a:r>
              <a:rPr lang="en-US" altLang="zh-CN" baseline="30000" dirty="0"/>
              <a:t>5</a:t>
            </a:r>
            <a:r>
              <a:rPr lang="en-US" altLang="zh-CN" dirty="0"/>
              <a:t>]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第一行用空格分开的</a:t>
            </a:r>
            <a:r>
              <a:rPr lang="en-US" altLang="zh-CN" dirty="0"/>
              <a:t>n</a:t>
            </a:r>
            <a:r>
              <a:rPr lang="zh-CN" altLang="en-US" dirty="0"/>
              <a:t>个数，表示</a:t>
            </a:r>
            <a:r>
              <a:rPr lang="zh-CN" altLang="en-US"/>
              <a:t>生成的二叉排序树</a:t>
            </a:r>
            <a:r>
              <a:rPr lang="zh-CN" altLang="en-US" dirty="0"/>
              <a:t>的中序遍历</a:t>
            </a:r>
            <a:endParaRPr lang="en-US" altLang="zh-CN" dirty="0"/>
          </a:p>
          <a:p>
            <a:pPr lvl="1"/>
            <a:r>
              <a:rPr lang="zh-CN" altLang="en-US" dirty="0"/>
              <a:t>第二行是所有结点的和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1600" dirty="0"/>
              <a:t>注：二叉树根节点设置为</a:t>
            </a:r>
            <a:r>
              <a:rPr lang="en-US" altLang="zh-CN" sz="1600" dirty="0"/>
              <a:t>1000</a:t>
            </a:r>
            <a:r>
              <a:rPr lang="zh-CN" altLang="en-US" sz="1600" dirty="0"/>
              <a:t>，小于根节点的放在左子树，大于根节点的放在右子树</a:t>
            </a:r>
            <a:endParaRPr lang="en-US" altLang="zh-CN" sz="1600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5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1 4 7 2000 8000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1 4 7 1000 2000 8000 </a:t>
            </a:r>
          </a:p>
          <a:p>
            <a:pPr marL="0" indent="0">
              <a:buNone/>
            </a:pPr>
            <a:r>
              <a:rPr lang="zh-CN" altLang="en-US" dirty="0"/>
              <a:t>                     </a:t>
            </a:r>
            <a:r>
              <a:rPr lang="en-US" altLang="zh-CN" dirty="0"/>
              <a:t>11012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302</Words>
  <Application>Microsoft Macintosh PowerPoint</Application>
  <PresentationFormat>宽屏</PresentationFormat>
  <Paragraphs>63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实验课10：二叉树</vt:lpstr>
      <vt:lpstr>Task 1   二叉树的深度   (depth.cpp)</vt:lpstr>
      <vt:lpstr>Task 2   二叉树的中序非递归遍历   (ldr.cpp)</vt:lpstr>
      <vt:lpstr>Task 3 二叉树的中序遍历求和   (sum.cpp)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w49</cp:lastModifiedBy>
  <cp:revision>141</cp:revision>
  <dcterms:created xsi:type="dcterms:W3CDTF">2021-02-28T12:08:06Z</dcterms:created>
  <dcterms:modified xsi:type="dcterms:W3CDTF">2021-05-13T06:46:42Z</dcterms:modified>
</cp:coreProperties>
</file>