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7" r:id="rId2"/>
    <p:sldId id="258" r:id="rId3"/>
    <p:sldId id="259" r:id="rId4"/>
    <p:sldId id="317" r:id="rId5"/>
    <p:sldId id="348" r:id="rId6"/>
    <p:sldId id="274" r:id="rId7"/>
    <p:sldId id="350" r:id="rId8"/>
    <p:sldId id="287" r:id="rId9"/>
    <p:sldId id="349" r:id="rId10"/>
    <p:sldId id="351" r:id="rId11"/>
    <p:sldId id="288" r:id="rId12"/>
    <p:sldId id="370" r:id="rId13"/>
    <p:sldId id="371" r:id="rId14"/>
    <p:sldId id="372" r:id="rId15"/>
    <p:sldId id="373" r:id="rId16"/>
    <p:sldId id="360" r:id="rId17"/>
    <p:sldId id="361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4" r:id="rId26"/>
    <p:sldId id="375" r:id="rId27"/>
    <p:sldId id="377" r:id="rId28"/>
    <p:sldId id="376" r:id="rId29"/>
    <p:sldId id="378" r:id="rId30"/>
    <p:sldId id="379" r:id="rId31"/>
    <p:sldId id="380" r:id="rId32"/>
    <p:sldId id="381" r:id="rId33"/>
    <p:sldId id="382" r:id="rId34"/>
    <p:sldId id="383" r:id="rId35"/>
    <p:sldId id="268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824" autoAdjust="0"/>
  </p:normalViewPr>
  <p:slideViewPr>
    <p:cSldViewPr snapToGrid="0">
      <p:cViewPr varScale="1">
        <p:scale>
          <a:sx n="95" d="100"/>
          <a:sy n="95" d="100"/>
        </p:scale>
        <p:origin x="210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F5A3C6-AE47-4521-BB32-69C050C061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6572A-80DB-444F-949A-08DFE4517C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7366B-7BA5-4700-A514-427570E30160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C924D-A15C-43AC-A1C9-94085935D5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D2C2A-411A-469E-8E5F-1346775DFE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F7C46-8F0B-4050-A660-8C153497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41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9AFB5-F799-4D06-92DD-C51F6C49E2D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24C7C-75BF-40D7-9DD6-F528632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6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5008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axiom FX</a:t>
            </a:r>
          </a:p>
          <a:p>
            <a:endParaRPr lang="en-US" dirty="0"/>
          </a:p>
          <a:p>
            <a:r>
              <a:rPr lang="en-US" dirty="0"/>
              <a:t>F = </a:t>
            </a:r>
          </a:p>
          <a:p>
            <a:r>
              <a:rPr lang="en-US" dirty="0"/>
              <a:t>X = -FX++FY-</a:t>
            </a:r>
          </a:p>
          <a:p>
            <a:r>
              <a:rPr lang="en-US" dirty="0"/>
              <a:t>Y = +FX--FY+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24C7C-75BF-40D7-9DD6-F528632A190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79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Wikipedia</a:t>
            </a:r>
          </a:p>
          <a:p>
            <a:endParaRPr lang="en-US" dirty="0"/>
          </a:p>
          <a:p>
            <a:r>
              <a:rPr lang="en-US" dirty="0"/>
              <a:t>A grammar is a powerful tool for describing and analyzing languages. It is a set of rules by which valid sentences in a language are constructed.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24C7C-75BF-40D7-9DD6-F528632A190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4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Christopher</a:t>
            </a:r>
            <a:r>
              <a:rPr lang="en-US" baseline="0" dirty="0"/>
              <a:t> Jennings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24C7C-75BF-40D7-9DD6-F528632A190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20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24C7C-75BF-40D7-9DD6-F528632A190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8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7591011E-CC9D-44D4-B1A2-7B6A827018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6200814-A35B-485A-99A6-8C1E0767BC39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19231C9-CD12-4745-B9A0-B0FF55BE3F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ED16DD0-A842-49B9-9924-6C0EB965F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4958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7591011E-CC9D-44D4-B1A2-7B6A827018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6200814-A35B-485A-99A6-8C1E0767BC39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19231C9-CD12-4745-B9A0-B0FF55BE3F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ED16DD0-A842-49B9-9924-6C0EB965F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1699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24C7C-75BF-40D7-9DD6-F528632A190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2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24C7C-75BF-40D7-9DD6-F528632A19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05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24C7C-75BF-40D7-9DD6-F528632A19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5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24C7C-75BF-40D7-9DD6-F528632A19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6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24C7C-75BF-40D7-9DD6-F528632A19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65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24C7C-75BF-40D7-9DD6-F528632A19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44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24C7C-75BF-40D7-9DD6-F528632A19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96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method is more efficient by not creating a new String each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24C7C-75BF-40D7-9DD6-F528632A19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22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7591011E-CC9D-44D4-B1A2-7B6A827018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6200814-A35B-485A-99A6-8C1E0767BC39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19231C9-CD12-4745-B9A0-B0FF55BE3F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ED16DD0-A842-49B9-9924-6C0EB965F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1600" dirty="0"/>
          </a:p>
          <a:p>
            <a:r>
              <a:rPr lang="en-US" altLang="en-US" sz="1600" dirty="0"/>
              <a:t>An iterator allows movement from one reference to the next.</a:t>
            </a:r>
          </a:p>
          <a:p>
            <a:r>
              <a:rPr lang="en-US" altLang="en-US" sz="1600" dirty="0"/>
              <a:t>When the </a:t>
            </a:r>
            <a:r>
              <a:rPr lang="en-US" altLang="en-US" sz="1600" dirty="0">
                <a:latin typeface="Courier New" panose="02070309020205020404" pitchFamily="49" charset="0"/>
              </a:rPr>
              <a:t>next()</a:t>
            </a:r>
            <a:r>
              <a:rPr lang="en-US" altLang="en-US" sz="1600" dirty="0"/>
              <a:t> method is called, the next reference in the list is returned and the iterator moves to the next reference.  </a:t>
            </a:r>
          </a:p>
          <a:p>
            <a:r>
              <a:rPr lang="en-US" altLang="en-US" sz="1600" dirty="0"/>
              <a:t>The next methods movement is based on the data structure that the iterator is working on.</a:t>
            </a:r>
          </a:p>
        </p:txBody>
      </p:sp>
    </p:spTree>
    <p:extLst>
      <p:ext uri="{BB962C8B-B14F-4D97-AF65-F5344CB8AC3E}">
        <p14:creationId xmlns:p14="http://schemas.microsoft.com/office/powerpoint/2010/main" val="205268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1CDB-1A11-48BD-B220-FB3FD2100E0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429C-8788-47E2-A732-4544F48F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1CDB-1A11-48BD-B220-FB3FD2100E0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429C-8788-47E2-A732-4544F48F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1CDB-1A11-48BD-B220-FB3FD2100E0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429C-8788-47E2-A732-4544F48F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5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1CDB-1A11-48BD-B220-FB3FD2100E0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429C-8788-47E2-A732-4544F48F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0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1CDB-1A11-48BD-B220-FB3FD2100E0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429C-8788-47E2-A732-4544F48F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1CDB-1A11-48BD-B220-FB3FD2100E0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429C-8788-47E2-A732-4544F48F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5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1CDB-1A11-48BD-B220-FB3FD2100E0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429C-8788-47E2-A732-4544F48F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5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1CDB-1A11-48BD-B220-FB3FD2100E0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429C-8788-47E2-A732-4544F48F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1CDB-1A11-48BD-B220-FB3FD2100E0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429C-8788-47E2-A732-4544F48F98A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6583051" y="6075145"/>
            <a:ext cx="2438400" cy="646331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Ctr="1">
            <a:spAutoFit/>
          </a:bodyPr>
          <a:lstStyle>
            <a:lvl1pPr>
              <a:spcBef>
                <a:spcPct val="50000"/>
              </a:spcBef>
              <a:defRPr sz="6600" b="1">
                <a:solidFill>
                  <a:schemeClr val="bg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ct val="50000"/>
              </a:spcBef>
              <a:defRPr sz="6600" b="1">
                <a:solidFill>
                  <a:schemeClr val="bg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ct val="50000"/>
              </a:spcBef>
              <a:defRPr sz="6600" b="1">
                <a:solidFill>
                  <a:schemeClr val="bg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ct val="50000"/>
              </a:spcBef>
              <a:defRPr sz="6600" b="1">
                <a:solidFill>
                  <a:schemeClr val="bg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ct val="50000"/>
              </a:spcBef>
              <a:defRPr sz="6600" b="1">
                <a:solidFill>
                  <a:schemeClr val="bg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6600" b="1">
                <a:solidFill>
                  <a:schemeClr val="bg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6600" b="1">
                <a:solidFill>
                  <a:schemeClr val="bg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6600" b="1">
                <a:solidFill>
                  <a:schemeClr val="bg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6600" b="1">
                <a:solidFill>
                  <a:schemeClr val="bg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3600" dirty="0">
                <a:latin typeface="ScratchFont" pitchFamily="2" charset="0"/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26563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1CDB-1A11-48BD-B220-FB3FD2100E0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429C-8788-47E2-A732-4544F48F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1CDB-1A11-48BD-B220-FB3FD2100E0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429C-8788-47E2-A732-4544F48F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9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1CDB-1A11-48BD-B220-FB3FD2100E0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429C-8788-47E2-A732-4544F48F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25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gjennings.ca/articles/l-system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aulbourke.net/fractals/fracintr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WordArt 11"/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Algorithms and Data Structures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4393142" y="1477963"/>
            <a:ext cx="4628311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0" indent="-571500">
              <a:spcBef>
                <a:spcPct val="0"/>
              </a:spcBef>
            </a:pPr>
            <a:r>
              <a:rPr lang="en-US" altLang="en-US" sz="3600" dirty="0">
                <a:latin typeface="Tahoma" panose="020B0604030504040204" pitchFamily="34" charset="0"/>
              </a:rPr>
              <a:t>Learn the concept of recursion</a:t>
            </a:r>
          </a:p>
          <a:p>
            <a:pPr marL="571500" indent="-571500">
              <a:spcBef>
                <a:spcPct val="0"/>
              </a:spcBef>
            </a:pPr>
            <a:r>
              <a:rPr lang="en-US" altLang="en-US" sz="3600" dirty="0">
                <a:latin typeface="Tahoma" panose="020B0604030504040204" pitchFamily="34" charset="0"/>
              </a:rPr>
              <a:t>When to use recursion/iteration</a:t>
            </a:r>
          </a:p>
          <a:p>
            <a:pPr marL="571500" indent="-571500">
              <a:spcBef>
                <a:spcPct val="0"/>
              </a:spcBef>
            </a:pPr>
            <a:r>
              <a:rPr lang="en-US" altLang="en-US" sz="3600" dirty="0">
                <a:latin typeface="Tahoma" panose="020B0604030504040204" pitchFamily="34" charset="0"/>
              </a:rPr>
              <a:t>Call stack</a:t>
            </a:r>
          </a:p>
          <a:p>
            <a:pPr marL="571500" indent="-571500">
              <a:spcBef>
                <a:spcPct val="0"/>
              </a:spcBef>
            </a:pPr>
            <a:r>
              <a:rPr lang="en-US" altLang="en-US" sz="3600" dirty="0">
                <a:latin typeface="Tahoma" panose="020B0604030504040204" pitchFamily="34" charset="0"/>
              </a:rPr>
              <a:t>Fractals</a:t>
            </a:r>
          </a:p>
          <a:p>
            <a:pPr marL="571500" indent="-571500">
              <a:spcBef>
                <a:spcPct val="0"/>
              </a:spcBef>
            </a:pPr>
            <a:r>
              <a:rPr lang="en-US" altLang="en-US" sz="3600" dirty="0">
                <a:latin typeface="Tahoma" panose="020B0604030504040204" pitchFamily="34" charset="0"/>
              </a:rPr>
              <a:t>Backtracking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45" y="1477963"/>
            <a:ext cx="40957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8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>
            <a:extLst>
              <a:ext uri="{FF2B5EF4-FFF2-40B4-BE49-F238E27FC236}">
                <a16:creationId xmlns:a16="http://schemas.microsoft.com/office/drawing/2014/main" id="{7D05FC0E-D517-467A-BFFD-ADE8B7CB4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57400"/>
            <a:ext cx="70104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200" b="0" dirty="0"/>
              <a:t>When you call a method, an</a:t>
            </a:r>
          </a:p>
          <a:p>
            <a:r>
              <a:rPr lang="en-US" altLang="en-US" sz="3200" b="0" dirty="0"/>
              <a:t>activation record for that method call is put on the stack with spots for all parameters/arguments being passed.</a:t>
            </a:r>
          </a:p>
        </p:txBody>
      </p:sp>
      <p:sp>
        <p:nvSpPr>
          <p:cNvPr id="3" name="WordArt 11">
            <a:extLst>
              <a:ext uri="{FF2B5EF4-FFF2-40B4-BE49-F238E27FC236}">
                <a16:creationId xmlns:a16="http://schemas.microsoft.com/office/drawing/2014/main" id="{8AACB901-7FEF-4D44-A2E4-EC8DB1CFE5E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33471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WordArt 5">
            <a:extLst>
              <a:ext uri="{FF2B5EF4-FFF2-40B4-BE49-F238E27FC236}">
                <a16:creationId xmlns:a16="http://schemas.microsoft.com/office/drawing/2014/main" id="{67702180-6736-4DEC-BB79-C41D9123428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95400" y="228600"/>
            <a:ext cx="63246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Tracing Code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3F5C94C-BB7B-41EA-ADCE-85B634968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43211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int fun( int x, int y)</a:t>
            </a:r>
          </a:p>
          <a:p>
            <a:r>
              <a:rPr lang="en-US" altLang="en-US"/>
              <a:t>{</a:t>
            </a:r>
          </a:p>
          <a:p>
            <a:r>
              <a:rPr lang="en-US" altLang="en-US"/>
              <a:t>  if( y &lt; 1)</a:t>
            </a:r>
          </a:p>
          <a:p>
            <a:r>
              <a:rPr lang="en-US" altLang="en-US"/>
              <a:t>     return x;</a:t>
            </a:r>
          </a:p>
          <a:p>
            <a:r>
              <a:rPr lang="en-US" altLang="en-US"/>
              <a:t>  else</a:t>
            </a:r>
          </a:p>
          <a:p>
            <a:r>
              <a:rPr lang="en-US" altLang="en-US"/>
              <a:t>     return fun( x, y - 2) + x;</a:t>
            </a:r>
          </a:p>
          <a:p>
            <a:r>
              <a:rPr lang="en-US" altLang="en-US"/>
              <a:t>}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008000"/>
                </a:solidFill>
              </a:rPr>
              <a:t>//test code in client class</a:t>
            </a:r>
            <a:endParaRPr lang="en-US" altLang="en-US"/>
          </a:p>
          <a:p>
            <a:r>
              <a:rPr lang="en-US" altLang="en-US"/>
              <a:t>out.println(test.fun(4,3));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615C814-1C3A-448C-A693-A0826A84C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447800"/>
            <a:ext cx="3662363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/>
              <a:t>AR3</a:t>
            </a:r>
          </a:p>
          <a:p>
            <a:r>
              <a:rPr lang="en-US" altLang="en-US" dirty="0"/>
              <a:t>x     y</a:t>
            </a:r>
          </a:p>
          <a:p>
            <a:r>
              <a:rPr lang="en-US" altLang="en-US" dirty="0"/>
              <a:t>4   -1   return 4</a:t>
            </a:r>
          </a:p>
          <a:p>
            <a:endParaRPr lang="en-US" altLang="en-US" dirty="0"/>
          </a:p>
          <a:p>
            <a:r>
              <a:rPr lang="en-US" altLang="en-US" dirty="0"/>
              <a:t>AR2</a:t>
            </a:r>
          </a:p>
          <a:p>
            <a:r>
              <a:rPr lang="en-US" altLang="en-US" dirty="0"/>
              <a:t>x     y</a:t>
            </a:r>
          </a:p>
          <a:p>
            <a:pPr>
              <a:buFontTx/>
              <a:buAutoNum type="arabicPlain" startAt="4"/>
            </a:pPr>
            <a:r>
              <a:rPr lang="en-US" altLang="en-US" dirty="0"/>
              <a:t>  1   return AR3  + 4</a:t>
            </a:r>
          </a:p>
          <a:p>
            <a:pPr>
              <a:buFontTx/>
              <a:buAutoNum type="arabicPlain" startAt="4"/>
            </a:pPr>
            <a:endParaRPr lang="en-US" altLang="en-US" dirty="0"/>
          </a:p>
          <a:p>
            <a:r>
              <a:rPr lang="en-US" altLang="en-US" dirty="0"/>
              <a:t>AR1</a:t>
            </a:r>
          </a:p>
          <a:p>
            <a:r>
              <a:rPr lang="en-US" altLang="en-US" dirty="0"/>
              <a:t>x     y</a:t>
            </a:r>
          </a:p>
          <a:p>
            <a:r>
              <a:rPr lang="en-US" altLang="en-US" dirty="0"/>
              <a:t>4    3   return AR2  + 4</a:t>
            </a:r>
            <a:br>
              <a:rPr lang="en-US" altLang="en-US" sz="3200" dirty="0"/>
            </a:br>
            <a:endParaRPr lang="en-US" altLang="en-US" sz="3200" dirty="0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8F10C814-2CA6-48E9-AB39-ECF4DC01CB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267200"/>
            <a:ext cx="5334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AFFB4F92-29DB-415D-AEE4-4BAAE3F3E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438400"/>
            <a:ext cx="152400" cy="1143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E2D15834-455F-4DCE-9149-1C685F57F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810000"/>
            <a:ext cx="442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200">
                <a:solidFill>
                  <a:srgbClr val="339933"/>
                </a:solidFill>
              </a:rPr>
              <a:t>8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8BCFEFB-E7F1-405F-920E-DE2715ADC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486400"/>
            <a:ext cx="820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200">
                <a:solidFill>
                  <a:srgbClr val="339933"/>
                </a:solidFill>
              </a:rPr>
              <a:t> 12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D57B50D2-468A-48B4-9BE8-CD2F8140B7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5334000"/>
            <a:ext cx="3276600" cy="457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18AFD6-F611-457D-83CF-C8517D412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447800"/>
            <a:ext cx="35814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C3983-E0C4-4074-817F-BD259B14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895600"/>
            <a:ext cx="35814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62B2FE-8DFC-41F1-8B57-87EBA361D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31507"/>
            <a:ext cx="35814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8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11">
            <a:extLst>
              <a:ext uri="{FF2B5EF4-FFF2-40B4-BE49-F238E27FC236}">
                <a16:creationId xmlns:a16="http://schemas.microsoft.com/office/drawing/2014/main" id="{016BBF91-52A5-469C-A56B-4F6538B30CC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Code Tracing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95CBE83-4FB5-4B92-B1C8-3DE88E261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90" y="1324437"/>
            <a:ext cx="8391424" cy="259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en-US" altLang="en-US" sz="28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en-US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mystery(</a:t>
            </a:r>
            <a:r>
              <a:rPr lang="en-US" altLang="en-US" sz="28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en-US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n){</a:t>
            </a:r>
          </a:p>
          <a:p>
            <a:pPr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return n &lt; 10 ? </a:t>
            </a: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: mystery</a:t>
            </a:r>
            <a:r>
              <a:rPr lang="en-US" altLang="en-US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(n/10 + n%10);</a:t>
            </a:r>
          </a:p>
          <a:p>
            <a:pPr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>
              <a:buNone/>
            </a:pP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test code in client class</a:t>
            </a:r>
          </a:p>
          <a:p>
            <a:pPr>
              <a:buNone/>
            </a:pPr>
            <a:r>
              <a:rPr lang="en-US" altLang="en-US" sz="28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out.println</a:t>
            </a:r>
            <a:r>
              <a:rPr lang="en-US" altLang="en-US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(mystery(648));</a:t>
            </a:r>
          </a:p>
        </p:txBody>
      </p:sp>
    </p:spTree>
    <p:extLst>
      <p:ext uri="{BB962C8B-B14F-4D97-AF65-F5344CB8AC3E}">
        <p14:creationId xmlns:p14="http://schemas.microsoft.com/office/powerpoint/2010/main" val="2002268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8BED4688-7245-4BCA-A838-3C91CD675703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295400"/>
            <a:ext cx="8107017" cy="471777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mystery(648):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= 648 / 10;        </a:t>
            </a:r>
            <a:r>
              <a:rPr lang="en-US" altLang="en-US" b="1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64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 = 648 % 10;        </a:t>
            </a:r>
            <a:r>
              <a:rPr lang="en-US" altLang="en-US" b="1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 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mystery(a + b);   </a:t>
            </a:r>
            <a:r>
              <a:rPr lang="en-US" altLang="en-US" b="1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mystery(72)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en-US" sz="800" b="1" u="sng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mystery(72):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= 72 / 10;          </a:t>
            </a:r>
            <a:r>
              <a:rPr lang="en-US" altLang="en-US" b="1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7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 = 72 % 10;          </a:t>
            </a:r>
            <a:r>
              <a:rPr lang="en-US" altLang="en-US" b="1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2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mystery(a + b);    </a:t>
            </a:r>
            <a:r>
              <a:rPr lang="en-US" altLang="en-US" b="1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mystery(9)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en-US" b="1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mystery(9):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9;</a:t>
            </a:r>
          </a:p>
        </p:txBody>
      </p:sp>
      <p:sp>
        <p:nvSpPr>
          <p:cNvPr id="3" name="WordArt 11">
            <a:extLst>
              <a:ext uri="{FF2B5EF4-FFF2-40B4-BE49-F238E27FC236}">
                <a16:creationId xmlns:a16="http://schemas.microsoft.com/office/drawing/2014/main" id="{016BBF91-52A5-469C-A56B-4F6538B30CC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Code Tracing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F205DFA-379E-4F51-899C-9D196C239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24200"/>
            <a:ext cx="6629400" cy="272994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AA603A9-A20C-4D5F-AFB0-31B6CEB0A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790661"/>
            <a:ext cx="2133600" cy="76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6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11">
            <a:extLst>
              <a:ext uri="{FF2B5EF4-FFF2-40B4-BE49-F238E27FC236}">
                <a16:creationId xmlns:a16="http://schemas.microsoft.com/office/drawing/2014/main" id="{016BBF91-52A5-469C-A56B-4F6538B30CC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Code Tracing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95CBE83-4FB5-4B92-B1C8-3DE88E261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90" y="1324437"/>
            <a:ext cx="8391424" cy="414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en-US" altLang="en-US" sz="28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en-US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mystery(</a:t>
            </a:r>
            <a:r>
              <a:rPr lang="en-US" altLang="en-US" sz="28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en-US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n){</a:t>
            </a:r>
          </a:p>
          <a:p>
            <a:pPr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if(n &lt; 10)</a:t>
            </a:r>
          </a:p>
          <a:p>
            <a:pPr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return n * 10 + n;</a:t>
            </a:r>
          </a:p>
          <a:p>
            <a:pPr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int a = mystery(n/10), b = mystery(n % 10);</a:t>
            </a:r>
          </a:p>
          <a:p>
            <a:pPr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return 100 * a + </a:t>
            </a: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b;</a:t>
            </a:r>
            <a:endParaRPr lang="en-US" altLang="en-US" sz="28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>
              <a:buNone/>
            </a:pP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test code in client class</a:t>
            </a:r>
          </a:p>
          <a:p>
            <a:pPr>
              <a:buNone/>
            </a:pPr>
            <a:r>
              <a:rPr lang="en-US" altLang="en-US" sz="28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out.println</a:t>
            </a:r>
            <a:r>
              <a:rPr lang="en-US" altLang="en-US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(mystery(348));</a:t>
            </a:r>
          </a:p>
        </p:txBody>
      </p:sp>
    </p:spTree>
    <p:extLst>
      <p:ext uri="{BB962C8B-B14F-4D97-AF65-F5344CB8AC3E}">
        <p14:creationId xmlns:p14="http://schemas.microsoft.com/office/powerpoint/2010/main" val="239548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11">
            <a:extLst>
              <a:ext uri="{FF2B5EF4-FFF2-40B4-BE49-F238E27FC236}">
                <a16:creationId xmlns:a16="http://schemas.microsoft.com/office/drawing/2014/main" id="{016BBF91-52A5-469C-A56B-4F6538B30CC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Code Tracing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AE6C3E-A8E5-4BBE-A167-7A49B077AD2E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295400"/>
            <a:ext cx="8623852" cy="5181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mystery(348)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= mystery(34);</a:t>
            </a:r>
          </a:p>
          <a:p>
            <a:pPr lvl="2"/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= mystery(3);</a:t>
            </a:r>
          </a:p>
          <a:p>
            <a:pPr lvl="3">
              <a:buFontTx/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(10 * 3) + 3;   </a:t>
            </a:r>
            <a:r>
              <a:rPr lang="en-US" altLang="en-US" b="1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33</a:t>
            </a:r>
          </a:p>
          <a:p>
            <a:pPr lvl="2"/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 = mystery(4);</a:t>
            </a:r>
          </a:p>
          <a:p>
            <a:pPr lvl="3">
              <a:buFontTx/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(10 * 4) + 4;   </a:t>
            </a:r>
            <a:r>
              <a:rPr lang="en-US" altLang="en-US" b="1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44</a:t>
            </a:r>
          </a:p>
          <a:p>
            <a:pPr lvl="2"/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(100 * 33) + 44;   </a:t>
            </a:r>
            <a:r>
              <a:rPr lang="en-US" altLang="en-US" b="1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3344</a:t>
            </a:r>
          </a:p>
          <a:p>
            <a:pPr lvl="2">
              <a:buFontTx/>
              <a:buNone/>
            </a:pP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 = mystery(8);</a:t>
            </a:r>
          </a:p>
          <a:p>
            <a:pPr lvl="2">
              <a:buFontTx/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(10 * 8) + 8;       </a:t>
            </a:r>
            <a:r>
              <a:rPr lang="en-US" altLang="en-US" b="1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88</a:t>
            </a:r>
          </a:p>
          <a:p>
            <a:pPr lvl="2">
              <a:buFontTx/>
              <a:buNone/>
            </a:pP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(100 * 3344) + 88;   </a:t>
            </a:r>
            <a:r>
              <a:rPr lang="en-US" altLang="en-US" b="1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</a:t>
            </a:r>
            <a:r>
              <a:rPr lang="en-US" altLang="en-US" b="1" u="sng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334488</a:t>
            </a:r>
          </a:p>
          <a:p>
            <a:pPr lvl="1"/>
            <a:endParaRPr lang="en-US" altLang="en-US" b="1" u="sng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this method really doing?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D088C71-0690-4DAD-A007-6EDDF12FD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289050"/>
            <a:ext cx="7151687" cy="45783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9CD8CB7-D7B0-4E84-B611-EAD296BB4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27250"/>
            <a:ext cx="5410200" cy="18018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5C97146-DC1A-444A-9A47-6A0EA29BF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544219"/>
            <a:ext cx="5410200" cy="3540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11">
            <a:extLst>
              <a:ext uri="{FF2B5EF4-FFF2-40B4-BE49-F238E27FC236}">
                <a16:creationId xmlns:a16="http://schemas.microsoft.com/office/drawing/2014/main" id="{8AACB901-7FEF-4D44-A2E4-EC8DB1CFE5E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Reverse Lines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678C5-FEBB-4DF5-83CB-E213214B66B3}"/>
              </a:ext>
            </a:extLst>
          </p:cNvPr>
          <p:cNvSpPr txBox="1">
            <a:spLocks noChangeArrowheads="1"/>
          </p:cNvSpPr>
          <p:nvPr/>
        </p:nvSpPr>
        <p:spPr>
          <a:xfrm>
            <a:off x="357809" y="1269033"/>
            <a:ext cx="8290891" cy="45155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260975" algn="l"/>
              </a:tabLst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a recursive method </a:t>
            </a:r>
            <a:r>
              <a:rPr lang="en-US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reverseLines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accepts a file Scanner and prints the lines of the file in reverse order.</a:t>
            </a:r>
          </a:p>
          <a:p>
            <a:pPr lvl="1">
              <a:buFontTx/>
              <a:buNone/>
              <a:tabLst>
                <a:tab pos="5260975" algn="l"/>
              </a:tabLst>
            </a:pP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Tx/>
              <a:buNone/>
              <a:tabLst>
                <a:tab pos="5260975" algn="l"/>
              </a:tabLst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Roses are red,	Are belong to you.</a:t>
            </a:r>
          </a:p>
          <a:p>
            <a:pPr lvl="1">
              <a:buFontTx/>
              <a:buNone/>
              <a:tabLst>
                <a:tab pos="5260975" algn="l"/>
              </a:tabLst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Violets are blue.	All my base</a:t>
            </a:r>
          </a:p>
          <a:p>
            <a:pPr lvl="1">
              <a:buFontTx/>
              <a:buNone/>
              <a:tabLst>
                <a:tab pos="5260975" algn="l"/>
              </a:tabLst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All my base	Violets are blue.</a:t>
            </a:r>
          </a:p>
          <a:p>
            <a:pPr lvl="1">
              <a:buFontTx/>
              <a:buNone/>
              <a:tabLst>
                <a:tab pos="5260975" algn="l"/>
              </a:tabLst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Are belong to you.	Roses are red,</a:t>
            </a:r>
          </a:p>
          <a:p>
            <a:pPr lvl="1">
              <a:buFontTx/>
              <a:buNone/>
              <a:tabLst>
                <a:tab pos="5260975" algn="l"/>
              </a:tabLst>
            </a:pP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  <a:tabLst>
                <a:tab pos="5260975" algn="l"/>
              </a:tabLst>
            </a:pP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  <a:tabLst>
                <a:tab pos="5260975" algn="l"/>
              </a:tabLst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the cases to consider?</a:t>
            </a:r>
          </a:p>
          <a:p>
            <a:pPr marL="457200" lvl="1" indent="0">
              <a:buFont typeface="Arial" panose="020B0604020202020204" pitchFamily="34" charset="0"/>
              <a:buNone/>
              <a:tabLst>
                <a:tab pos="5260975" algn="l"/>
              </a:tabLst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can we solve a small part of the problem at a time?</a:t>
            </a:r>
          </a:p>
          <a:p>
            <a:pPr marL="457200" lvl="1" indent="0">
              <a:buFont typeface="Arial" panose="020B0604020202020204" pitchFamily="34" charset="0"/>
              <a:buNone/>
              <a:tabLst>
                <a:tab pos="5260975" algn="l"/>
              </a:tabLst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 file that is very easy to reverse?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E82450-97E9-4813-BD24-36E581945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33" y="2281271"/>
            <a:ext cx="3276600" cy="15902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4B67F524-5438-4354-8E30-A3984A35AE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3254" y="3076401"/>
            <a:ext cx="917713" cy="662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7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>
            <a:extLst>
              <a:ext uri="{FF2B5EF4-FFF2-40B4-BE49-F238E27FC236}">
                <a16:creationId xmlns:a16="http://schemas.microsoft.com/office/drawing/2014/main" id="{7D05FC0E-D517-467A-BFFD-ADE8B7CB4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70" y="2057400"/>
            <a:ext cx="8488017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en-US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reverseLines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(Scanner in)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en-US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in.hasNextLine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800" dirty="0">
                <a:solidFill>
                  <a:schemeClr val="accent6"/>
                </a:solidFill>
                <a:latin typeface="Courier New" panose="02070309020205020404" pitchFamily="49" charset="0"/>
              </a:rPr>
              <a:t>// recursive case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String line =</a:t>
            </a:r>
            <a:r>
              <a:rPr lang="en-US" altLang="en-US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in.nextLine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reverseLines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(input);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(line);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WordArt 11">
            <a:extLst>
              <a:ext uri="{FF2B5EF4-FFF2-40B4-BE49-F238E27FC236}">
                <a16:creationId xmlns:a16="http://schemas.microsoft.com/office/drawing/2014/main" id="{8AACB901-7FEF-4D44-A2E4-EC8DB1CFE5E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Reversal Solution</a:t>
            </a:r>
          </a:p>
        </p:txBody>
      </p:sp>
    </p:spTree>
    <p:extLst>
      <p:ext uri="{BB962C8B-B14F-4D97-AF65-F5344CB8AC3E}">
        <p14:creationId xmlns:p14="http://schemas.microsoft.com/office/powerpoint/2010/main" val="1879040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839A3B-A99E-4CF3-A801-0C77F8B487C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/>
              <a:t>call stack</a:t>
            </a:r>
            <a:r>
              <a:rPr lang="en-US" altLang="en-US" dirty="0"/>
              <a:t>: The method invocations running at any one time.</a:t>
            </a:r>
          </a:p>
          <a:p>
            <a:pPr lvl="1"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reverseLines</a:t>
            </a:r>
            <a:r>
              <a:rPr lang="en-US" altLang="en-US" dirty="0">
                <a:latin typeface="Courier New" panose="02070309020205020404" pitchFamily="49" charset="0"/>
              </a:rPr>
              <a:t>(new Scanner("poem.txt"));</a:t>
            </a:r>
          </a:p>
        </p:txBody>
      </p:sp>
      <p:sp>
        <p:nvSpPr>
          <p:cNvPr id="3" name="WordArt 11">
            <a:extLst>
              <a:ext uri="{FF2B5EF4-FFF2-40B4-BE49-F238E27FC236}">
                <a16:creationId xmlns:a16="http://schemas.microsoft.com/office/drawing/2014/main" id="{8AACB901-7FEF-4D44-A2E4-EC8DB1CFE5E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Code Tracing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DE5121A-2F00-465F-80DE-6106113C2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434" y="5348288"/>
            <a:ext cx="922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ahoma" panose="020B0604030504040204" pitchFamily="34" charset="0"/>
              </a:rPr>
              <a:t>output: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881825F-0CC4-488B-BA53-20B408434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48288"/>
            <a:ext cx="1144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input file: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9F1FE40-204C-42B2-B3BD-F5529B37B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27700"/>
            <a:ext cx="2651125" cy="97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Roses are red,</a:t>
            </a:r>
          </a:p>
          <a:p>
            <a:pPr algn="l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Violets are blue.</a:t>
            </a:r>
          </a:p>
          <a:p>
            <a:pPr algn="l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All my base</a:t>
            </a:r>
          </a:p>
          <a:p>
            <a:pPr algn="l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Are belong to you.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58A69225-3917-496B-8D14-47EE2EBDD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434" y="5727700"/>
            <a:ext cx="2651125" cy="97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Are belong to you.</a:t>
            </a:r>
          </a:p>
          <a:p>
            <a:pPr algn="l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All my base</a:t>
            </a:r>
          </a:p>
          <a:p>
            <a:pPr algn="l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Violets are blue.</a:t>
            </a:r>
          </a:p>
          <a:p>
            <a:pPr algn="l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Roses are red,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8AB93EFE-57EB-4176-89B7-58197B46A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542967"/>
            <a:ext cx="899160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public static void </a:t>
            </a:r>
            <a:r>
              <a:rPr lang="en-US" altLang="en-US" dirty="0" err="1">
                <a:latin typeface="Courier New" panose="02070309020205020404" pitchFamily="49" charset="0"/>
              </a:rPr>
              <a:t>reverseLines</a:t>
            </a:r>
            <a:r>
              <a:rPr lang="en-US" altLang="en-US" dirty="0">
                <a:latin typeface="Courier New" panose="02070309020205020404" pitchFamily="49" charset="0"/>
              </a:rPr>
              <a:t>(Scanner input) {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if (</a:t>
            </a:r>
            <a:r>
              <a:rPr lang="en-US" altLang="en-US" dirty="0" err="1">
                <a:latin typeface="Courier New" panose="02070309020205020404" pitchFamily="49" charset="0"/>
              </a:rPr>
              <a:t>input.hasNextLine</a:t>
            </a:r>
            <a:r>
              <a:rPr lang="en-US" altLang="en-US" dirty="0">
                <a:latin typeface="Courier New" panose="02070309020205020404" pitchFamily="49" charset="0"/>
              </a:rPr>
              <a:t>()) {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    String line = </a:t>
            </a:r>
            <a:r>
              <a:rPr lang="en-US" altLang="en-US" dirty="0" err="1">
                <a:latin typeface="Courier New" panose="02070309020205020404" pitchFamily="49" charset="0"/>
              </a:rPr>
              <a:t>input.nextLine</a:t>
            </a:r>
            <a:r>
              <a:rPr lang="en-US" altLang="en-US" dirty="0">
                <a:latin typeface="Courier New" panose="02070309020205020404" pitchFamily="49" charset="0"/>
              </a:rPr>
              <a:t>(); 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"Roses are red,"</a:t>
            </a:r>
          </a:p>
          <a:p>
            <a:pPr algn="l"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      </a:t>
            </a:r>
            <a:r>
              <a:rPr lang="en-US" altLang="en-US" b="1" dirty="0" err="1">
                <a:latin typeface="Courier New" panose="02070309020205020404" pitchFamily="49" charset="0"/>
              </a:rPr>
              <a:t>reverseLines</a:t>
            </a:r>
            <a:r>
              <a:rPr lang="en-US" altLang="en-US" b="1" dirty="0">
                <a:latin typeface="Courier New" panose="02070309020205020404" pitchFamily="49" charset="0"/>
              </a:rPr>
              <a:t>(input);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(line);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72DCA463-6DD6-4269-89DA-A1474051B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399914"/>
            <a:ext cx="899160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public static void </a:t>
            </a:r>
            <a:r>
              <a:rPr lang="en-US" altLang="en-US" dirty="0" err="1">
                <a:latin typeface="Courier New" panose="02070309020205020404" pitchFamily="49" charset="0"/>
              </a:rPr>
              <a:t>reverseLines</a:t>
            </a:r>
            <a:r>
              <a:rPr lang="en-US" altLang="en-US" dirty="0">
                <a:latin typeface="Courier New" panose="02070309020205020404" pitchFamily="49" charset="0"/>
              </a:rPr>
              <a:t>(Scanner input) {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if (</a:t>
            </a:r>
            <a:r>
              <a:rPr lang="en-US" altLang="en-US" dirty="0" err="1">
                <a:latin typeface="Courier New" panose="02070309020205020404" pitchFamily="49" charset="0"/>
              </a:rPr>
              <a:t>input.hasNextLine</a:t>
            </a:r>
            <a:r>
              <a:rPr lang="en-US" altLang="en-US" dirty="0">
                <a:latin typeface="Courier New" panose="02070309020205020404" pitchFamily="49" charset="0"/>
              </a:rPr>
              <a:t>()) {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    String line = </a:t>
            </a:r>
            <a:r>
              <a:rPr lang="en-US" altLang="en-US" dirty="0" err="1">
                <a:latin typeface="Courier New" panose="02070309020205020404" pitchFamily="49" charset="0"/>
              </a:rPr>
              <a:t>input.nextLine</a:t>
            </a:r>
            <a:r>
              <a:rPr lang="en-US" altLang="en-US" dirty="0">
                <a:latin typeface="Courier New" panose="02070309020205020404" pitchFamily="49" charset="0"/>
              </a:rPr>
              <a:t>(); 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"Violets are blue."</a:t>
            </a:r>
          </a:p>
          <a:p>
            <a:pPr algn="l"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      </a:t>
            </a:r>
            <a:r>
              <a:rPr lang="en-US" altLang="en-US" b="1" dirty="0" err="1">
                <a:latin typeface="Courier New" panose="02070309020205020404" pitchFamily="49" charset="0"/>
              </a:rPr>
              <a:t>reverseLines</a:t>
            </a:r>
            <a:r>
              <a:rPr lang="en-US" altLang="en-US" b="1" dirty="0">
                <a:latin typeface="Courier New" panose="02070309020205020404" pitchFamily="49" charset="0"/>
              </a:rPr>
              <a:t>(input);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(line);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B91685A4-9BD2-464E-94B9-AEF07D7A7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122091"/>
            <a:ext cx="899160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public static void </a:t>
            </a:r>
            <a:r>
              <a:rPr lang="en-US" altLang="en-US" dirty="0" err="1">
                <a:latin typeface="Courier New" panose="02070309020205020404" pitchFamily="49" charset="0"/>
              </a:rPr>
              <a:t>reverseLines</a:t>
            </a:r>
            <a:r>
              <a:rPr lang="en-US" altLang="en-US" dirty="0">
                <a:latin typeface="Courier New" panose="02070309020205020404" pitchFamily="49" charset="0"/>
              </a:rPr>
              <a:t>(Scanner input) {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if (</a:t>
            </a:r>
            <a:r>
              <a:rPr lang="en-US" altLang="en-US" dirty="0" err="1">
                <a:latin typeface="Courier New" panose="02070309020205020404" pitchFamily="49" charset="0"/>
              </a:rPr>
              <a:t>input.hasNextLine</a:t>
            </a:r>
            <a:r>
              <a:rPr lang="en-US" altLang="en-US" dirty="0">
                <a:latin typeface="Courier New" panose="02070309020205020404" pitchFamily="49" charset="0"/>
              </a:rPr>
              <a:t>()) {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    String line = </a:t>
            </a:r>
            <a:r>
              <a:rPr lang="en-US" altLang="en-US" dirty="0" err="1">
                <a:latin typeface="Courier New" panose="02070309020205020404" pitchFamily="49" charset="0"/>
              </a:rPr>
              <a:t>input.nextLine</a:t>
            </a:r>
            <a:r>
              <a:rPr lang="en-US" altLang="en-US" dirty="0">
                <a:latin typeface="Courier New" panose="02070309020205020404" pitchFamily="49" charset="0"/>
              </a:rPr>
              <a:t>(); 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"All my base"</a:t>
            </a:r>
          </a:p>
          <a:p>
            <a:pPr algn="l"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      </a:t>
            </a:r>
            <a:r>
              <a:rPr lang="en-US" altLang="en-US" b="1" dirty="0" err="1">
                <a:latin typeface="Courier New" panose="02070309020205020404" pitchFamily="49" charset="0"/>
              </a:rPr>
              <a:t>reverseLines</a:t>
            </a:r>
            <a:r>
              <a:rPr lang="en-US" altLang="en-US" b="1" dirty="0">
                <a:latin typeface="Courier New" panose="02070309020205020404" pitchFamily="49" charset="0"/>
              </a:rPr>
              <a:t>(input);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(line);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BA10B720-AC32-4AF4-A5D0-76D7B60E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713164"/>
            <a:ext cx="899160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public static void </a:t>
            </a:r>
            <a:r>
              <a:rPr lang="en-US" altLang="en-US" dirty="0" err="1">
                <a:latin typeface="Courier New" panose="02070309020205020404" pitchFamily="49" charset="0"/>
              </a:rPr>
              <a:t>reverseLines</a:t>
            </a:r>
            <a:r>
              <a:rPr lang="en-US" altLang="en-US" dirty="0">
                <a:latin typeface="Courier New" panose="02070309020205020404" pitchFamily="49" charset="0"/>
              </a:rPr>
              <a:t>(Scanner input) {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if (</a:t>
            </a:r>
            <a:r>
              <a:rPr lang="en-US" altLang="en-US" dirty="0" err="1">
                <a:latin typeface="Courier New" panose="02070309020205020404" pitchFamily="49" charset="0"/>
              </a:rPr>
              <a:t>input.hasNextLine</a:t>
            </a:r>
            <a:r>
              <a:rPr lang="en-US" altLang="en-US" dirty="0">
                <a:latin typeface="Courier New" panose="02070309020205020404" pitchFamily="49" charset="0"/>
              </a:rPr>
              <a:t>()) {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    String line = </a:t>
            </a:r>
            <a:r>
              <a:rPr lang="en-US" altLang="en-US" dirty="0" err="1">
                <a:latin typeface="Courier New" panose="02070309020205020404" pitchFamily="49" charset="0"/>
              </a:rPr>
              <a:t>input.nextLine</a:t>
            </a:r>
            <a:r>
              <a:rPr lang="en-US" altLang="en-US" dirty="0">
                <a:latin typeface="Courier New" panose="02070309020205020404" pitchFamily="49" charset="0"/>
              </a:rPr>
              <a:t>(); 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"Are belong to you."</a:t>
            </a:r>
          </a:p>
          <a:p>
            <a:pPr algn="l"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      </a:t>
            </a:r>
            <a:r>
              <a:rPr lang="en-US" altLang="en-US" b="1" dirty="0" err="1">
                <a:latin typeface="Courier New" panose="02070309020205020404" pitchFamily="49" charset="0"/>
              </a:rPr>
              <a:t>reverseLines</a:t>
            </a:r>
            <a:r>
              <a:rPr lang="en-US" altLang="en-US" b="1" dirty="0">
                <a:latin typeface="Courier New" panose="02070309020205020404" pitchFamily="49" charset="0"/>
              </a:rPr>
              <a:t>(input);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(line);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B8EC2D55-EB37-499B-876B-2A79104D2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524375"/>
            <a:ext cx="899160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public static void </a:t>
            </a:r>
            <a:r>
              <a:rPr lang="en-US" altLang="en-US" dirty="0" err="1">
                <a:latin typeface="Courier New" panose="02070309020205020404" pitchFamily="49" charset="0"/>
              </a:rPr>
              <a:t>reverseLines</a:t>
            </a:r>
            <a:r>
              <a:rPr lang="en-US" altLang="en-US" dirty="0">
                <a:latin typeface="Courier New" panose="02070309020205020404" pitchFamily="49" charset="0"/>
              </a:rPr>
              <a:t>(Scanner input) {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if (</a:t>
            </a:r>
            <a:r>
              <a:rPr lang="en-US" altLang="en-US" dirty="0" err="1">
                <a:latin typeface="Courier New" panose="02070309020205020404" pitchFamily="49" charset="0"/>
              </a:rPr>
              <a:t>input.hasNextLine</a:t>
            </a:r>
            <a:r>
              <a:rPr lang="en-US" altLang="en-US" dirty="0">
                <a:latin typeface="Courier New" panose="02070309020205020404" pitchFamily="49" charset="0"/>
              </a:rPr>
              <a:t>()) {  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false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    ...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6F7EDBEC-EC9C-4B5A-9431-DB5443A9C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5867400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9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4.44444E-6 L 3.46945E-18 0.0333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0.03333 L 3.46945E-18 0.0666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0.06666 L 3.46945E-18 0.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11">
            <a:extLst>
              <a:ext uri="{FF2B5EF4-FFF2-40B4-BE49-F238E27FC236}">
                <a16:creationId xmlns:a16="http://schemas.microsoft.com/office/drawing/2014/main" id="{8AACB901-7FEF-4D44-A2E4-EC8DB1CFE5E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File Crawler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508254-47E3-4802-B34E-9185B409B076}"/>
              </a:ext>
            </a:extLst>
          </p:cNvPr>
          <p:cNvSpPr txBox="1">
            <a:spLocks noChangeArrowheads="1"/>
          </p:cNvSpPr>
          <p:nvPr/>
        </p:nvSpPr>
        <p:spPr>
          <a:xfrm>
            <a:off x="489502" y="1587085"/>
            <a:ext cx="8246994" cy="48932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a method that accepts a File parameter and prints information about that file.</a:t>
            </a:r>
          </a:p>
          <a:p>
            <a:pPr lvl="1"/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File object represents a normal file, just print its name.</a:t>
            </a:r>
          </a:p>
          <a:p>
            <a:pPr lvl="1"/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File object represents a directory, print its name and information about every file/directory inside it, indented.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CSIII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labs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    recursion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           anagram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  factorial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  8 queens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slides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    number systems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     recursion</a:t>
            </a:r>
          </a:p>
        </p:txBody>
      </p:sp>
    </p:spTree>
    <p:extLst>
      <p:ext uri="{BB962C8B-B14F-4D97-AF65-F5344CB8AC3E}">
        <p14:creationId xmlns:p14="http://schemas.microsoft.com/office/powerpoint/2010/main" val="265373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11"/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Motivation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9B1C9B9-4AB9-41E5-836F-0521714C0E99}"/>
              </a:ext>
            </a:extLst>
          </p:cNvPr>
          <p:cNvSpPr txBox="1">
            <a:spLocks noChangeArrowheads="1"/>
          </p:cNvSpPr>
          <p:nvPr/>
        </p:nvSpPr>
        <p:spPr>
          <a:xfrm>
            <a:off x="324091" y="1377387"/>
            <a:ext cx="8442205" cy="54012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"cultural experience" - A different way of thinking of problems</a:t>
            </a:r>
          </a:p>
          <a:p>
            <a:r>
              <a:rPr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solve some kinds of problems better than iteration</a:t>
            </a:r>
          </a:p>
          <a:p>
            <a:r>
              <a:rPr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Leads to elegant, simplistic, short code (when used well)</a:t>
            </a:r>
          </a:p>
          <a:p>
            <a:r>
              <a:rPr lang="en-US" alt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</a:t>
            </a:r>
            <a:r>
              <a:rPr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 languages ("functional" languages such as Scheme, ML, and Haskell) use recursion exclusively  (no loops)</a:t>
            </a:r>
          </a:p>
        </p:txBody>
      </p:sp>
    </p:spTree>
    <p:extLst>
      <p:ext uri="{BB962C8B-B14F-4D97-AF65-F5344CB8AC3E}">
        <p14:creationId xmlns:p14="http://schemas.microsoft.com/office/powerpoint/2010/main" val="1760093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11">
            <a:extLst>
              <a:ext uri="{FF2B5EF4-FFF2-40B4-BE49-F238E27FC236}">
                <a16:creationId xmlns:a16="http://schemas.microsoft.com/office/drawing/2014/main" id="{8AACB901-7FEF-4D44-A2E4-EC8DB1CFE5E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File Objects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424823CE-4CC0-481F-A06E-4D6DEA84A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757474"/>
              </p:ext>
            </p:extLst>
          </p:nvPr>
        </p:nvGraphicFramePr>
        <p:xfrm>
          <a:off x="314739" y="1537253"/>
          <a:ext cx="8542338" cy="4038602"/>
        </p:xfrm>
        <a:graphic>
          <a:graphicData uri="http://schemas.openxmlformats.org/drawingml/2006/table">
            <a:tbl>
              <a:tblPr/>
              <a:tblGrid>
                <a:gridCol w="2549525">
                  <a:extLst>
                    <a:ext uri="{9D8B030D-6E8A-4147-A177-3AD203B41FA5}">
                      <a16:colId xmlns:a16="http://schemas.microsoft.com/office/drawing/2014/main" val="2673757298"/>
                    </a:ext>
                  </a:extLst>
                </a:gridCol>
                <a:gridCol w="5992813">
                  <a:extLst>
                    <a:ext uri="{9D8B030D-6E8A-4147-A177-3AD203B41FA5}">
                      <a16:colId xmlns:a16="http://schemas.microsoft.com/office/drawing/2014/main" val="261803826"/>
                    </a:ext>
                  </a:extLst>
                </a:gridCol>
              </a:tblGrid>
              <a:tr h="403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Constructor/method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58089"/>
                  </a:ext>
                </a:extLst>
              </a:tr>
              <a:tr h="404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File(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String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creates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File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object representing file with given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060660"/>
                  </a:ext>
                </a:extLst>
              </a:tr>
              <a:tr h="403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canRead()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whether file is able to be 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018655"/>
                  </a:ext>
                </a:extLst>
              </a:tr>
              <a:tr h="404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delete()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removes file from disk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236301"/>
                  </a:ext>
                </a:extLst>
              </a:tr>
              <a:tr h="403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exists()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whether this file exists on disk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18237"/>
                  </a:ext>
                </a:extLst>
              </a:tr>
              <a:tr h="403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getName()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file's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200074"/>
                  </a:ext>
                </a:extLst>
              </a:tr>
              <a:tr h="404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isDirectory()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whether this object represents a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451787"/>
                  </a:ext>
                </a:extLst>
              </a:tr>
              <a:tr h="403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length()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number of bytes in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868570"/>
                  </a:ext>
                </a:extLst>
              </a:tr>
              <a:tr h="404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listFiles()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a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File[]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representing files in this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681524"/>
                  </a:ext>
                </a:extLst>
              </a:tr>
              <a:tr h="403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renameTo(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File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changes name of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379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383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11">
            <a:extLst>
              <a:ext uri="{FF2B5EF4-FFF2-40B4-BE49-F238E27FC236}">
                <a16:creationId xmlns:a16="http://schemas.microsoft.com/office/drawing/2014/main" id="{8AACB901-7FEF-4D44-A2E4-EC8DB1CFE5E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Private Helper Method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595010-C620-419B-8390-635C61C0797A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77147"/>
            <a:ext cx="78867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cannot vary the indentation without an extra parameter:</a:t>
            </a:r>
          </a:p>
          <a:p>
            <a:pPr lvl="1">
              <a:buFontTx/>
              <a:buNone/>
            </a:pPr>
            <a:endParaRPr lang="en-US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void crawl(File f</a:t>
            </a:r>
            <a:r>
              <a:rPr lang="en-US" altLang="en-US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String indent</a:t>
            </a:r>
            <a:r>
              <a:rPr lang="en-US" alt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>
              <a:buFontTx/>
              <a:buNone/>
            </a:pP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Tx/>
              <a:buNone/>
            </a:pP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Often the parameters we need for our recursion do not match those the client will want to pass.</a:t>
            </a:r>
          </a:p>
          <a:p>
            <a:pPr lvl="1">
              <a:buFontTx/>
              <a:buNone/>
            </a:pP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these cases, we instead write a pair of methods:</a:t>
            </a:r>
          </a:p>
          <a:p>
            <a:pPr lvl="1">
              <a:buFontTx/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 a </a:t>
            </a:r>
            <a:r>
              <a:rPr lang="en-US" altLang="en-US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non-recursive one with the parameters the client wants</a:t>
            </a:r>
          </a:p>
          <a:p>
            <a:pPr lvl="1">
              <a:buFontTx/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 a </a:t>
            </a:r>
            <a:r>
              <a:rPr lang="en-US" altLang="en-US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recursive one with the parameters we really need</a:t>
            </a:r>
          </a:p>
        </p:txBody>
      </p:sp>
    </p:spTree>
    <p:extLst>
      <p:ext uri="{BB962C8B-B14F-4D97-AF65-F5344CB8AC3E}">
        <p14:creationId xmlns:p14="http://schemas.microsoft.com/office/powerpoint/2010/main" val="147131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>
            <a:extLst>
              <a:ext uri="{FF2B5EF4-FFF2-40B4-BE49-F238E27FC236}">
                <a16:creationId xmlns:a16="http://schemas.microsoft.com/office/drawing/2014/main" id="{7D05FC0E-D517-467A-BFFD-ADE8B7CB4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40" y="2057400"/>
            <a:ext cx="890546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public void crawl(File f)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crawl(f, "");</a:t>
            </a: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// calls private helper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private void crawl(File f, String tab){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out.println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(tab + </a:t>
            </a:r>
            <a:r>
              <a:rPr lang="en-US" altLang="en-US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f.getName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if(</a:t>
            </a:r>
            <a:r>
              <a:rPr lang="en-US" altLang="en-US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f.isDirectory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()){	</a:t>
            </a: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// recursive case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for(File sub: </a:t>
            </a:r>
            <a:r>
              <a:rPr lang="en-US" altLang="en-US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f.listFile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		crawl(sub, tab + "\t");	</a:t>
            </a: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WordArt 11">
            <a:extLst>
              <a:ext uri="{FF2B5EF4-FFF2-40B4-BE49-F238E27FC236}">
                <a16:creationId xmlns:a16="http://schemas.microsoft.com/office/drawing/2014/main" id="{8AACB901-7FEF-4D44-A2E4-EC8DB1CFE5E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Crawl Solution</a:t>
            </a:r>
          </a:p>
        </p:txBody>
      </p:sp>
    </p:spTree>
    <p:extLst>
      <p:ext uri="{BB962C8B-B14F-4D97-AF65-F5344CB8AC3E}">
        <p14:creationId xmlns:p14="http://schemas.microsoft.com/office/powerpoint/2010/main" val="2593306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>
            <a:extLst>
              <a:ext uri="{FF2B5EF4-FFF2-40B4-BE49-F238E27FC236}">
                <a16:creationId xmlns:a16="http://schemas.microsoft.com/office/drawing/2014/main" id="{7D05FC0E-D517-467A-BFFD-ADE8B7CB4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40" y="1351722"/>
            <a:ext cx="8627164" cy="565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0" dirty="0"/>
              <a:t>A general algorithm for finding solution(s) to a computational problem by trying partial solutions and then abandoning them ("backtracking") if they are not suitable.</a:t>
            </a:r>
          </a:p>
          <a:p>
            <a:endParaRPr lang="en-US" altLang="en-US" b="0" dirty="0"/>
          </a:p>
          <a:p>
            <a:r>
              <a:rPr lang="en-US" altLang="en-US" b="0" dirty="0"/>
              <a:t>a "brute force" algorithmic technique  (tries all paths; not clever)</a:t>
            </a:r>
          </a:p>
          <a:p>
            <a:r>
              <a:rPr lang="en-US" altLang="en-US" b="0" dirty="0"/>
              <a:t>often (but not always) implemented recursively</a:t>
            </a:r>
          </a:p>
          <a:p>
            <a:endParaRPr lang="en-US" altLang="en-US" b="0" dirty="0"/>
          </a:p>
          <a:p>
            <a:r>
              <a:rPr lang="en-US" altLang="en-US" b="0" dirty="0"/>
              <a:t>Applications:</a:t>
            </a:r>
          </a:p>
          <a:p>
            <a:pPr lvl="1"/>
            <a:r>
              <a:rPr lang="en-US" altLang="en-US" b="0" dirty="0"/>
              <a:t>producing all permutations of a set of values</a:t>
            </a:r>
          </a:p>
          <a:p>
            <a:pPr lvl="1"/>
            <a:r>
              <a:rPr lang="en-US" altLang="en-US" b="0" dirty="0"/>
              <a:t>parsing languages</a:t>
            </a:r>
          </a:p>
          <a:p>
            <a:pPr lvl="1"/>
            <a:r>
              <a:rPr lang="en-US" altLang="en-US" b="0" dirty="0"/>
              <a:t>games: anagrams, crosswords, word jumbles, 8 queens</a:t>
            </a:r>
          </a:p>
          <a:p>
            <a:pPr lvl="1"/>
            <a:r>
              <a:rPr lang="en-US" altLang="en-US" b="0" dirty="0"/>
              <a:t>mazes</a:t>
            </a:r>
          </a:p>
          <a:p>
            <a:pPr lvl="1"/>
            <a:r>
              <a:rPr lang="en-US" altLang="en-US" b="0" dirty="0"/>
              <a:t>combinatorics and logic programming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WordArt 11">
            <a:extLst>
              <a:ext uri="{FF2B5EF4-FFF2-40B4-BE49-F238E27FC236}">
                <a16:creationId xmlns:a16="http://schemas.microsoft.com/office/drawing/2014/main" id="{8AACB901-7FEF-4D44-A2E4-EC8DB1CFE5E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Recursive Backtracking</a:t>
            </a:r>
          </a:p>
        </p:txBody>
      </p:sp>
    </p:spTree>
    <p:extLst>
      <p:ext uri="{BB962C8B-B14F-4D97-AF65-F5344CB8AC3E}">
        <p14:creationId xmlns:p14="http://schemas.microsoft.com/office/powerpoint/2010/main" val="3504981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>
            <a:extLst>
              <a:ext uri="{FF2B5EF4-FFF2-40B4-BE49-F238E27FC236}">
                <a16:creationId xmlns:a16="http://schemas.microsoft.com/office/drawing/2014/main" id="{7D05FC0E-D517-467A-BFFD-ADE8B7CB4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40" y="1351722"/>
            <a:ext cx="862716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explore(choices):</a:t>
            </a:r>
          </a:p>
          <a:p>
            <a:pPr lvl="1"/>
            <a:r>
              <a:rPr lang="en-US" altLang="en-US" dirty="0"/>
              <a:t>if there are no more choices to make:  stop.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else:</a:t>
            </a:r>
          </a:p>
          <a:p>
            <a:pPr lvl="2"/>
            <a:r>
              <a:rPr lang="en-US" altLang="en-US" dirty="0"/>
              <a:t>Make a single choice C from the set of choices.</a:t>
            </a:r>
          </a:p>
          <a:p>
            <a:pPr lvl="3"/>
            <a:r>
              <a:rPr lang="en-US" altLang="en-US" dirty="0">
                <a:solidFill>
                  <a:schemeClr val="bg2"/>
                </a:solidFill>
              </a:rPr>
              <a:t>Remove C from the set of choices.</a:t>
            </a:r>
          </a:p>
          <a:p>
            <a:pPr lvl="3"/>
            <a:endParaRPr lang="en-US" altLang="en-US" dirty="0">
              <a:solidFill>
                <a:schemeClr val="bg2"/>
              </a:solidFill>
            </a:endParaRPr>
          </a:p>
          <a:p>
            <a:pPr lvl="2"/>
            <a:r>
              <a:rPr lang="en-US" altLang="en-US" dirty="0"/>
              <a:t>explore the remaining choices.</a:t>
            </a:r>
          </a:p>
          <a:p>
            <a:pPr lvl="3"/>
            <a:endParaRPr lang="en-US" altLang="en-US" dirty="0"/>
          </a:p>
          <a:p>
            <a:pPr lvl="2"/>
            <a:r>
              <a:rPr lang="en-US" altLang="en-US" dirty="0"/>
              <a:t>Un-make choice C.</a:t>
            </a:r>
          </a:p>
          <a:p>
            <a:pPr lvl="3"/>
            <a:r>
              <a:rPr lang="en-US" altLang="en-US" dirty="0">
                <a:solidFill>
                  <a:schemeClr val="bg2"/>
                </a:solidFill>
              </a:rPr>
              <a:t>Backtrack!</a:t>
            </a:r>
          </a:p>
        </p:txBody>
      </p:sp>
      <p:sp>
        <p:nvSpPr>
          <p:cNvPr id="3" name="WordArt 11">
            <a:extLst>
              <a:ext uri="{FF2B5EF4-FFF2-40B4-BE49-F238E27FC236}">
                <a16:creationId xmlns:a16="http://schemas.microsoft.com/office/drawing/2014/main" id="{8AACB901-7FEF-4D44-A2E4-EC8DB1CFE5E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General Pseudo-Code</a:t>
            </a:r>
          </a:p>
        </p:txBody>
      </p:sp>
    </p:spTree>
    <p:extLst>
      <p:ext uri="{BB962C8B-B14F-4D97-AF65-F5344CB8AC3E}">
        <p14:creationId xmlns:p14="http://schemas.microsoft.com/office/powerpoint/2010/main" val="2610502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11">
            <a:extLst>
              <a:ext uri="{FF2B5EF4-FFF2-40B4-BE49-F238E27FC236}">
                <a16:creationId xmlns:a16="http://schemas.microsoft.com/office/drawing/2014/main" id="{8AACB901-7FEF-4D44-A2E4-EC8DB1CFE5E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Eight Queens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A1C5C-0D1A-4D69-A23C-6B0E74F81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49" y="1351722"/>
            <a:ext cx="4095750" cy="48196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21FFE96A-3BEC-46AB-9B92-6DF301D88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9503" y="1716156"/>
            <a:ext cx="406510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200" b="0" dirty="0"/>
              <a:t>May only have one queen on each row, column and diagonal.</a:t>
            </a:r>
          </a:p>
          <a:p>
            <a:r>
              <a:rPr lang="en-US" altLang="en-US" sz="3200" b="0" dirty="0"/>
              <a:t>92 unique solutions exist.</a:t>
            </a:r>
            <a:endParaRPr lang="en-US" altLang="en-US" sz="3200" dirty="0"/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93732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B8018C-F5CB-42E8-AA37-A3C45A7EF941}"/>
              </a:ext>
            </a:extLst>
          </p:cNvPr>
          <p:cNvSpPr/>
          <p:nvPr/>
        </p:nvSpPr>
        <p:spPr>
          <a:xfrm>
            <a:off x="735495" y="1613303"/>
            <a:ext cx="7673009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fractal is a geometric figure that can be generated from a pattern repeated recursively.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figure is modified by recursively applying the pattern to each segment of the original figure. 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Fractals have a self-similar property—when subdivided into parts, each resembles a reduced-size copy of the whole. 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fractals yield an exact copy of the original when a portion of the fractal is magnified—such a fractal is said to be strictly self-similar. </a:t>
            </a:r>
          </a:p>
        </p:txBody>
      </p:sp>
      <p:sp>
        <p:nvSpPr>
          <p:cNvPr id="3" name="WordArt 11">
            <a:extLst>
              <a:ext uri="{FF2B5EF4-FFF2-40B4-BE49-F238E27FC236}">
                <a16:creationId xmlns:a16="http://schemas.microsoft.com/office/drawing/2014/main" id="{D694BCF1-D274-4D89-8B73-5BDC9DA263E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Fractals</a:t>
            </a:r>
          </a:p>
        </p:txBody>
      </p:sp>
    </p:spTree>
    <p:extLst>
      <p:ext uri="{BB962C8B-B14F-4D97-AF65-F5344CB8AC3E}">
        <p14:creationId xmlns:p14="http://schemas.microsoft.com/office/powerpoint/2010/main" val="2557720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11">
            <a:extLst>
              <a:ext uri="{FF2B5EF4-FFF2-40B4-BE49-F238E27FC236}">
                <a16:creationId xmlns:a16="http://schemas.microsoft.com/office/drawing/2014/main" id="{D694BCF1-D274-4D89-8B73-5BDC9DA263E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Fractals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BED0C0-4C52-4A94-A2ED-CA88A7D2F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320042"/>
            <a:ext cx="7038975" cy="43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73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11">
            <a:extLst>
              <a:ext uri="{FF2B5EF4-FFF2-40B4-BE49-F238E27FC236}">
                <a16:creationId xmlns:a16="http://schemas.microsoft.com/office/drawing/2014/main" id="{D694BCF1-D274-4D89-8B73-5BDC9DA263E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Fractals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C5900-B0E7-4775-BB15-FE3F9972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0" y="1283322"/>
            <a:ext cx="7297599" cy="46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98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11">
            <a:extLst>
              <a:ext uri="{FF2B5EF4-FFF2-40B4-BE49-F238E27FC236}">
                <a16:creationId xmlns:a16="http://schemas.microsoft.com/office/drawing/2014/main" id="{D694BCF1-D274-4D89-8B73-5BDC9DA263E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Fractals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6" y="1489075"/>
            <a:ext cx="4961467" cy="441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4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11"/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What is it?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33916" y="1486959"/>
            <a:ext cx="8278283" cy="48376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recursion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The definition of an operation in terms of itself.</a:t>
            </a:r>
          </a:p>
          <a:p>
            <a:pPr marL="457200" lvl="1" indent="0">
              <a:buNone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-Solving a problem using recursion depends on solving smaller occurrences of the same problem.</a:t>
            </a:r>
          </a:p>
          <a:p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recursive programming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Writing methods that call themselves to solve problems recursively.</a:t>
            </a:r>
          </a:p>
          <a:p>
            <a:pPr marL="457200" lvl="1" indent="0">
              <a:buNone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-An equally powerful substitute for </a:t>
            </a:r>
            <a:r>
              <a:rPr lang="en-US" altLang="en-US"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(loops)</a:t>
            </a:r>
          </a:p>
          <a:p>
            <a:pPr marL="457200" lvl="1" indent="0">
              <a:buNone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-Particularly well-suited to solving certain types of problems</a:t>
            </a:r>
          </a:p>
        </p:txBody>
      </p:sp>
    </p:spTree>
    <p:extLst>
      <p:ext uri="{BB962C8B-B14F-4D97-AF65-F5344CB8AC3E}">
        <p14:creationId xmlns:p14="http://schemas.microsoft.com/office/powerpoint/2010/main" val="1134040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11">
            <a:extLst>
              <a:ext uri="{FF2B5EF4-FFF2-40B4-BE49-F238E27FC236}">
                <a16:creationId xmlns:a16="http://schemas.microsoft.com/office/drawing/2014/main" id="{D694BCF1-D274-4D89-8B73-5BDC9DA263E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  <a:hlinkClick r:id="rId3"/>
              </a:rPr>
              <a:t>L - Systems</a:t>
            </a:r>
            <a:endParaRPr lang="en-US" sz="3600" kern="10" dirty="0">
              <a:ln w="9525">
                <a:solidFill>
                  <a:srgbClr val="FFFF00"/>
                </a:solidFill>
                <a:round/>
                <a:headEnd/>
                <a:tailEnd/>
              </a:ln>
              <a:solidFill>
                <a:srgbClr val="0000FF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4933" y="1469873"/>
            <a:ext cx="801793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 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L-system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or 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Lindenmayer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system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is a parallel rewriting system and a type of formal grammar. An L-system consists of an alphabet of symbols that can be used to make strings, a collection of production rules that expand each symbol into some larger string of symbols, an initial "axiom" string from which to begin construction, and a mechanism for translating the generated strings into geometric structures.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axiom Y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-&gt; XYX</a:t>
            </a:r>
          </a:p>
        </p:txBody>
      </p:sp>
    </p:spTree>
    <p:extLst>
      <p:ext uri="{BB962C8B-B14F-4D97-AF65-F5344CB8AC3E}">
        <p14:creationId xmlns:p14="http://schemas.microsoft.com/office/powerpoint/2010/main" val="1438790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11">
            <a:extLst>
              <a:ext uri="{FF2B5EF4-FFF2-40B4-BE49-F238E27FC236}">
                <a16:creationId xmlns:a16="http://schemas.microsoft.com/office/drawing/2014/main" id="{D694BCF1-D274-4D89-8B73-5BDC9DA263E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  <a:hlinkClick r:id="rId3"/>
              </a:rPr>
              <a:t>L - Systems</a:t>
            </a:r>
            <a:endParaRPr lang="en-US" sz="3600" kern="10" dirty="0">
              <a:ln w="9525">
                <a:solidFill>
                  <a:srgbClr val="FFFF00"/>
                </a:solidFill>
                <a:round/>
                <a:headEnd/>
                <a:tailEnd/>
              </a:ln>
              <a:solidFill>
                <a:srgbClr val="0000FF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4933" y="1469873"/>
            <a:ext cx="8017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4933" y="1469873"/>
            <a:ext cx="783166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axiom B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→ AB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→ A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write the first 8 orders of this system you’ll get B, A, AB, ABA, ABAAB, ABAABABA, ABAABABAABAAB and ABAABABAABAABABAABABA. Notice a pattern? If not, look closely at the </a:t>
            </a:r>
            <a:r>
              <a:rPr lang="en-US" alt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of each of these strings: 1, 1, 2, 3, 5, 8, 13, 21. Can you see why the strings produced by this system are called </a:t>
            </a:r>
            <a:r>
              <a:rPr lang="en-US" altLang="en-US" sz="2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Fibostrings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 Fibonacci number sequence shows up often in the natural world, most famously in the way that leaves and scales are arranged on plants (</a:t>
            </a:r>
            <a:r>
              <a:rPr lang="en-US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phyllotaxis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94040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11">
            <a:extLst>
              <a:ext uri="{FF2B5EF4-FFF2-40B4-BE49-F238E27FC236}">
                <a16:creationId xmlns:a16="http://schemas.microsoft.com/office/drawing/2014/main" id="{D694BCF1-D274-4D89-8B73-5BDC9DA263E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Turtle Graphics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524933" y="1469873"/>
            <a:ext cx="8017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76133" y="1711586"/>
            <a:ext cx="529166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axiom F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= F+F--F+F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	Moves the turtle forward 1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	Moves the turtle forward 1(pen up)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	Turns left by angle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Turns right by angle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Koch Curve with angle 60</a:t>
            </a:r>
          </a:p>
        </p:txBody>
      </p:sp>
      <p:pic>
        <p:nvPicPr>
          <p:cNvPr id="4100" name="Picture 4" descr="Image result for koch cur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276235"/>
            <a:ext cx="3251200" cy="523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761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11"/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UIL problems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8600" y="1458817"/>
            <a:ext cx="77723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import </a:t>
            </a:r>
            <a:r>
              <a:rPr lang="en-US" altLang="en-US" sz="2400" dirty="0" err="1">
                <a:solidFill>
                  <a:schemeClr val="accent2"/>
                </a:solidFill>
                <a:cs typeface="Arial" panose="020B0604020202020204" pitchFamily="34" charset="0"/>
              </a:rPr>
              <a:t>java.util</a:t>
            </a:r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.*;</a:t>
            </a:r>
          </a:p>
          <a:p>
            <a:pPr lvl="0" defTabSz="914400"/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import java.io.*;</a:t>
            </a:r>
          </a:p>
          <a:p>
            <a:pPr lvl="0" defTabSz="914400"/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public class Junk {</a:t>
            </a:r>
          </a:p>
          <a:p>
            <a:pPr lvl="0" defTabSz="914400"/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  </a:t>
            </a:r>
          </a:p>
          <a:p>
            <a:pPr lvl="0" defTabSz="914400"/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    public Junk(){</a:t>
            </a:r>
          </a:p>
          <a:p>
            <a:pPr lvl="0" defTabSz="914400"/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    	this();</a:t>
            </a:r>
          </a:p>
          <a:p>
            <a:pPr lvl="0" defTabSz="914400"/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    }</a:t>
            </a:r>
          </a:p>
          <a:p>
            <a:pPr lvl="0" defTabSz="914400"/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    public static void main(String[] </a:t>
            </a:r>
            <a:r>
              <a:rPr lang="en-US" altLang="en-US" sz="2400" dirty="0" err="1">
                <a:solidFill>
                  <a:schemeClr val="accent2"/>
                </a:solidFill>
                <a:cs typeface="Arial" panose="020B0604020202020204" pitchFamily="34" charset="0"/>
              </a:rPr>
              <a:t>args</a:t>
            </a:r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) {</a:t>
            </a:r>
          </a:p>
          <a:p>
            <a:pPr lvl="0" defTabSz="914400"/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      new Junk();</a:t>
            </a:r>
          </a:p>
          <a:p>
            <a:pPr lvl="0" defTabSz="914400"/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      </a:t>
            </a:r>
            <a:r>
              <a:rPr lang="en-US" altLang="en-US" sz="2400" dirty="0" err="1">
                <a:solidFill>
                  <a:schemeClr val="accent2"/>
                </a:solidFill>
                <a:cs typeface="Arial" panose="020B0604020202020204" pitchFamily="34" charset="0"/>
              </a:rPr>
              <a:t>System.out.println</a:t>
            </a:r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("you know nothing John Snow");</a:t>
            </a:r>
          </a:p>
          <a:p>
            <a:pPr lvl="0" defTabSz="914400"/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    }   </a:t>
            </a:r>
          </a:p>
          <a:p>
            <a:pPr lvl="0" defTabSz="914400"/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}</a:t>
            </a:r>
            <a:endParaRPr lang="en-US" altLang="en-US" sz="2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62400" y="1458817"/>
            <a:ext cx="4591050" cy="2308324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u="sng" dirty="0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Compile error -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error: recursive constructor invocation</a:t>
            </a:r>
          </a:p>
        </p:txBody>
      </p:sp>
    </p:spTree>
    <p:extLst>
      <p:ext uri="{BB962C8B-B14F-4D97-AF65-F5344CB8AC3E}">
        <p14:creationId xmlns:p14="http://schemas.microsoft.com/office/powerpoint/2010/main" val="347515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11"/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UIL problems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8600" y="1458817"/>
            <a:ext cx="77723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import </a:t>
            </a:r>
            <a:r>
              <a:rPr lang="en-US" altLang="en-US" sz="2400" dirty="0" err="1">
                <a:solidFill>
                  <a:schemeClr val="accent2"/>
                </a:solidFill>
                <a:cs typeface="Arial" panose="020B0604020202020204" pitchFamily="34" charset="0"/>
              </a:rPr>
              <a:t>java.util</a:t>
            </a:r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.*;</a:t>
            </a:r>
          </a:p>
          <a:p>
            <a:pPr lvl="0" defTabSz="914400"/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import java.io.*;</a:t>
            </a:r>
          </a:p>
          <a:p>
            <a:pPr lvl="0" defTabSz="914400"/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public class Junk {</a:t>
            </a:r>
          </a:p>
          <a:p>
            <a:pPr lvl="0" defTabSz="914400"/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  </a:t>
            </a:r>
          </a:p>
          <a:p>
            <a:pPr lvl="0" defTabSz="914400"/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    Junk(){</a:t>
            </a:r>
          </a:p>
          <a:p>
            <a:pPr lvl="0" defTabSz="914400"/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    	new Junk();</a:t>
            </a:r>
          </a:p>
          <a:p>
            <a:pPr lvl="0" defTabSz="914400"/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    }</a:t>
            </a:r>
          </a:p>
          <a:p>
            <a:pPr lvl="0" defTabSz="914400"/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    public static void main(String[] </a:t>
            </a:r>
            <a:r>
              <a:rPr lang="en-US" altLang="en-US" sz="2400" dirty="0" err="1">
                <a:solidFill>
                  <a:schemeClr val="accent2"/>
                </a:solidFill>
                <a:cs typeface="Arial" panose="020B0604020202020204" pitchFamily="34" charset="0"/>
              </a:rPr>
              <a:t>args</a:t>
            </a:r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) {</a:t>
            </a:r>
          </a:p>
          <a:p>
            <a:pPr lvl="0" defTabSz="914400"/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      new Junk();</a:t>
            </a:r>
          </a:p>
          <a:p>
            <a:pPr lvl="0" defTabSz="914400"/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      </a:t>
            </a:r>
            <a:r>
              <a:rPr lang="en-US" altLang="en-US" sz="2400" dirty="0" err="1">
                <a:solidFill>
                  <a:schemeClr val="accent2"/>
                </a:solidFill>
                <a:cs typeface="Arial" panose="020B0604020202020204" pitchFamily="34" charset="0"/>
              </a:rPr>
              <a:t>System.out.println</a:t>
            </a:r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("you know nothing John Snow");</a:t>
            </a:r>
          </a:p>
          <a:p>
            <a:pPr lvl="0" defTabSz="914400"/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    }   </a:t>
            </a:r>
          </a:p>
          <a:p>
            <a:pPr lvl="0" defTabSz="914400"/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}</a:t>
            </a:r>
            <a:endParaRPr lang="en-US" altLang="en-US" sz="24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62399" y="1458817"/>
            <a:ext cx="4905375" cy="1231106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u="sng" dirty="0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 err="1">
                <a:latin typeface="Tahoma" panose="020B0604030504040204" pitchFamily="34" charset="0"/>
              </a:rPr>
              <a:t>java.lang.StackOverflowError</a:t>
            </a:r>
            <a:endParaRPr lang="en-US" altLang="en-US" sz="28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6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11"/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Words of Wisdom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78296" y="1723261"/>
            <a:ext cx="8865703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/>
            <a:r>
              <a:rPr lang="en-US" dirty="0"/>
              <a:t>Don’t fall behind.</a:t>
            </a:r>
          </a:p>
          <a:p>
            <a:pPr marL="457200" indent="-457200"/>
            <a:r>
              <a:rPr lang="en-US" dirty="0"/>
              <a:t>Visualize and comprehend the problem before writing any code.</a:t>
            </a:r>
          </a:p>
          <a:p>
            <a:pPr marL="457200" indent="-457200"/>
            <a:r>
              <a:rPr lang="en-US" dirty="0"/>
              <a:t>Stress test your code thoroughly.</a:t>
            </a:r>
          </a:p>
          <a:p>
            <a:pPr marL="457200" indent="-457200"/>
            <a:r>
              <a:rPr lang="en-US" dirty="0"/>
              <a:t>Be patient and take a break </a:t>
            </a:r>
          </a:p>
          <a:p>
            <a:pPr>
              <a:buNone/>
            </a:pPr>
            <a:r>
              <a:rPr lang="en-US" dirty="0"/>
              <a:t>	if you’ve been stuck for a while.</a:t>
            </a:r>
          </a:p>
          <a:p>
            <a:pPr marL="457200" indent="-457200"/>
            <a:r>
              <a:rPr lang="en-US" dirty="0"/>
              <a:t>Break out the rubber duck.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3191659"/>
            <a:ext cx="25336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7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11"/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Base Case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9277326-2365-431A-8386-D6C9CC940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7" y="1716156"/>
            <a:ext cx="707437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200" b="0" dirty="0"/>
              <a:t>A recursive method must have a</a:t>
            </a:r>
          </a:p>
          <a:p>
            <a:r>
              <a:rPr lang="en-US" altLang="en-US" sz="3200" b="0" dirty="0"/>
              <a:t>stop condition/ base case.</a:t>
            </a:r>
            <a:br>
              <a:rPr lang="en-US" altLang="en-US" sz="3200" b="0" dirty="0"/>
            </a:br>
            <a:r>
              <a:rPr lang="en-US" altLang="en-US" sz="3200" b="0" dirty="0"/>
              <a:t>  </a:t>
            </a:r>
            <a:br>
              <a:rPr lang="en-US" altLang="en-US" sz="3200" b="0" dirty="0"/>
            </a:br>
            <a:r>
              <a:rPr lang="en-US" altLang="en-US" sz="3200" b="0" dirty="0"/>
              <a:t>Recursive calls will continue until</a:t>
            </a:r>
          </a:p>
          <a:p>
            <a:r>
              <a:rPr lang="en-US" altLang="en-US" sz="3200" b="0" dirty="0"/>
              <a:t>the stop condition is met.</a:t>
            </a:r>
          </a:p>
          <a:p>
            <a:endParaRPr lang="en-US" altLang="en-US" sz="3200" dirty="0"/>
          </a:p>
          <a:p>
            <a:endParaRPr lang="en-US" altLang="en-US" sz="320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78BD455-9489-4042-8809-1DC350623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539" y="4359965"/>
            <a:ext cx="13573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72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11"/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Recursive Case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66AC1EC-DEA3-40D7-91FC-71A75D32E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813" y="1689102"/>
            <a:ext cx="707437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200" b="0" dirty="0"/>
              <a:t>A more complex occurrence of the problem that cannot be directly answered but can instead be described in terms of smaller occurrences of the same problem.</a:t>
            </a:r>
          </a:p>
        </p:txBody>
      </p:sp>
    </p:spTree>
    <p:extLst>
      <p:ext uri="{BB962C8B-B14F-4D97-AF65-F5344CB8AC3E}">
        <p14:creationId xmlns:p14="http://schemas.microsoft.com/office/powerpoint/2010/main" val="258467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11"/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Make Stars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613459" y="1503342"/>
            <a:ext cx="8391424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String </a:t>
            </a:r>
            <a:r>
              <a:rPr lang="en-US" alt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makeStars</a:t>
            </a:r>
            <a:r>
              <a:rPr lang="en-US" alt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n){</a:t>
            </a:r>
          </a:p>
          <a:p>
            <a:pPr>
              <a:buNone/>
            </a:pPr>
            <a:r>
              <a:rPr lang="en-US" altLang="en-US" sz="32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return n == 0 ? </a:t>
            </a:r>
            <a:r>
              <a:rPr lang="en-US" alt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""</a:t>
            </a:r>
            <a:r>
              <a:rPr lang="en-US" altLang="en-US" sz="32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"*" + </a:t>
            </a:r>
            <a:r>
              <a:rPr lang="en-US" altLang="en-US" sz="32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makeStars</a:t>
            </a:r>
            <a:r>
              <a:rPr lang="en-US" altLang="en-US" sz="32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(n-1);</a:t>
            </a:r>
          </a:p>
          <a:p>
            <a:pPr>
              <a:buNone/>
            </a:pPr>
            <a:r>
              <a:rPr lang="en-US" alt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>
              <a:buNone/>
            </a:pPr>
            <a:endParaRPr lang="en-US" altLang="en-US" sz="32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test code in client class</a:t>
            </a:r>
          </a:p>
          <a:p>
            <a:pPr>
              <a:buNone/>
            </a:pPr>
            <a:r>
              <a:rPr lang="en-US" alt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altLang="en-US" sz="32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ut.println</a:t>
            </a:r>
            <a:r>
              <a:rPr lang="en-US" altLang="en-US" sz="32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en-US" sz="32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makeStars</a:t>
            </a:r>
            <a:r>
              <a:rPr lang="en-US" altLang="en-US" sz="32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(4));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6A0487AF-68CE-4C15-834C-18049EBBF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765" y="3554896"/>
            <a:ext cx="19812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u="sng" dirty="0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altLang="en-US" sz="3200" dirty="0"/>
              <a:t>****</a:t>
            </a:r>
          </a:p>
        </p:txBody>
      </p:sp>
    </p:spTree>
    <p:extLst>
      <p:ext uri="{BB962C8B-B14F-4D97-AF65-F5344CB8AC3E}">
        <p14:creationId xmlns:p14="http://schemas.microsoft.com/office/powerpoint/2010/main" val="55062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11"/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Factorial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613459" y="1503342"/>
            <a:ext cx="8391424" cy="472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long fact(long n){</a:t>
            </a:r>
          </a:p>
          <a:p>
            <a:pPr>
              <a:buNone/>
            </a:pPr>
            <a:r>
              <a:rPr lang="en-US" altLang="en-US" sz="32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return n == 1 ? </a:t>
            </a:r>
            <a:r>
              <a:rPr lang="en-US" alt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1L</a:t>
            </a:r>
            <a:r>
              <a:rPr lang="en-US" altLang="en-US" sz="32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n * fact(n-1);</a:t>
            </a:r>
          </a:p>
          <a:p>
            <a:pPr>
              <a:buNone/>
            </a:pPr>
            <a:r>
              <a:rPr lang="en-US" alt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>
              <a:buNone/>
            </a:pPr>
            <a:endParaRPr lang="en-US" altLang="en-US" sz="32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endParaRPr lang="en-US" altLang="en-US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endParaRPr lang="en-US" altLang="en-US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test code in client class</a:t>
            </a:r>
          </a:p>
          <a:p>
            <a:pPr>
              <a:buNone/>
            </a:pPr>
            <a:r>
              <a:rPr lang="en-US" alt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altLang="en-US" sz="32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ut.println</a:t>
            </a:r>
            <a:r>
              <a:rPr lang="en-US" altLang="en-US" sz="32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(fact(20));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6A0487AF-68CE-4C15-834C-18049EBBF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292" y="3117574"/>
            <a:ext cx="5128591" cy="1323439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u="sng" dirty="0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2432902008176640000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2350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11"/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Think Recursively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ED39741-292D-4BE8-8778-264C1B682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05" y="1616766"/>
            <a:ext cx="8875644" cy="387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static </a:t>
            </a:r>
            <a:r>
              <a:rPr lang="en-US" altLang="en-US" sz="24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isPalindrome</a:t>
            </a: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(String s)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if (</a:t>
            </a:r>
            <a:r>
              <a:rPr lang="en-US" altLang="en-US" sz="24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s.length</a:t>
            </a: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&lt;= 1) </a:t>
            </a:r>
            <a:r>
              <a:rPr lang="en-US" altLang="en-US" sz="2400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Base case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return true;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if (</a:t>
            </a:r>
            <a:r>
              <a:rPr lang="en-US" altLang="en-US" sz="24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s.charAt</a:t>
            </a: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(0) != </a:t>
            </a:r>
            <a:r>
              <a:rPr lang="en-US" altLang="en-US" sz="24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s.charAt</a:t>
            </a: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en-US" sz="24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s.length</a:t>
            </a: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- 1)) </a:t>
            </a:r>
            <a:r>
              <a:rPr lang="en-US" altLang="en-US" sz="2400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Base case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return false;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return </a:t>
            </a:r>
            <a:r>
              <a:rPr lang="en-US" altLang="en-US" sz="24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isPalindrome</a:t>
            </a: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en-US" sz="24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s.substring</a:t>
            </a: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(1, </a:t>
            </a:r>
            <a:r>
              <a:rPr lang="en-US" altLang="en-US" sz="24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s.length</a:t>
            </a: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- 1));  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223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11"/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248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Helper Methods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ED39741-292D-4BE8-8778-264C1B682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62" y="1288774"/>
            <a:ext cx="8875644" cy="495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static </a:t>
            </a:r>
            <a:r>
              <a:rPr lang="en-US" altLang="en-US" sz="24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isPalindrome</a:t>
            </a: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(String s) {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return </a:t>
            </a:r>
            <a:r>
              <a:rPr lang="en-US" altLang="en-US" sz="24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isPalindrome</a:t>
            </a: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(s, 0, </a:t>
            </a:r>
            <a:r>
              <a:rPr lang="en-US" altLang="en-US" sz="24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s.length</a:t>
            </a: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- 1);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 static </a:t>
            </a:r>
            <a:r>
              <a:rPr lang="en-US" altLang="en-US" sz="24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isPalindrome</a:t>
            </a: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(String s, </a:t>
            </a:r>
            <a:r>
              <a:rPr lang="en-US" altLang="en-US" sz="24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low, </a:t>
            </a:r>
            <a:r>
              <a:rPr lang="en-US" altLang="en-US" sz="24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high) {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if (high &lt;= low) </a:t>
            </a:r>
            <a:r>
              <a:rPr lang="en-US" altLang="en-US" sz="2400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Base case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return true;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if (</a:t>
            </a:r>
            <a:r>
              <a:rPr lang="en-US" altLang="en-US" sz="24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s.charAt</a:t>
            </a: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(low) != </a:t>
            </a:r>
            <a:r>
              <a:rPr lang="en-US" altLang="en-US" sz="24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s.charAt</a:t>
            </a: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(high)) </a:t>
            </a:r>
            <a:r>
              <a:rPr lang="en-US" altLang="en-US" sz="2400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Base case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return false;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return </a:t>
            </a:r>
            <a:r>
              <a:rPr lang="en-US" altLang="en-US" sz="24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isPalindrome</a:t>
            </a: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(s, low + 1, high - 1);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09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2375</Words>
  <Application>Microsoft Office PowerPoint</Application>
  <PresentationFormat>On-screen Show (4:3)</PresentationFormat>
  <Paragraphs>384</Paragraphs>
  <Slides>35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Impact</vt:lpstr>
      <vt:lpstr>Monotype Sorts</vt:lpstr>
      <vt:lpstr>ScratchFont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Hulett</dc:creator>
  <cp:lastModifiedBy>Bryce Hulett</cp:lastModifiedBy>
  <cp:revision>152</cp:revision>
  <dcterms:created xsi:type="dcterms:W3CDTF">2017-03-11T15:11:48Z</dcterms:created>
  <dcterms:modified xsi:type="dcterms:W3CDTF">2021-08-31T12:03:46Z</dcterms:modified>
</cp:coreProperties>
</file>