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2"/>
  </p:notesMasterIdLst>
  <p:sldIdLst>
    <p:sldId id="289" r:id="rId2"/>
    <p:sldId id="323" r:id="rId3"/>
    <p:sldId id="324" r:id="rId4"/>
    <p:sldId id="325" r:id="rId5"/>
    <p:sldId id="326" r:id="rId6"/>
    <p:sldId id="327" r:id="rId7"/>
    <p:sldId id="328" r:id="rId8"/>
    <p:sldId id="322" r:id="rId9"/>
    <p:sldId id="329" r:id="rId10"/>
    <p:sldId id="318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FE2F3"/>
    <a:srgbClr val="C31823"/>
    <a:srgbClr val="C9151E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27" autoAdjust="0"/>
    <p:restoredTop sz="94785" autoAdjust="0"/>
  </p:normalViewPr>
  <p:slideViewPr>
    <p:cSldViewPr snapToGrid="0">
      <p:cViewPr varScale="1">
        <p:scale>
          <a:sx n="119" d="100"/>
          <a:sy n="119" d="100"/>
        </p:scale>
        <p:origin x="15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2020/12/21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sjtusv2020@163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Verilog Project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69124" y="5245248"/>
            <a:ext cx="6878159" cy="468179"/>
          </a:xfrm>
        </p:spPr>
        <p:txBody>
          <a:bodyPr/>
          <a:lstStyle/>
          <a:p>
            <a:r>
              <a:rPr lang="en-US" altLang="zh-CN" dirty="0"/>
              <a:t>TA</a:t>
            </a:r>
            <a:r>
              <a:rPr lang="zh-CN" altLang="en-US" dirty="0"/>
              <a:t>：</a:t>
            </a:r>
            <a:r>
              <a:rPr lang="en-US" altLang="zh-CN" dirty="0"/>
              <a:t>Guo Yiliang    Mail: 542650017@qq.com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24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7236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0AF5040-894E-4ABC-AC60-06E09FE3DC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基本要求</a:t>
            </a:r>
          </a:p>
          <a:p>
            <a:pPr lvl="1"/>
            <a:r>
              <a:rPr lang="zh-CN" altLang="en-US" dirty="0"/>
              <a:t>由于本学期</a:t>
            </a:r>
            <a:r>
              <a:rPr lang="en-US" altLang="zh-CN" dirty="0"/>
              <a:t>SV</a:t>
            </a:r>
            <a:r>
              <a:rPr lang="zh-CN" altLang="en-US" dirty="0"/>
              <a:t>课程</a:t>
            </a:r>
            <a:r>
              <a:rPr lang="en-US" altLang="zh-CN" dirty="0"/>
              <a:t>project</a:t>
            </a:r>
            <a:r>
              <a:rPr lang="zh-CN" altLang="en-US" dirty="0"/>
              <a:t>为单人完成，大家在实现过程中需要搭建起整个测试平台，使每个模块都能完成相应的功能，测试平台可以正常工作，能够将</a:t>
            </a:r>
            <a:r>
              <a:rPr lang="en-US" altLang="zh-CN" dirty="0"/>
              <a:t>DUT</a:t>
            </a:r>
            <a:r>
              <a:rPr lang="zh-CN" altLang="en-US" dirty="0"/>
              <a:t>输出与</a:t>
            </a:r>
            <a:r>
              <a:rPr lang="en-US" altLang="zh-CN" dirty="0"/>
              <a:t>ref model</a:t>
            </a:r>
            <a:r>
              <a:rPr lang="zh-CN" altLang="en-US" dirty="0"/>
              <a:t>结果进行比对。</a:t>
            </a:r>
          </a:p>
          <a:p>
            <a:pPr lvl="1"/>
            <a:r>
              <a:rPr lang="zh-CN" altLang="en-US" dirty="0"/>
              <a:t>可以实现多种测试模式，并能正确通过测试。</a:t>
            </a:r>
          </a:p>
          <a:p>
            <a:r>
              <a:rPr lang="zh-CN" altLang="en-US" dirty="0"/>
              <a:t>提升要求</a:t>
            </a:r>
          </a:p>
          <a:p>
            <a:pPr lvl="1"/>
            <a:r>
              <a:rPr lang="zh-CN" altLang="en-US" dirty="0"/>
              <a:t>基于给出的覆盖率测试代码，达到尽可能高的测试覆盖率。</a:t>
            </a:r>
          </a:p>
          <a:p>
            <a:endParaRPr lang="en-US" altLang="zh-CN" dirty="0"/>
          </a:p>
          <a:p>
            <a:r>
              <a:rPr lang="zh-CN" altLang="en-US" dirty="0"/>
              <a:t>附件中需要有完整的 </a:t>
            </a:r>
            <a:r>
              <a:rPr lang="en-US" altLang="zh-CN" dirty="0" err="1"/>
              <a:t>systemverilog</a:t>
            </a:r>
            <a:r>
              <a:rPr lang="en-US" altLang="zh-CN" dirty="0"/>
              <a:t> </a:t>
            </a:r>
            <a:r>
              <a:rPr lang="zh-CN" altLang="en-US" dirty="0"/>
              <a:t>代码（添加适当的注释）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务必独立思考，自主完成，发现抄袭一律不给分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命名规范： 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_project</a:t>
            </a:r>
          </a:p>
          <a:p>
            <a:r>
              <a:rPr lang="zh-CN" altLang="en-US" dirty="0"/>
              <a:t>提交邮箱：</a:t>
            </a:r>
            <a:r>
              <a:rPr lang="en-US" altLang="zh-CN" dirty="0">
                <a:hlinkClick r:id="rId2"/>
              </a:rPr>
              <a:t>sjtusv2020@163.com</a:t>
            </a:r>
            <a:r>
              <a:rPr lang="en-US" altLang="zh-CN" dirty="0"/>
              <a:t>    </a:t>
            </a:r>
            <a:r>
              <a:rPr lang="zh-CN" altLang="en-US" dirty="0"/>
              <a:t>提交截止时间：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17</a:t>
            </a:r>
            <a:r>
              <a:rPr lang="zh-CN" altLang="en-US" dirty="0"/>
              <a:t>日</a:t>
            </a:r>
            <a:r>
              <a:rPr lang="en-US" altLang="zh-CN" dirty="0"/>
              <a:t>24:00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7C8BF4B-A73E-44BB-86C9-1697A599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报告提交</a:t>
            </a:r>
          </a:p>
        </p:txBody>
      </p:sp>
    </p:spTree>
    <p:extLst>
      <p:ext uri="{BB962C8B-B14F-4D97-AF65-F5344CB8AC3E}">
        <p14:creationId xmlns:p14="http://schemas.microsoft.com/office/powerpoint/2010/main" val="279883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3FC0DF9-95A4-4A6E-B059-8ECF5E6A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DUT</a:t>
            </a:r>
            <a:endParaRPr lang="zh-CN" altLang="en-US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CBEDFE0-7600-430A-B8EB-AE3501E693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871203"/>
              </p:ext>
            </p:extLst>
          </p:nvPr>
        </p:nvGraphicFramePr>
        <p:xfrm>
          <a:off x="72190" y="1664647"/>
          <a:ext cx="5789116" cy="5024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Visio" r:id="rId3" imgW="6638785" imgH="5753151" progId="Visio.Drawing.15">
                  <p:embed/>
                </p:oleObj>
              </mc:Choice>
              <mc:Fallback>
                <p:oleObj name="Visio" r:id="rId3" imgW="6638785" imgH="5753151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90" y="1664647"/>
                        <a:ext cx="5789116" cy="50249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309431B3-2F47-4BC8-834B-F64998D8D892}"/>
              </a:ext>
            </a:extLst>
          </p:cNvPr>
          <p:cNvSpPr/>
          <p:nvPr/>
        </p:nvSpPr>
        <p:spPr>
          <a:xfrm>
            <a:off x="6174128" y="2335268"/>
            <a:ext cx="261694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/>
              <a:t>       该设计称为多通道数据整形器（</a:t>
            </a:r>
            <a:r>
              <a:rPr lang="en-US" altLang="zh-CN" dirty="0"/>
              <a:t>MCDF</a:t>
            </a:r>
            <a:r>
              <a:rPr lang="zh-CN" altLang="en-US" dirty="0"/>
              <a:t>，</a:t>
            </a:r>
            <a:r>
              <a:rPr lang="en-US" altLang="zh-CN" dirty="0"/>
              <a:t>multi-channel data formatter</a:t>
            </a:r>
            <a:r>
              <a:rPr lang="zh-CN" altLang="en-US" dirty="0"/>
              <a:t>），它可以将上行多个通道数据经过内部的</a:t>
            </a:r>
            <a:r>
              <a:rPr lang="en-US" altLang="zh-CN" dirty="0"/>
              <a:t>FIFO</a:t>
            </a:r>
            <a:r>
              <a:rPr lang="zh-CN" altLang="en-US" dirty="0"/>
              <a:t>，最终以数据包（</a:t>
            </a:r>
            <a:r>
              <a:rPr lang="en-US" altLang="zh-CN" dirty="0"/>
              <a:t>data packet</a:t>
            </a:r>
            <a:r>
              <a:rPr lang="zh-CN" altLang="en-US" dirty="0"/>
              <a:t>）的形式送出。同时，上行数据和下行数据的接口协议不同，需要通过</a:t>
            </a:r>
            <a:r>
              <a:rPr lang="en-US" altLang="zh-CN" dirty="0"/>
              <a:t>formatter</a:t>
            </a:r>
            <a:r>
              <a:rPr lang="zh-CN" altLang="en-US" dirty="0"/>
              <a:t>进行切换。</a:t>
            </a:r>
          </a:p>
        </p:txBody>
      </p:sp>
    </p:spTree>
    <p:extLst>
      <p:ext uri="{BB962C8B-B14F-4D97-AF65-F5344CB8AC3E}">
        <p14:creationId xmlns:p14="http://schemas.microsoft.com/office/powerpoint/2010/main" val="37797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F67B7E8-3A2E-485A-ABA0-F5AAF7C0D42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从上图的</a:t>
            </a:r>
            <a:r>
              <a:rPr lang="en-US" altLang="zh-CN" dirty="0"/>
              <a:t>MCDF</a:t>
            </a:r>
            <a:r>
              <a:rPr lang="zh-CN" altLang="en-US" dirty="0"/>
              <a:t>结构看主要分为如下几个部分：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．上行数据的通道从端（</a:t>
            </a:r>
            <a:r>
              <a:rPr lang="en-US" altLang="zh-CN" dirty="0"/>
              <a:t>Channel Slave</a:t>
            </a:r>
            <a:r>
              <a:rPr lang="zh-CN" altLang="en-US" dirty="0"/>
              <a:t>），负责接收上行数据，并存储在</a:t>
            </a:r>
            <a:r>
              <a:rPr lang="en-US" altLang="zh-CN" dirty="0"/>
              <a:t>FIFO</a:t>
            </a:r>
            <a:r>
              <a:rPr lang="zh-CN" altLang="en-US" dirty="0"/>
              <a:t>中；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．仲裁器（</a:t>
            </a:r>
            <a:r>
              <a:rPr lang="en-US" altLang="zh-CN" dirty="0"/>
              <a:t>Arbiter</a:t>
            </a:r>
            <a:r>
              <a:rPr lang="zh-CN" altLang="en-US" dirty="0"/>
              <a:t>）可以选择从不同的</a:t>
            </a:r>
            <a:r>
              <a:rPr lang="en-US" altLang="zh-CN" dirty="0"/>
              <a:t>FIFO</a:t>
            </a:r>
            <a:r>
              <a:rPr lang="zh-CN" altLang="en-US" dirty="0"/>
              <a:t>中读取数据，进而将数据进一步传送至整形器（</a:t>
            </a:r>
            <a:r>
              <a:rPr lang="en-US" altLang="zh-CN" dirty="0"/>
              <a:t>formatter</a:t>
            </a:r>
            <a:r>
              <a:rPr lang="zh-CN" altLang="en-US" dirty="0"/>
              <a:t>）；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．整形器（</a:t>
            </a:r>
            <a:r>
              <a:rPr lang="en-US" altLang="zh-CN" dirty="0"/>
              <a:t>formatter</a:t>
            </a:r>
            <a:r>
              <a:rPr lang="zh-CN" altLang="en-US" dirty="0"/>
              <a:t>）将数据按照一定的接口时序送出至下行接收端；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．控制寄存器（</a:t>
            </a:r>
            <a:r>
              <a:rPr lang="en-US" altLang="zh-CN" dirty="0"/>
              <a:t>Control Registers</a:t>
            </a:r>
            <a:r>
              <a:rPr lang="zh-CN" altLang="en-US" dirty="0"/>
              <a:t>）有专门的寄存器读写端口，负责接收命令对</a:t>
            </a:r>
            <a:r>
              <a:rPr lang="en-US" altLang="zh-CN" dirty="0"/>
              <a:t>MCDF</a:t>
            </a:r>
            <a:r>
              <a:rPr lang="zh-CN" altLang="en-US" dirty="0"/>
              <a:t>的功能作出修改。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A156E6A-1AA5-47A9-851C-FA189D2A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DUT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519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A56E301-50D6-47FA-9983-9BF64657AAA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450279" y="2564125"/>
            <a:ext cx="6243440" cy="238189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F6865096-4FCB-4B2E-9109-1426761D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接口时序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5E8EE2-8F2A-449F-80C9-715126774019}"/>
              </a:ext>
            </a:extLst>
          </p:cNvPr>
          <p:cNvSpPr/>
          <p:nvPr/>
        </p:nvSpPr>
        <p:spPr>
          <a:xfrm>
            <a:off x="1097242" y="4894914"/>
            <a:ext cx="69495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valid</a:t>
            </a:r>
            <a:r>
              <a:rPr lang="zh-CN" altLang="en-US" dirty="0"/>
              <a:t>为高时，表示要写入数据。如果该时钟周期</a:t>
            </a:r>
            <a:r>
              <a:rPr lang="en-US" altLang="zh-CN" dirty="0"/>
              <a:t>ready</a:t>
            </a:r>
            <a:r>
              <a:rPr lang="zh-CN" altLang="en-US" dirty="0"/>
              <a:t>为高，则表示已经将数据写入；如果该时钟周期</a:t>
            </a:r>
            <a:r>
              <a:rPr lang="en-US" altLang="zh-CN" dirty="0"/>
              <a:t>ready</a:t>
            </a:r>
            <a:r>
              <a:rPr lang="zh-CN" altLang="en-US" dirty="0"/>
              <a:t>为低，则需要等待</a:t>
            </a:r>
            <a:r>
              <a:rPr lang="en-US" altLang="zh-CN" dirty="0"/>
              <a:t>ready</a:t>
            </a:r>
            <a:r>
              <a:rPr lang="zh-CN" altLang="en-US" dirty="0"/>
              <a:t>为高的时钟周期才可以将数据写入。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55A915-A18F-459C-B701-ED4A4F089908}"/>
              </a:ext>
            </a:extLst>
          </p:cNvPr>
          <p:cNvSpPr/>
          <p:nvPr/>
        </p:nvSpPr>
        <p:spPr>
          <a:xfrm>
            <a:off x="543245" y="182546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通道从端</a:t>
            </a:r>
          </a:p>
        </p:txBody>
      </p:sp>
    </p:spTree>
    <p:extLst>
      <p:ext uri="{BB962C8B-B14F-4D97-AF65-F5344CB8AC3E}">
        <p14:creationId xmlns:p14="http://schemas.microsoft.com/office/powerpoint/2010/main" val="86263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6865096-4FCB-4B2E-9109-1426761D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接口时序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55A915-A18F-459C-B701-ED4A4F089908}"/>
              </a:ext>
            </a:extLst>
          </p:cNvPr>
          <p:cNvSpPr/>
          <p:nvPr/>
        </p:nvSpPr>
        <p:spPr>
          <a:xfrm>
            <a:off x="543245" y="182546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整形器接口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74F4B22-09D8-44D7-8D72-29BF12D35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45" y="2564125"/>
            <a:ext cx="5273497" cy="335309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CCD2164-146C-42D2-BAB0-8BFFB7C9BAFE}"/>
              </a:ext>
            </a:extLst>
          </p:cNvPr>
          <p:cNvSpPr/>
          <p:nvPr/>
        </p:nvSpPr>
        <p:spPr>
          <a:xfrm>
            <a:off x="5816742" y="2624026"/>
            <a:ext cx="27833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/>
              <a:t>整形器是按照数据包的形式发送数据，可以选择的数据包的长度有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16</a:t>
            </a:r>
            <a:r>
              <a:rPr lang="zh-CN" altLang="en-US" dirty="0"/>
              <a:t>、</a:t>
            </a:r>
            <a:r>
              <a:rPr lang="en-US" altLang="zh-CN" dirty="0"/>
              <a:t>32</a:t>
            </a:r>
            <a:r>
              <a:rPr lang="zh-CN" altLang="en-US" dirty="0"/>
              <a:t>。整形器必须完整的发送某一个通道的数据包后，才可以准备转而发送下一个数据包，在发送数据包期间，</a:t>
            </a:r>
            <a:r>
              <a:rPr lang="en-US" altLang="zh-CN" dirty="0" err="1"/>
              <a:t>fmt_chid</a:t>
            </a:r>
            <a:r>
              <a:rPr lang="zh-CN" altLang="en-US" dirty="0"/>
              <a:t>和</a:t>
            </a:r>
            <a:r>
              <a:rPr lang="en-US" altLang="zh-CN" dirty="0" err="1"/>
              <a:t>fmt_length</a:t>
            </a:r>
            <a:r>
              <a:rPr lang="zh-CN" altLang="en-US" dirty="0"/>
              <a:t>应该保持不变，直到数据包发送结束为止</a:t>
            </a:r>
          </a:p>
        </p:txBody>
      </p:sp>
    </p:spTree>
    <p:extLst>
      <p:ext uri="{BB962C8B-B14F-4D97-AF65-F5344CB8AC3E}">
        <p14:creationId xmlns:p14="http://schemas.microsoft.com/office/powerpoint/2010/main" val="301761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6865096-4FCB-4B2E-9109-1426761D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接口时序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55A915-A18F-459C-B701-ED4A4F089908}"/>
              </a:ext>
            </a:extLst>
          </p:cNvPr>
          <p:cNvSpPr/>
          <p:nvPr/>
        </p:nvSpPr>
        <p:spPr>
          <a:xfrm>
            <a:off x="615916" y="170037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控制寄存器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8DDDDA3-BE81-4109-9C4D-A838361A9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691" y="2313947"/>
            <a:ext cx="6188614" cy="255414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69B9806-88CE-4515-BAA1-F84C6168318B}"/>
              </a:ext>
            </a:extLst>
          </p:cNvPr>
          <p:cNvSpPr/>
          <p:nvPr/>
        </p:nvSpPr>
        <p:spPr>
          <a:xfrm>
            <a:off x="615916" y="4903824"/>
            <a:ext cx="78783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在控制寄存器接口上，需要在每一个时钟解析</a:t>
            </a:r>
            <a:r>
              <a:rPr lang="en-US" altLang="zh-CN" dirty="0" err="1"/>
              <a:t>cmd</a:t>
            </a:r>
            <a:r>
              <a:rPr lang="zh-CN" altLang="en-US" dirty="0"/>
              <a:t>。当</a:t>
            </a:r>
            <a:r>
              <a:rPr lang="en-US" altLang="zh-CN" dirty="0" err="1"/>
              <a:t>cmd</a:t>
            </a:r>
            <a:r>
              <a:rPr lang="zh-CN" altLang="en-US" dirty="0"/>
              <a:t>为写指令时，需要把数据</a:t>
            </a:r>
            <a:r>
              <a:rPr lang="en-US" altLang="zh-CN" dirty="0" err="1"/>
              <a:t>cmd_data_in</a:t>
            </a:r>
            <a:r>
              <a:rPr lang="zh-CN" altLang="en-US" dirty="0"/>
              <a:t>写入到</a:t>
            </a:r>
            <a:r>
              <a:rPr lang="en-US" altLang="zh-CN" dirty="0" err="1"/>
              <a:t>cmd_addr</a:t>
            </a:r>
            <a:r>
              <a:rPr lang="zh-CN" altLang="en-US" dirty="0"/>
              <a:t>对应的寄存器中；当</a:t>
            </a:r>
            <a:r>
              <a:rPr lang="en-US" altLang="zh-CN" dirty="0" err="1"/>
              <a:t>cmd</a:t>
            </a:r>
            <a:r>
              <a:rPr lang="zh-CN" altLang="en-US" dirty="0"/>
              <a:t>为读指令时，即需要从</a:t>
            </a:r>
            <a:r>
              <a:rPr lang="en-US" altLang="zh-CN" dirty="0" err="1"/>
              <a:t>cmd_addr</a:t>
            </a:r>
            <a:r>
              <a:rPr lang="zh-CN" altLang="en-US" dirty="0"/>
              <a:t>对应的寄存器中读取数据，并在下一个周期，将数据驱动至</a:t>
            </a:r>
            <a:r>
              <a:rPr lang="en-US" altLang="zh-CN" dirty="0" err="1"/>
              <a:t>cmd_data_out</a:t>
            </a:r>
            <a:r>
              <a:rPr lang="zh-CN" altLang="en-US" dirty="0"/>
              <a:t>接口。</a:t>
            </a:r>
          </a:p>
        </p:txBody>
      </p:sp>
    </p:spTree>
    <p:extLst>
      <p:ext uri="{BB962C8B-B14F-4D97-AF65-F5344CB8AC3E}">
        <p14:creationId xmlns:p14="http://schemas.microsoft.com/office/powerpoint/2010/main" val="121659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BF14415-CF6D-4768-81DF-61CEDD7D0FB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1800" dirty="0"/>
              <a:t>控制寄存器</a:t>
            </a:r>
            <a:r>
              <a:rPr lang="en-US" altLang="zh-CN" sz="1800" dirty="0"/>
              <a:t>32bits</a:t>
            </a:r>
            <a:r>
              <a:rPr lang="zh-CN" altLang="en-US" sz="1800" dirty="0"/>
              <a:t>读写寄存器（通道</a:t>
            </a:r>
            <a:r>
              <a:rPr lang="en-US" altLang="zh-CN" sz="1800" dirty="0"/>
              <a:t>1-0x00</a:t>
            </a:r>
            <a:r>
              <a:rPr lang="zh-CN" altLang="en-US" sz="1800" dirty="0"/>
              <a:t>，通道</a:t>
            </a:r>
            <a:r>
              <a:rPr lang="en-US" altLang="zh-CN" sz="1800" dirty="0"/>
              <a:t>2-0x04 </a:t>
            </a:r>
            <a:r>
              <a:rPr lang="zh-CN" altLang="en-US" sz="1800" dirty="0"/>
              <a:t>，通道</a:t>
            </a:r>
            <a:r>
              <a:rPr lang="en-US" altLang="zh-CN" sz="1800" dirty="0"/>
              <a:t>3-0x08 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1"/>
            <a:r>
              <a:rPr lang="en-US" altLang="zh-CN" sz="1400" dirty="0"/>
              <a:t>bit[0]</a:t>
            </a:r>
            <a:r>
              <a:rPr lang="zh-CN" altLang="zh-CN" sz="1400" dirty="0"/>
              <a:t>：通道使能信号。</a:t>
            </a:r>
            <a:r>
              <a:rPr lang="en-US" altLang="zh-CN" sz="1400" dirty="0"/>
              <a:t>1</a:t>
            </a:r>
            <a:r>
              <a:rPr lang="zh-CN" altLang="zh-CN" sz="1400" dirty="0"/>
              <a:t>为打开，</a:t>
            </a:r>
            <a:r>
              <a:rPr lang="en-US" altLang="zh-CN" sz="1400" dirty="0"/>
              <a:t>0</a:t>
            </a:r>
            <a:r>
              <a:rPr lang="zh-CN" altLang="zh-CN" sz="1400" dirty="0"/>
              <a:t>为关闭。复位值为</a:t>
            </a:r>
            <a:r>
              <a:rPr lang="en-US" altLang="zh-CN" sz="1400" dirty="0"/>
              <a:t>1</a:t>
            </a:r>
            <a:r>
              <a:rPr lang="zh-CN" altLang="zh-CN" sz="1400" dirty="0"/>
              <a:t>。</a:t>
            </a:r>
          </a:p>
          <a:p>
            <a:pPr lvl="1"/>
            <a:r>
              <a:rPr lang="en-US" altLang="zh-CN" sz="1400" dirty="0"/>
              <a:t>bit[2:1]</a:t>
            </a:r>
            <a:r>
              <a:rPr lang="zh-CN" altLang="zh-CN" sz="1400" dirty="0"/>
              <a:t>：优先级。</a:t>
            </a:r>
            <a:r>
              <a:rPr lang="en-US" altLang="zh-CN" sz="1400" dirty="0"/>
              <a:t>0</a:t>
            </a:r>
            <a:r>
              <a:rPr lang="zh-CN" altLang="zh-CN" sz="1400" dirty="0"/>
              <a:t>为最高，</a:t>
            </a:r>
            <a:r>
              <a:rPr lang="en-US" altLang="zh-CN" sz="1400" dirty="0"/>
              <a:t>3</a:t>
            </a:r>
            <a:r>
              <a:rPr lang="zh-CN" altLang="zh-CN" sz="1400" dirty="0"/>
              <a:t>为最低。复位值为</a:t>
            </a:r>
            <a:r>
              <a:rPr lang="en-US" altLang="zh-CN" sz="1400" dirty="0"/>
              <a:t>3</a:t>
            </a:r>
            <a:r>
              <a:rPr lang="zh-CN" altLang="zh-CN" sz="1400" dirty="0"/>
              <a:t>。</a:t>
            </a:r>
          </a:p>
          <a:p>
            <a:pPr lvl="1"/>
            <a:r>
              <a:rPr lang="en-US" altLang="zh-CN" sz="1400" dirty="0"/>
              <a:t>bit[5:3]</a:t>
            </a:r>
            <a:r>
              <a:rPr lang="zh-CN" altLang="zh-CN" sz="1400" dirty="0"/>
              <a:t>：数据包长度，解码对应表为，</a:t>
            </a:r>
            <a:r>
              <a:rPr lang="en-US" altLang="zh-CN" sz="1400" dirty="0"/>
              <a:t>0</a:t>
            </a:r>
            <a:r>
              <a:rPr lang="zh-CN" altLang="zh-CN" sz="1400" dirty="0"/>
              <a:t>对应长度</a:t>
            </a:r>
            <a:r>
              <a:rPr lang="en-US" altLang="zh-CN" sz="1400" dirty="0"/>
              <a:t>4</a:t>
            </a:r>
            <a:r>
              <a:rPr lang="zh-CN" altLang="zh-CN" sz="1400" dirty="0"/>
              <a:t>，</a:t>
            </a:r>
            <a:r>
              <a:rPr lang="en-US" altLang="zh-CN" sz="1400" dirty="0"/>
              <a:t>1</a:t>
            </a:r>
            <a:r>
              <a:rPr lang="zh-CN" altLang="zh-CN" sz="1400" dirty="0"/>
              <a:t>对应长度</a:t>
            </a:r>
            <a:r>
              <a:rPr lang="en-US" altLang="zh-CN" sz="1400" dirty="0"/>
              <a:t>8</a:t>
            </a:r>
            <a:r>
              <a:rPr lang="zh-CN" altLang="zh-CN" sz="1400" dirty="0"/>
              <a:t>，</a:t>
            </a:r>
            <a:r>
              <a:rPr lang="en-US" altLang="zh-CN" sz="1400" dirty="0"/>
              <a:t>2</a:t>
            </a:r>
            <a:r>
              <a:rPr lang="zh-CN" altLang="zh-CN" sz="1400" dirty="0"/>
              <a:t>对应长度</a:t>
            </a:r>
            <a:r>
              <a:rPr lang="en-US" altLang="zh-CN" sz="1400" dirty="0"/>
              <a:t>16</a:t>
            </a:r>
            <a:r>
              <a:rPr lang="zh-CN" altLang="zh-CN" sz="1400" dirty="0"/>
              <a:t>，</a:t>
            </a:r>
            <a:r>
              <a:rPr lang="en-US" altLang="zh-CN" sz="1400" dirty="0"/>
              <a:t>3</a:t>
            </a:r>
            <a:r>
              <a:rPr lang="zh-CN" altLang="zh-CN" sz="1400" dirty="0"/>
              <a:t>对应长度</a:t>
            </a:r>
            <a:r>
              <a:rPr lang="en-US" altLang="zh-CN" sz="1400" dirty="0"/>
              <a:t>32</a:t>
            </a:r>
            <a:r>
              <a:rPr lang="zh-CN" altLang="zh-CN" sz="1400" dirty="0"/>
              <a:t>，其余数值</a:t>
            </a:r>
            <a:r>
              <a:rPr lang="en-US" altLang="zh-CN" sz="1400" dirty="0"/>
              <a:t>(4-7)</a:t>
            </a:r>
            <a:r>
              <a:rPr lang="zh-CN" altLang="zh-CN" sz="1400" dirty="0"/>
              <a:t>均暂时对应长度</a:t>
            </a:r>
            <a:r>
              <a:rPr lang="en-US" altLang="zh-CN" sz="1400" dirty="0"/>
              <a:t>32</a:t>
            </a:r>
            <a:r>
              <a:rPr lang="zh-CN" altLang="zh-CN" sz="1400" dirty="0"/>
              <a:t>。复位值为</a:t>
            </a:r>
            <a:r>
              <a:rPr lang="en-US" altLang="zh-CN" sz="1400" dirty="0"/>
              <a:t>0</a:t>
            </a:r>
            <a:r>
              <a:rPr lang="zh-CN" altLang="zh-CN" sz="1400" dirty="0"/>
              <a:t>。</a:t>
            </a:r>
          </a:p>
          <a:p>
            <a:pPr lvl="1"/>
            <a:r>
              <a:rPr lang="en-US" altLang="zh-CN" sz="1400" dirty="0"/>
              <a:t>bit[31:6]</a:t>
            </a:r>
            <a:r>
              <a:rPr lang="zh-CN" altLang="zh-CN" sz="1400" dirty="0"/>
              <a:t>：保留位，无法写入。复位值为</a:t>
            </a:r>
            <a:r>
              <a:rPr lang="en-US" altLang="zh-CN" sz="1400" dirty="0"/>
              <a:t>0</a:t>
            </a:r>
            <a:r>
              <a:rPr lang="zh-CN" altLang="zh-CN" sz="1400" dirty="0"/>
              <a:t>。</a:t>
            </a:r>
            <a:endParaRPr lang="en-US" altLang="zh-CN" sz="1800" dirty="0"/>
          </a:p>
          <a:p>
            <a:r>
              <a:rPr lang="zh-CN" altLang="en-US" sz="1800" dirty="0"/>
              <a:t>状态寄存器</a:t>
            </a:r>
            <a:r>
              <a:rPr lang="en-US" altLang="zh-CN" sz="1800" dirty="0"/>
              <a:t>32bits</a:t>
            </a:r>
            <a:r>
              <a:rPr lang="zh-CN" altLang="en-US" sz="1800" dirty="0"/>
              <a:t>只读寄存器（通道</a:t>
            </a:r>
            <a:r>
              <a:rPr lang="en-US" altLang="zh-CN" sz="1800" dirty="0"/>
              <a:t>1-0x10</a:t>
            </a:r>
            <a:r>
              <a:rPr lang="zh-CN" altLang="en-US" sz="1800" dirty="0"/>
              <a:t>，通道</a:t>
            </a:r>
            <a:r>
              <a:rPr lang="en-US" altLang="zh-CN" sz="1800" dirty="0"/>
              <a:t>2-0x014</a:t>
            </a:r>
            <a:r>
              <a:rPr lang="zh-CN" altLang="en-US" sz="1800" dirty="0"/>
              <a:t>，通道</a:t>
            </a:r>
            <a:r>
              <a:rPr lang="en-US" altLang="zh-CN" sz="1800" dirty="0"/>
              <a:t>3-0x18 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1"/>
            <a:r>
              <a:rPr lang="en-US" altLang="zh-CN" sz="1400" dirty="0"/>
              <a:t>bit[7:0]</a:t>
            </a:r>
            <a:r>
              <a:rPr lang="zh-CN" altLang="zh-CN" sz="1400" dirty="0"/>
              <a:t>：上行数据从端</a:t>
            </a:r>
            <a:r>
              <a:rPr lang="en-US" altLang="zh-CN" sz="1400" dirty="0"/>
              <a:t>FIFO</a:t>
            </a:r>
            <a:r>
              <a:rPr lang="zh-CN" altLang="zh-CN" sz="1400" dirty="0"/>
              <a:t>的可写余量，同</a:t>
            </a:r>
            <a:r>
              <a:rPr lang="en-US" altLang="zh-CN" sz="1400" dirty="0"/>
              <a:t>FIFO</a:t>
            </a:r>
            <a:r>
              <a:rPr lang="zh-CN" altLang="zh-CN" sz="1400" dirty="0"/>
              <a:t>的数据余量保持同步变化。复位值为</a:t>
            </a:r>
            <a:r>
              <a:rPr lang="en-US" altLang="zh-CN" sz="1400" dirty="0"/>
              <a:t>FIFO</a:t>
            </a:r>
            <a:r>
              <a:rPr lang="zh-CN" altLang="zh-CN" sz="1400" dirty="0"/>
              <a:t>的深度数。</a:t>
            </a:r>
          </a:p>
          <a:p>
            <a:pPr lvl="1"/>
            <a:r>
              <a:rPr lang="en-US" altLang="zh-CN" sz="1400" dirty="0"/>
              <a:t>bit[31:8]</a:t>
            </a:r>
            <a:r>
              <a:rPr lang="zh-CN" altLang="zh-CN" sz="1400" dirty="0"/>
              <a:t>：保留位，复位值为</a:t>
            </a:r>
            <a:r>
              <a:rPr lang="en-US" altLang="zh-CN" sz="1400" dirty="0"/>
              <a:t>0</a:t>
            </a:r>
            <a:r>
              <a:rPr lang="zh-CN" altLang="zh-CN" sz="1400" dirty="0"/>
              <a:t>。</a:t>
            </a:r>
          </a:p>
          <a:p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65E8BC7-5E25-48A5-A1DD-81A9A0F5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寄存器描述</a:t>
            </a:r>
          </a:p>
        </p:txBody>
      </p:sp>
    </p:spTree>
    <p:extLst>
      <p:ext uri="{BB962C8B-B14F-4D97-AF65-F5344CB8AC3E}">
        <p14:creationId xmlns:p14="http://schemas.microsoft.com/office/powerpoint/2010/main" val="55121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82F63B03-C4C5-494D-BAE2-6092031C7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03" y="1628107"/>
            <a:ext cx="7406794" cy="4255614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0CC9A39-5DD9-4FB2-82C5-8AD9E8FF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验证平台结构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6C8AA7E-70F5-4F97-B6A9-46F1072483F5}"/>
              </a:ext>
            </a:extLst>
          </p:cNvPr>
          <p:cNvSpPr txBox="1"/>
          <p:nvPr/>
        </p:nvSpPr>
        <p:spPr>
          <a:xfrm>
            <a:off x="1138989" y="5943600"/>
            <a:ext cx="677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与之前不同，两个输入接口需要对应不同的</a:t>
            </a:r>
            <a:r>
              <a:rPr lang="en-US" altLang="zh-CN" dirty="0"/>
              <a:t>generator</a:t>
            </a:r>
            <a:r>
              <a:rPr lang="zh-CN" altLang="en-US" dirty="0"/>
              <a:t>与</a:t>
            </a:r>
            <a:r>
              <a:rPr lang="en-US" altLang="zh-CN" dirty="0"/>
              <a:t>driver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18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E7D92CD-1F05-46D7-847D-8F44121A294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zh-CN" sz="1600" b="1" dirty="0"/>
              <a:t>寄存器读写测试</a:t>
            </a:r>
            <a:r>
              <a:rPr lang="en-US" altLang="zh-CN" sz="1600" b="1" dirty="0"/>
              <a:t>——</a:t>
            </a:r>
            <a:r>
              <a:rPr lang="zh-CN" altLang="zh-CN" sz="1400" dirty="0"/>
              <a:t>所有控制寄存器的读写测试，所有状态寄存器的读写测试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r>
              <a:rPr lang="zh-CN" altLang="en-US" sz="1600" b="1" dirty="0"/>
              <a:t>寄存器稳定性测试</a:t>
            </a:r>
            <a:r>
              <a:rPr lang="en-US" altLang="zh-CN" sz="1600" b="1" dirty="0"/>
              <a:t>——</a:t>
            </a:r>
            <a:r>
              <a:rPr lang="zh-CN" altLang="en-US" sz="1400" dirty="0"/>
              <a:t>非法地址读写，对控制寄存器保留域进行读写，对状态寄存器进行写操作</a:t>
            </a:r>
            <a:endParaRPr lang="en-US" altLang="zh-CN" sz="1400" dirty="0"/>
          </a:p>
          <a:p>
            <a:r>
              <a:rPr lang="zh-CN" altLang="en-US" sz="1600" b="1" dirty="0"/>
              <a:t>数据通道开关测试</a:t>
            </a:r>
            <a:r>
              <a:rPr lang="en-US" altLang="zh-CN" sz="1600" b="1" dirty="0"/>
              <a:t>——</a:t>
            </a:r>
            <a:r>
              <a:rPr lang="zh-CN" altLang="en-US" sz="1400" dirty="0"/>
              <a:t>对每一个数据通道对应的控制寄存器域</a:t>
            </a:r>
            <a:r>
              <a:rPr lang="en-US" altLang="zh-CN" sz="1400" dirty="0" err="1"/>
              <a:t>en</a:t>
            </a:r>
            <a:r>
              <a:rPr lang="zh-CN" altLang="en-US" sz="1400" dirty="0"/>
              <a:t>配置为</a:t>
            </a:r>
            <a:r>
              <a:rPr lang="en-US" altLang="zh-CN" sz="1400" dirty="0"/>
              <a:t>0</a:t>
            </a:r>
            <a:r>
              <a:rPr lang="zh-CN" altLang="en-US" sz="1400" dirty="0"/>
              <a:t>，在关闭状态下测试数据写入是否通过</a:t>
            </a:r>
            <a:endParaRPr lang="en-US" altLang="zh-CN" sz="1400" dirty="0"/>
          </a:p>
          <a:p>
            <a:r>
              <a:rPr lang="zh-CN" altLang="en-US" sz="1600" b="1" dirty="0"/>
              <a:t>优先级测试</a:t>
            </a:r>
            <a:r>
              <a:rPr lang="en-US" altLang="zh-CN" sz="1600" b="1" dirty="0"/>
              <a:t>——</a:t>
            </a:r>
            <a:r>
              <a:rPr lang="zh-CN" altLang="en-US" sz="1400" dirty="0"/>
              <a:t>将不同数据通道配置为相同或者不同的优先级，在数据通道使能的情况下进行测试</a:t>
            </a:r>
            <a:endParaRPr lang="en-US" altLang="zh-CN" sz="1400" dirty="0"/>
          </a:p>
          <a:p>
            <a:r>
              <a:rPr lang="zh-CN" altLang="en-US" sz="1600" b="1" dirty="0"/>
              <a:t>发包长度测试</a:t>
            </a:r>
            <a:r>
              <a:rPr lang="en-US" altLang="zh-CN" sz="1600" b="1" dirty="0"/>
              <a:t>——</a:t>
            </a:r>
            <a:r>
              <a:rPr lang="zh-CN" altLang="en-US" sz="1400" dirty="0"/>
              <a:t>将不同数据通道随机配置为各自的长度，在数据通道使能的情况下进行测试</a:t>
            </a:r>
            <a:endParaRPr lang="en-US" altLang="zh-CN" sz="1400" dirty="0"/>
          </a:p>
          <a:p>
            <a:r>
              <a:rPr lang="zh-CN" altLang="en-US" sz="1600" b="1" dirty="0"/>
              <a:t>下行从端低带宽测试</a:t>
            </a:r>
            <a:r>
              <a:rPr lang="en-US" altLang="zh-CN" sz="1600" b="1" dirty="0"/>
              <a:t>——</a:t>
            </a:r>
            <a:r>
              <a:rPr lang="zh-CN" altLang="en-US" sz="1400" dirty="0"/>
              <a:t>将</a:t>
            </a:r>
            <a:r>
              <a:rPr lang="en-US" altLang="zh-CN" sz="1400" dirty="0" err="1"/>
              <a:t>mcdf</a:t>
            </a:r>
            <a:r>
              <a:rPr lang="zh-CN" altLang="en-US" sz="1400" dirty="0"/>
              <a:t>下行数据接收端设置为小存储量，低带宽的类型，由此使得在由</a:t>
            </a:r>
            <a:r>
              <a:rPr lang="en-US" altLang="zh-CN" sz="1400" dirty="0"/>
              <a:t>formatter</a:t>
            </a:r>
            <a:r>
              <a:rPr lang="zh-CN" altLang="en-US" sz="1400" dirty="0"/>
              <a:t>发送出数据之后，下行从端有更多的机会延迟</a:t>
            </a:r>
            <a:r>
              <a:rPr lang="en-US" altLang="zh-CN" sz="1400" dirty="0"/>
              <a:t>grant</a:t>
            </a:r>
            <a:r>
              <a:rPr lang="zh-CN" altLang="en-US" sz="1400" dirty="0"/>
              <a:t>信号的置位，用来模拟真实场景。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F5BF4C6-AB3D-4488-B74D-40FD2E50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测试功能点</a:t>
            </a:r>
          </a:p>
        </p:txBody>
      </p:sp>
    </p:spTree>
    <p:extLst>
      <p:ext uri="{BB962C8B-B14F-4D97-AF65-F5344CB8AC3E}">
        <p14:creationId xmlns:p14="http://schemas.microsoft.com/office/powerpoint/2010/main" val="2510065236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17851</TotalTime>
  <Words>906</Words>
  <Application>Microsoft Office PowerPoint</Application>
  <PresentationFormat>全屏显示(4:3)</PresentationFormat>
  <Paragraphs>52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Calibri</vt:lpstr>
      <vt:lpstr>2016-VI主题</vt:lpstr>
      <vt:lpstr>Microsoft Visio 绘图</vt:lpstr>
      <vt:lpstr>System Verilog Project</vt:lpstr>
      <vt:lpstr>Project DUT</vt:lpstr>
      <vt:lpstr>Project DUT</vt:lpstr>
      <vt:lpstr>接口时序</vt:lpstr>
      <vt:lpstr>接口时序</vt:lpstr>
      <vt:lpstr>接口时序</vt:lpstr>
      <vt:lpstr>寄存器描述</vt:lpstr>
      <vt:lpstr>验证平台结构</vt:lpstr>
      <vt:lpstr>测试功能点</vt:lpstr>
      <vt:lpstr>报告提交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祐樘</cp:lastModifiedBy>
  <cp:revision>469</cp:revision>
  <dcterms:created xsi:type="dcterms:W3CDTF">2016-01-21T16:32:22Z</dcterms:created>
  <dcterms:modified xsi:type="dcterms:W3CDTF">2020-12-21T07:59:43Z</dcterms:modified>
</cp:coreProperties>
</file>