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8" r:id="rId2"/>
    <p:sldId id="256" r:id="rId3"/>
    <p:sldId id="257" r:id="rId4"/>
    <p:sldId id="258" r:id="rId5"/>
    <p:sldId id="259" r:id="rId6"/>
    <p:sldId id="263" r:id="rId7"/>
    <p:sldId id="264" r:id="rId8"/>
    <p:sldId id="265" r:id="rId9"/>
    <p:sldId id="260" r:id="rId10"/>
    <p:sldId id="261" r:id="rId11"/>
    <p:sldId id="267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1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8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804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7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0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9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3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16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346128-E64D-41D3-B0CC-629C56D6C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PROGETTO INTELLIGENZA      ARTIFICIALE</a:t>
            </a:r>
          </a:p>
        </p:txBody>
      </p:sp>
      <p:pic>
        <p:nvPicPr>
          <p:cNvPr id="1026" name="Picture 2" descr="Risultato immagini per unimol stemma">
            <a:extLst>
              <a:ext uri="{FF2B5EF4-FFF2-40B4-BE49-F238E27FC236}">
                <a16:creationId xmlns:a16="http://schemas.microsoft.com/office/drawing/2014/main" id="{124C355D-2A01-4639-ACE4-2535450DF1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59" b="-1"/>
          <a:stretch/>
        </p:blipFill>
        <p:spPr bwMode="auto">
          <a:xfrm>
            <a:off x="5191809" y="738554"/>
            <a:ext cx="5931803" cy="53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D20ECED-8A22-4398-9E22-A1186A844712}"/>
              </a:ext>
            </a:extLst>
          </p:cNvPr>
          <p:cNvSpPr txBox="1"/>
          <p:nvPr/>
        </p:nvSpPr>
        <p:spPr>
          <a:xfrm>
            <a:off x="650669" y="2438400"/>
            <a:ext cx="333032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latin typeface="+mj-lt"/>
                <a:ea typeface="+mj-ea"/>
                <a:cs typeface="+mj-cs"/>
              </a:rPr>
              <a:t>Dell’Edera</a:t>
            </a:r>
            <a:r>
              <a:rPr lang="en-US" dirty="0">
                <a:latin typeface="+mj-lt"/>
                <a:ea typeface="+mj-ea"/>
                <a:cs typeface="+mj-cs"/>
              </a:rPr>
              <a:t> Ida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latin typeface="+mj-lt"/>
                <a:ea typeface="+mj-ea"/>
                <a:cs typeface="+mj-cs"/>
              </a:rPr>
              <a:t>Matricola</a:t>
            </a:r>
            <a:r>
              <a:rPr lang="en-US" dirty="0">
                <a:latin typeface="+mj-lt"/>
                <a:ea typeface="+mj-ea"/>
                <a:cs typeface="+mj-cs"/>
              </a:rPr>
              <a:t>: 162739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Del Riccio Alessio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latin typeface="+mj-lt"/>
                <a:ea typeface="+mj-ea"/>
                <a:cs typeface="+mj-cs"/>
              </a:rPr>
              <a:t>Matricola</a:t>
            </a:r>
            <a:r>
              <a:rPr lang="en-US" dirty="0">
                <a:latin typeface="+mj-lt"/>
                <a:ea typeface="+mj-ea"/>
                <a:cs typeface="+mj-cs"/>
              </a:rPr>
              <a:t>: 162821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Biscotti Leonardo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 err="1">
                <a:latin typeface="+mj-lt"/>
                <a:ea typeface="+mj-ea"/>
                <a:cs typeface="+mj-cs"/>
              </a:rPr>
              <a:t>Matricola</a:t>
            </a:r>
            <a:r>
              <a:rPr lang="en-US" dirty="0">
                <a:latin typeface="+mj-lt"/>
                <a:ea typeface="+mj-ea"/>
                <a:cs typeface="+mj-cs"/>
              </a:rPr>
              <a:t>: 164219 </a:t>
            </a:r>
          </a:p>
        </p:txBody>
      </p:sp>
    </p:spTree>
    <p:extLst>
      <p:ext uri="{BB962C8B-B14F-4D97-AF65-F5344CB8AC3E}">
        <p14:creationId xmlns:p14="http://schemas.microsoft.com/office/powerpoint/2010/main" val="59304029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A8FD97-B8F7-4F05-8A7C-42252596AB1F}"/>
              </a:ext>
            </a:extLst>
          </p:cNvPr>
          <p:cNvSpPr txBox="1"/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Pentago – Opzioni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7D96B5-4D8A-45FA-823E-D1E87881C4F8}"/>
              </a:ext>
            </a:extLst>
          </p:cNvPr>
          <p:cNvSpPr txBox="1"/>
          <p:nvPr/>
        </p:nvSpPr>
        <p:spPr>
          <a:xfrm>
            <a:off x="6581383" y="288656"/>
            <a:ext cx="37441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Dopo aver premuto ‘’Play’’, all’utente appare questa schermata grazie al quale può scegliere le opzioni di gioco.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A4407D4-45BD-4C3E-8C44-7BADE8424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5109" y="215629"/>
            <a:ext cx="3138303" cy="4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70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0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31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2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33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8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026" name="Picture 2" descr="Risultato immagini per depth tree">
            <a:extLst>
              <a:ext uri="{FF2B5EF4-FFF2-40B4-BE49-F238E27FC236}">
                <a16:creationId xmlns:a16="http://schemas.microsoft.com/office/drawing/2014/main" id="{1C2221C1-9B79-48A4-8265-0C57675D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1582849"/>
            <a:ext cx="5449889" cy="36922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620B7F-EBC5-445A-84E8-1960377318D4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L’ultima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opzione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dà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all’utente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possibilità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scegliere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profondità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euristica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dell’algoritmo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di min max.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scelta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coinsiste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limitare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ricerca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ad una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profondità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massima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dipendente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dalla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memoria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e dal tempo </a:t>
            </a:r>
            <a:r>
              <a:rPr lang="en-US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disponibile</a:t>
            </a:r>
            <a:r>
              <a:rPr lang="en-US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).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2520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46">
            <a:extLst>
              <a:ext uri="{FF2B5EF4-FFF2-40B4-BE49-F238E27FC236}">
                <a16:creationId xmlns:a16="http://schemas.microsoft.com/office/drawing/2014/main" id="{19B2EB12-332C-4DCC-9746-30DD4690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D40B55-BABB-4B33-ADD3-0C2340430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590550"/>
            <a:ext cx="5480792" cy="2739376"/>
            <a:chOff x="7807230" y="2012810"/>
            <a:chExt cx="3251252" cy="34598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24E181-0B87-4B75-A5EC-6A4B1BD1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77211FB-84C1-4B06-AF95-F83D0394D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7D7F8A91-A24C-4F20-A859-2BFEBC1E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654" y="687393"/>
            <a:ext cx="2651758" cy="254568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616EDA1-F722-4C6A-AD2F-E487C7EB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3544708"/>
            <a:ext cx="2651760" cy="2739376"/>
            <a:chOff x="7807230" y="2012810"/>
            <a:chExt cx="3251252" cy="345986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B994A57-EDEF-4F7C-9FF3-8A4666468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0D45935-877E-4620-9F00-69FFC601B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8BCC2B-0684-4382-A2D3-C9ADC7768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85270" y="3544708"/>
            <a:ext cx="2651760" cy="2739376"/>
            <a:chOff x="7807230" y="2012810"/>
            <a:chExt cx="3251252" cy="345986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67BE271-7CC8-493E-ACC7-330B8DAEC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16E226-9BF3-4654-A708-DDC3A062C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D0BDB0-2E17-4D86-BEE1-1A1817E0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6100" y="583417"/>
            <a:ext cx="5451125" cy="5700667"/>
            <a:chOff x="7807230" y="2012810"/>
            <a:chExt cx="3251252" cy="3459865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7A4205F-B9AE-4B05-9BDE-05C46ED3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2">
              <a:extLst>
                <a:ext uri="{FF2B5EF4-FFF2-40B4-BE49-F238E27FC236}">
                  <a16:creationId xmlns:a16="http://schemas.microsoft.com/office/drawing/2014/main" id="{7B833BEF-B243-4FC2-967F-3C9C2085A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3BB60091-8950-43C3-A48F-2C17100D7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52" y="3637450"/>
            <a:ext cx="2583404" cy="25538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6F0582-D0BC-49FE-B2CB-992D8E27E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805" y="3668719"/>
            <a:ext cx="2566689" cy="25226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86EFC8C-BDDE-490D-BE6A-D8328BB33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766" y="654224"/>
            <a:ext cx="5387282" cy="55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5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1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EC1829-515A-4A3B-AD48-8A61C4D7E282}"/>
              </a:ext>
            </a:extLst>
          </p:cNvPr>
          <p:cNvSpPr txBox="1"/>
          <p:nvPr/>
        </p:nvSpPr>
        <p:spPr>
          <a:xfrm>
            <a:off x="4654295" y="1266958"/>
            <a:ext cx="6808362" cy="452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230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AFE6FC-D210-4A95-85C8-E5846D653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8" r="6912" b="-1"/>
          <a:stretch/>
        </p:blipFill>
        <p:spPr>
          <a:xfrm>
            <a:off x="-31064" y="-1"/>
            <a:ext cx="8775570" cy="68881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9F1F80-44C2-4F25-B4C6-7106545055CD}"/>
              </a:ext>
            </a:extLst>
          </p:cNvPr>
          <p:cNvSpPr txBox="1"/>
          <p:nvPr/>
        </p:nvSpPr>
        <p:spPr>
          <a:xfrm>
            <a:off x="8681820" y="3054162"/>
            <a:ext cx="3153720" cy="298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kern="1200" cap="all" baseline="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PENTAGO</a:t>
            </a:r>
          </a:p>
        </p:txBody>
      </p:sp>
    </p:spTree>
    <p:extLst>
      <p:ext uri="{BB962C8B-B14F-4D97-AF65-F5344CB8AC3E}">
        <p14:creationId xmlns:p14="http://schemas.microsoft.com/office/powerpoint/2010/main" val="418014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3EF89C-3563-44B7-90BD-F9C371F65324}"/>
              </a:ext>
            </a:extLst>
          </p:cNvPr>
          <p:cNvSpPr txBox="1"/>
          <p:nvPr/>
        </p:nvSpPr>
        <p:spPr>
          <a:xfrm>
            <a:off x="485630" y="413004"/>
            <a:ext cx="3682049" cy="6113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20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Pentago</a:t>
            </a:r>
            <a:r>
              <a:rPr lang="en-US" sz="420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4200" i="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Regole</a:t>
            </a:r>
            <a:endParaRPr lang="en-US" sz="420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5F2231-E34C-4E16-B408-8F703D3D9F7A}"/>
              </a:ext>
            </a:extLst>
          </p:cNvPr>
          <p:cNvSpPr txBox="1"/>
          <p:nvPr/>
        </p:nvSpPr>
        <p:spPr>
          <a:xfrm>
            <a:off x="5101999" y="690880"/>
            <a:ext cx="4947854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Pentago</a:t>
            </a:r>
            <a:r>
              <a:rPr lang="en-US" dirty="0">
                <a:latin typeface="+mj-lt"/>
                <a:ea typeface="+mj-ea"/>
                <a:cs typeface="+mj-cs"/>
              </a:rPr>
              <a:t> è un </a:t>
            </a:r>
            <a:r>
              <a:rPr lang="en-US" dirty="0" err="1">
                <a:latin typeface="+mj-lt"/>
                <a:ea typeface="+mj-ea"/>
                <a:cs typeface="+mj-cs"/>
              </a:rPr>
              <a:t>gioco</a:t>
            </a:r>
            <a:r>
              <a:rPr lang="en-US" dirty="0"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latin typeface="+mj-lt"/>
                <a:ea typeface="+mj-ea"/>
                <a:cs typeface="+mj-cs"/>
              </a:rPr>
              <a:t>strategia</a:t>
            </a:r>
            <a:r>
              <a:rPr lang="en-US" dirty="0">
                <a:latin typeface="+mj-lt"/>
                <a:ea typeface="+mj-ea"/>
                <a:cs typeface="+mj-cs"/>
              </a:rPr>
              <a:t> per 2 </a:t>
            </a:r>
            <a:r>
              <a:rPr lang="en-US" dirty="0" err="1">
                <a:latin typeface="+mj-lt"/>
                <a:ea typeface="+mj-ea"/>
                <a:cs typeface="+mj-cs"/>
              </a:rPr>
              <a:t>giocatori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inventato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dalla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compagnia</a:t>
            </a:r>
            <a:r>
              <a:rPr lang="en-US" dirty="0">
                <a:latin typeface="+mj-lt"/>
                <a:ea typeface="+mj-ea"/>
                <a:cs typeface="+mj-cs"/>
              </a:rPr>
              <a:t> </a:t>
            </a:r>
            <a:r>
              <a:rPr lang="en-US" dirty="0" err="1">
                <a:latin typeface="+mj-lt"/>
                <a:ea typeface="+mj-ea"/>
                <a:cs typeface="+mj-cs"/>
              </a:rPr>
              <a:t>svedese</a:t>
            </a:r>
            <a:r>
              <a:rPr lang="en-US" dirty="0">
                <a:latin typeface="+mj-lt"/>
                <a:ea typeface="+mj-ea"/>
                <a:cs typeface="+mj-cs"/>
              </a:rPr>
              <a:t> </a:t>
            </a:r>
            <a:r>
              <a:rPr lang="en-US" dirty="0" err="1">
                <a:latin typeface="+mj-lt"/>
                <a:ea typeface="+mj-ea"/>
                <a:cs typeface="+mj-cs"/>
              </a:rPr>
              <a:t>Mindtwister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Il </a:t>
            </a:r>
            <a:r>
              <a:rPr lang="en-US" dirty="0" err="1">
                <a:latin typeface="+mj-lt"/>
                <a:ea typeface="+mj-ea"/>
                <a:cs typeface="+mj-cs"/>
              </a:rPr>
              <a:t>gioco</a:t>
            </a:r>
            <a:r>
              <a:rPr lang="en-US" dirty="0">
                <a:latin typeface="+mj-lt"/>
                <a:ea typeface="+mj-ea"/>
                <a:cs typeface="+mj-cs"/>
              </a:rPr>
              <a:t> è </a:t>
            </a:r>
            <a:r>
              <a:rPr lang="en-US" dirty="0" err="1">
                <a:latin typeface="+mj-lt"/>
                <a:ea typeface="+mj-ea"/>
                <a:cs typeface="+mj-cs"/>
              </a:rPr>
              <a:t>composto</a:t>
            </a:r>
            <a:r>
              <a:rPr lang="en-US" dirty="0">
                <a:latin typeface="+mj-lt"/>
                <a:ea typeface="+mj-ea"/>
                <a:cs typeface="+mj-cs"/>
              </a:rPr>
              <a:t> da un </a:t>
            </a:r>
            <a:r>
              <a:rPr lang="en-US" dirty="0" err="1">
                <a:latin typeface="+mj-lt"/>
                <a:ea typeface="+mj-ea"/>
                <a:cs typeface="+mj-cs"/>
              </a:rPr>
              <a:t>tavoliere</a:t>
            </a:r>
            <a:r>
              <a:rPr lang="en-US" dirty="0">
                <a:latin typeface="+mj-lt"/>
                <a:ea typeface="+mj-ea"/>
                <a:cs typeface="+mj-cs"/>
              </a:rPr>
              <a:t> 6x6, </a:t>
            </a:r>
            <a:r>
              <a:rPr lang="en-US" dirty="0" err="1">
                <a:latin typeface="+mj-lt"/>
                <a:ea typeface="+mj-ea"/>
                <a:cs typeface="+mj-cs"/>
              </a:rPr>
              <a:t>costituito</a:t>
            </a:r>
            <a:r>
              <a:rPr lang="en-US" dirty="0">
                <a:latin typeface="+mj-lt"/>
                <a:ea typeface="+mj-ea"/>
                <a:cs typeface="+mj-cs"/>
              </a:rPr>
              <a:t> da 4 </a:t>
            </a:r>
            <a:r>
              <a:rPr lang="en-US" dirty="0" err="1">
                <a:latin typeface="+mj-lt"/>
                <a:ea typeface="+mj-ea"/>
                <a:cs typeface="+mj-cs"/>
              </a:rPr>
              <a:t>quadranti</a:t>
            </a:r>
            <a:r>
              <a:rPr lang="en-US" dirty="0">
                <a:latin typeface="+mj-lt"/>
                <a:ea typeface="+mj-ea"/>
                <a:cs typeface="+mj-cs"/>
              </a:rPr>
              <a:t> 3x3 </a:t>
            </a:r>
            <a:r>
              <a:rPr lang="en-US" dirty="0" err="1">
                <a:latin typeface="+mj-lt"/>
                <a:ea typeface="+mj-ea"/>
                <a:cs typeface="+mj-cs"/>
              </a:rPr>
              <a:t>che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possono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ruotare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su</a:t>
            </a:r>
            <a:r>
              <a:rPr lang="en-US" dirty="0">
                <a:latin typeface="+mj-lt"/>
                <a:ea typeface="+mj-ea"/>
                <a:cs typeface="+mj-cs"/>
              </a:rPr>
              <a:t> se </a:t>
            </a:r>
            <a:r>
              <a:rPr lang="en-US" dirty="0" err="1">
                <a:latin typeface="+mj-lt"/>
                <a:ea typeface="+mj-ea"/>
                <a:cs typeface="+mj-cs"/>
              </a:rPr>
              <a:t>stessi</a:t>
            </a:r>
            <a:r>
              <a:rPr lang="en-US" dirty="0">
                <a:latin typeface="+mj-lt"/>
                <a:ea typeface="+mj-ea"/>
                <a:cs typeface="+mj-cs"/>
              </a:rPr>
              <a:t> in senso </a:t>
            </a:r>
            <a:r>
              <a:rPr lang="en-US" dirty="0" err="1">
                <a:latin typeface="+mj-lt"/>
                <a:ea typeface="+mj-ea"/>
                <a:cs typeface="+mj-cs"/>
              </a:rPr>
              <a:t>orario</a:t>
            </a:r>
            <a:r>
              <a:rPr lang="en-US" dirty="0"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latin typeface="+mj-lt"/>
                <a:ea typeface="+mj-ea"/>
                <a:cs typeface="+mj-cs"/>
              </a:rPr>
              <a:t>antiorario</a:t>
            </a:r>
            <a:r>
              <a:rPr lang="en-US" dirty="0">
                <a:latin typeface="+mj-lt"/>
                <a:ea typeface="+mj-ea"/>
                <a:cs typeface="+mj-cs"/>
              </a:rPr>
              <a:t>, e da 36 </a:t>
            </a:r>
            <a:r>
              <a:rPr lang="en-US" dirty="0" err="1">
                <a:latin typeface="+mj-lt"/>
                <a:ea typeface="+mj-ea"/>
                <a:cs typeface="+mj-cs"/>
              </a:rPr>
              <a:t>pedine</a:t>
            </a:r>
            <a:r>
              <a:rPr lang="en-US" dirty="0">
                <a:latin typeface="+mj-lt"/>
                <a:ea typeface="+mj-ea"/>
                <a:cs typeface="+mj-cs"/>
              </a:rPr>
              <a:t> (18 </a:t>
            </a:r>
            <a:r>
              <a:rPr lang="en-US" dirty="0" err="1">
                <a:latin typeface="+mj-lt"/>
                <a:ea typeface="+mj-ea"/>
                <a:cs typeface="+mj-cs"/>
              </a:rPr>
              <a:t>bianche</a:t>
            </a:r>
            <a:r>
              <a:rPr lang="en-US" dirty="0">
                <a:latin typeface="+mj-lt"/>
                <a:ea typeface="+mj-ea"/>
                <a:cs typeface="+mj-cs"/>
              </a:rPr>
              <a:t> e 18 </a:t>
            </a:r>
            <a:r>
              <a:rPr lang="en-US" dirty="0" err="1">
                <a:latin typeface="+mj-lt"/>
                <a:ea typeface="+mj-ea"/>
                <a:cs typeface="+mj-cs"/>
              </a:rPr>
              <a:t>nere</a:t>
            </a:r>
            <a:r>
              <a:rPr lang="en-US" dirty="0">
                <a:latin typeface="+mj-lt"/>
                <a:ea typeface="+mj-ea"/>
                <a:cs typeface="+mj-cs"/>
              </a:rPr>
              <a:t>).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Inizia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indifferentemente</a:t>
            </a:r>
            <a:r>
              <a:rPr lang="en-US" dirty="0">
                <a:latin typeface="+mj-lt"/>
                <a:ea typeface="+mj-ea"/>
                <a:cs typeface="+mj-cs"/>
              </a:rPr>
              <a:t> uno </a:t>
            </a:r>
            <a:r>
              <a:rPr lang="en-US" dirty="0" err="1">
                <a:latin typeface="+mj-lt"/>
                <a:ea typeface="+mj-ea"/>
                <a:cs typeface="+mj-cs"/>
              </a:rPr>
              <a:t>dei</a:t>
            </a:r>
            <a:r>
              <a:rPr lang="en-US" dirty="0">
                <a:latin typeface="+mj-lt"/>
                <a:ea typeface="+mj-ea"/>
                <a:cs typeface="+mj-cs"/>
              </a:rPr>
              <a:t> due </a:t>
            </a:r>
            <a:r>
              <a:rPr lang="en-US" dirty="0" err="1">
                <a:latin typeface="+mj-lt"/>
                <a:ea typeface="+mj-ea"/>
                <a:cs typeface="+mj-cs"/>
              </a:rPr>
              <a:t>giocatori</a:t>
            </a:r>
            <a:r>
              <a:rPr lang="en-US" dirty="0">
                <a:latin typeface="+mj-lt"/>
                <a:ea typeface="+mj-ea"/>
                <a:cs typeface="+mj-cs"/>
              </a:rPr>
              <a:t>. </a:t>
            </a:r>
            <a:r>
              <a:rPr lang="en-US" dirty="0" err="1">
                <a:latin typeface="+mj-lt"/>
                <a:ea typeface="+mj-ea"/>
                <a:cs typeface="+mj-cs"/>
              </a:rPr>
              <a:t>Ogni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giocatore</a:t>
            </a:r>
            <a:r>
              <a:rPr lang="en-US" dirty="0">
                <a:latin typeface="+mj-lt"/>
                <a:ea typeface="+mj-ea"/>
                <a:cs typeface="+mj-cs"/>
              </a:rPr>
              <a:t> ha una sola </a:t>
            </a:r>
            <a:r>
              <a:rPr lang="en-US" dirty="0" err="1">
                <a:latin typeface="+mj-lt"/>
                <a:ea typeface="+mj-ea"/>
                <a:cs typeface="+mj-cs"/>
              </a:rPr>
              <a:t>mossa</a:t>
            </a:r>
            <a:r>
              <a:rPr lang="en-US" dirty="0">
                <a:latin typeface="+mj-lt"/>
                <a:ea typeface="+mj-ea"/>
                <a:cs typeface="+mj-cs"/>
              </a:rPr>
              <a:t> per </a:t>
            </a:r>
            <a:r>
              <a:rPr lang="en-US" dirty="0" err="1">
                <a:latin typeface="+mj-lt"/>
                <a:ea typeface="+mj-ea"/>
                <a:cs typeface="+mj-cs"/>
              </a:rPr>
              <a:t>ciascun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turno</a:t>
            </a:r>
            <a:r>
              <a:rPr lang="en-US" dirty="0">
                <a:latin typeface="+mj-lt"/>
                <a:ea typeface="+mj-ea"/>
                <a:cs typeface="+mj-cs"/>
              </a:rPr>
              <a:t>. La </a:t>
            </a:r>
            <a:r>
              <a:rPr lang="en-US" dirty="0" err="1">
                <a:latin typeface="+mj-lt"/>
                <a:ea typeface="+mj-ea"/>
                <a:cs typeface="+mj-cs"/>
              </a:rPr>
              <a:t>mossa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consiste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nel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posizionare</a:t>
            </a:r>
            <a:r>
              <a:rPr lang="en-US" dirty="0">
                <a:latin typeface="+mj-lt"/>
                <a:ea typeface="+mj-ea"/>
                <a:cs typeface="+mj-cs"/>
              </a:rPr>
              <a:t> una </a:t>
            </a:r>
            <a:r>
              <a:rPr lang="en-US" dirty="0" err="1">
                <a:latin typeface="+mj-lt"/>
                <a:ea typeface="+mj-ea"/>
                <a:cs typeface="+mj-cs"/>
              </a:rPr>
              <a:t>nuova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pedina</a:t>
            </a:r>
            <a:r>
              <a:rPr lang="en-US" dirty="0">
                <a:latin typeface="+mj-lt"/>
                <a:ea typeface="+mj-ea"/>
                <a:cs typeface="+mj-cs"/>
              </a:rPr>
              <a:t> del proprio </a:t>
            </a:r>
            <a:r>
              <a:rPr lang="en-US" dirty="0" err="1">
                <a:latin typeface="+mj-lt"/>
                <a:ea typeface="+mj-ea"/>
                <a:cs typeface="+mj-cs"/>
              </a:rPr>
              <a:t>colore</a:t>
            </a:r>
            <a:r>
              <a:rPr lang="en-US" dirty="0">
                <a:latin typeface="+mj-lt"/>
                <a:ea typeface="+mj-ea"/>
                <a:cs typeface="+mj-cs"/>
              </a:rPr>
              <a:t>, in una </a:t>
            </a:r>
            <a:r>
              <a:rPr lang="en-US" dirty="0" err="1">
                <a:latin typeface="+mj-lt"/>
                <a:ea typeface="+mj-ea"/>
                <a:cs typeface="+mj-cs"/>
              </a:rPr>
              <a:t>qualsiasi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casella</a:t>
            </a:r>
            <a:r>
              <a:rPr lang="en-US" dirty="0">
                <a:latin typeface="+mj-lt"/>
                <a:ea typeface="+mj-ea"/>
                <a:cs typeface="+mj-cs"/>
              </a:rPr>
              <a:t> libera del </a:t>
            </a:r>
            <a:r>
              <a:rPr lang="en-US" dirty="0" err="1">
                <a:latin typeface="+mj-lt"/>
                <a:ea typeface="+mj-ea"/>
                <a:cs typeface="+mj-cs"/>
              </a:rPr>
              <a:t>tavoliere</a:t>
            </a:r>
            <a:r>
              <a:rPr lang="en-US" dirty="0">
                <a:latin typeface="+mj-lt"/>
                <a:ea typeface="+mj-ea"/>
                <a:cs typeface="+mj-cs"/>
              </a:rPr>
              <a:t> e subito dopo </a:t>
            </a:r>
            <a:r>
              <a:rPr lang="en-US" dirty="0" err="1">
                <a:latin typeface="+mj-lt"/>
                <a:ea typeface="+mj-ea"/>
                <a:cs typeface="+mj-cs"/>
              </a:rPr>
              <a:t>nel</a:t>
            </a:r>
            <a:r>
              <a:rPr lang="en-US" dirty="0">
                <a:latin typeface="+mj-lt"/>
                <a:ea typeface="+mj-ea"/>
                <a:cs typeface="+mj-cs"/>
              </a:rPr>
              <a:t> far </a:t>
            </a:r>
            <a:r>
              <a:rPr lang="en-US" dirty="0" err="1">
                <a:latin typeface="+mj-lt"/>
                <a:ea typeface="+mj-ea"/>
                <a:cs typeface="+mj-cs"/>
              </a:rPr>
              <a:t>girare</a:t>
            </a:r>
            <a:r>
              <a:rPr lang="en-US" dirty="0">
                <a:latin typeface="+mj-lt"/>
                <a:ea typeface="+mj-ea"/>
                <a:cs typeface="+mj-cs"/>
              </a:rPr>
              <a:t> di ¼ di </a:t>
            </a:r>
            <a:r>
              <a:rPr lang="en-US" dirty="0" err="1">
                <a:latin typeface="+mj-lt"/>
                <a:ea typeface="+mj-ea"/>
                <a:cs typeface="+mj-cs"/>
              </a:rPr>
              <a:t>giro</a:t>
            </a:r>
            <a:r>
              <a:rPr lang="en-US" dirty="0">
                <a:latin typeface="+mj-lt"/>
                <a:ea typeface="+mj-ea"/>
                <a:cs typeface="+mj-cs"/>
              </a:rPr>
              <a:t> in senso </a:t>
            </a:r>
            <a:r>
              <a:rPr lang="en-US" dirty="0" err="1">
                <a:latin typeface="+mj-lt"/>
                <a:ea typeface="+mj-ea"/>
                <a:cs typeface="+mj-cs"/>
              </a:rPr>
              <a:t>orario</a:t>
            </a:r>
            <a:r>
              <a:rPr lang="en-US" dirty="0"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latin typeface="+mj-lt"/>
                <a:ea typeface="+mj-ea"/>
                <a:cs typeface="+mj-cs"/>
              </a:rPr>
              <a:t>antiorario</a:t>
            </a:r>
            <a:r>
              <a:rPr lang="en-US" dirty="0">
                <a:latin typeface="+mj-lt"/>
                <a:ea typeface="+mj-ea"/>
                <a:cs typeface="+mj-cs"/>
              </a:rPr>
              <a:t> uno </a:t>
            </a:r>
            <a:r>
              <a:rPr lang="en-US" dirty="0" err="1">
                <a:latin typeface="+mj-lt"/>
                <a:ea typeface="+mj-ea"/>
                <a:cs typeface="+mj-cs"/>
              </a:rPr>
              <a:t>qualsiasi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dei</a:t>
            </a:r>
            <a:r>
              <a:rPr lang="en-US" dirty="0">
                <a:latin typeface="+mj-lt"/>
                <a:ea typeface="+mj-ea"/>
                <a:cs typeface="+mj-cs"/>
              </a:rPr>
              <a:t> 4 </a:t>
            </a:r>
            <a:r>
              <a:rPr lang="en-US" dirty="0" err="1">
                <a:latin typeface="+mj-lt"/>
                <a:ea typeface="+mj-ea"/>
                <a:cs typeface="+mj-cs"/>
              </a:rPr>
              <a:t>quadranti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424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0BDA80-627C-422A-AFFD-B7F1DC0F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33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F9FDC7-87BA-46DA-BFD2-F17BC794A837}"/>
              </a:ext>
            </a:extLst>
          </p:cNvPr>
          <p:cNvSpPr/>
          <p:nvPr/>
        </p:nvSpPr>
        <p:spPr>
          <a:xfrm>
            <a:off x="646111" y="690879"/>
            <a:ext cx="3682049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Pentago - Regole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35C60C-45E8-480D-9007-9F80DB764686}"/>
              </a:ext>
            </a:extLst>
          </p:cNvPr>
          <p:cNvSpPr txBox="1"/>
          <p:nvPr/>
        </p:nvSpPr>
        <p:spPr>
          <a:xfrm>
            <a:off x="5101999" y="690880"/>
            <a:ext cx="4947854" cy="5557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Le </a:t>
            </a:r>
            <a:r>
              <a:rPr lang="en-US" dirty="0" err="1">
                <a:latin typeface="+mj-lt"/>
                <a:ea typeface="+mj-ea"/>
                <a:cs typeface="+mj-cs"/>
              </a:rPr>
              <a:t>pedine</a:t>
            </a:r>
            <a:r>
              <a:rPr lang="en-US" dirty="0">
                <a:latin typeface="+mj-lt"/>
                <a:ea typeface="+mj-ea"/>
                <a:cs typeface="+mj-cs"/>
              </a:rPr>
              <a:t>, una volta </a:t>
            </a:r>
            <a:r>
              <a:rPr lang="en-US" dirty="0" err="1">
                <a:latin typeface="+mj-lt"/>
                <a:ea typeface="+mj-ea"/>
                <a:cs typeface="+mj-cs"/>
              </a:rPr>
              <a:t>giocate</a:t>
            </a:r>
            <a:r>
              <a:rPr lang="en-US" dirty="0">
                <a:latin typeface="+mj-lt"/>
                <a:ea typeface="+mj-ea"/>
                <a:cs typeface="+mj-cs"/>
              </a:rPr>
              <a:t>, non </a:t>
            </a:r>
            <a:r>
              <a:rPr lang="en-US" dirty="0" err="1">
                <a:latin typeface="+mj-lt"/>
                <a:ea typeface="+mj-ea"/>
                <a:cs typeface="+mj-cs"/>
              </a:rPr>
              <a:t>possono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muovere</a:t>
            </a:r>
            <a:r>
              <a:rPr lang="en-US" dirty="0">
                <a:latin typeface="+mj-lt"/>
                <a:ea typeface="+mj-ea"/>
                <a:cs typeface="+mj-cs"/>
              </a:rPr>
              <a:t>, ne </a:t>
            </a:r>
            <a:r>
              <a:rPr lang="en-US" dirty="0" err="1">
                <a:latin typeface="+mj-lt"/>
                <a:ea typeface="+mj-ea"/>
                <a:cs typeface="+mj-cs"/>
              </a:rPr>
              <a:t>essere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rimosse</a:t>
            </a:r>
            <a:r>
              <a:rPr lang="en-US" dirty="0">
                <a:latin typeface="+mj-lt"/>
                <a:ea typeface="+mj-ea"/>
                <a:cs typeface="+mj-cs"/>
              </a:rPr>
              <a:t> dal </a:t>
            </a:r>
            <a:r>
              <a:rPr lang="en-US" dirty="0" err="1">
                <a:latin typeface="+mj-lt"/>
                <a:ea typeface="+mj-ea"/>
                <a:cs typeface="+mj-cs"/>
              </a:rPr>
              <a:t>tavoliere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L’obiettivo</a:t>
            </a:r>
            <a:r>
              <a:rPr lang="en-US" dirty="0">
                <a:latin typeface="+mj-lt"/>
                <a:ea typeface="+mj-ea"/>
                <a:cs typeface="+mj-cs"/>
              </a:rPr>
              <a:t> del </a:t>
            </a:r>
            <a:r>
              <a:rPr lang="en-US" dirty="0" err="1">
                <a:latin typeface="+mj-lt"/>
                <a:ea typeface="+mj-ea"/>
                <a:cs typeface="+mj-cs"/>
              </a:rPr>
              <a:t>gioco</a:t>
            </a:r>
            <a:r>
              <a:rPr lang="en-US" dirty="0">
                <a:latin typeface="+mj-lt"/>
                <a:ea typeface="+mj-ea"/>
                <a:cs typeface="+mj-cs"/>
              </a:rPr>
              <a:t> è </a:t>
            </a:r>
            <a:r>
              <a:rPr lang="en-US" dirty="0" err="1">
                <a:latin typeface="+mj-lt"/>
                <a:ea typeface="+mj-ea"/>
                <a:cs typeface="+mj-cs"/>
              </a:rPr>
              <a:t>quello</a:t>
            </a:r>
            <a:r>
              <a:rPr lang="en-US" dirty="0"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latin typeface="+mj-lt"/>
                <a:ea typeface="+mj-ea"/>
                <a:cs typeface="+mj-cs"/>
              </a:rPr>
              <a:t>creare</a:t>
            </a:r>
            <a:r>
              <a:rPr lang="en-US" dirty="0">
                <a:latin typeface="+mj-lt"/>
                <a:ea typeface="+mj-ea"/>
                <a:cs typeface="+mj-cs"/>
              </a:rPr>
              <a:t> per </a:t>
            </a:r>
            <a:r>
              <a:rPr lang="en-US" dirty="0" err="1">
                <a:latin typeface="+mj-lt"/>
                <a:ea typeface="+mj-ea"/>
                <a:cs typeface="+mj-cs"/>
              </a:rPr>
              <a:t>primi</a:t>
            </a:r>
            <a:r>
              <a:rPr lang="en-US" dirty="0">
                <a:latin typeface="+mj-lt"/>
                <a:ea typeface="+mj-ea"/>
                <a:cs typeface="+mj-cs"/>
              </a:rPr>
              <a:t> una fila </a:t>
            </a:r>
            <a:r>
              <a:rPr lang="en-US" dirty="0" err="1">
                <a:latin typeface="+mj-lt"/>
                <a:ea typeface="+mj-ea"/>
                <a:cs typeface="+mj-cs"/>
              </a:rPr>
              <a:t>ininterotta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verticale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orizzontale</a:t>
            </a:r>
            <a:r>
              <a:rPr lang="en-US" dirty="0">
                <a:latin typeface="+mj-lt"/>
                <a:ea typeface="+mj-ea"/>
                <a:cs typeface="+mj-cs"/>
              </a:rPr>
              <a:t> o </a:t>
            </a:r>
            <a:r>
              <a:rPr lang="en-US" dirty="0" err="1">
                <a:latin typeface="+mj-lt"/>
                <a:ea typeface="+mj-ea"/>
                <a:cs typeface="+mj-cs"/>
              </a:rPr>
              <a:t>diagonale</a:t>
            </a:r>
            <a:r>
              <a:rPr lang="en-US" dirty="0">
                <a:latin typeface="+mj-lt"/>
                <a:ea typeface="+mj-ea"/>
                <a:cs typeface="+mj-cs"/>
              </a:rPr>
              <a:t> di 5 </a:t>
            </a:r>
            <a:r>
              <a:rPr lang="en-US" dirty="0" err="1">
                <a:latin typeface="+mj-lt"/>
                <a:ea typeface="+mj-ea"/>
                <a:cs typeface="+mj-cs"/>
              </a:rPr>
              <a:t>pedine</a:t>
            </a:r>
            <a:r>
              <a:rPr lang="en-US" dirty="0">
                <a:latin typeface="+mj-lt"/>
                <a:ea typeface="+mj-ea"/>
                <a:cs typeface="+mj-cs"/>
              </a:rPr>
              <a:t> del proprio </a:t>
            </a:r>
            <a:r>
              <a:rPr lang="en-US" dirty="0" err="1">
                <a:latin typeface="+mj-lt"/>
                <a:ea typeface="+mj-ea"/>
                <a:cs typeface="+mj-cs"/>
              </a:rPr>
              <a:t>colore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Quando</a:t>
            </a:r>
            <a:r>
              <a:rPr lang="en-US" dirty="0">
                <a:latin typeface="+mj-lt"/>
                <a:ea typeface="+mj-ea"/>
                <a:cs typeface="+mj-cs"/>
              </a:rPr>
              <a:t> un </a:t>
            </a:r>
            <a:r>
              <a:rPr lang="en-US" dirty="0" err="1">
                <a:latin typeface="+mj-lt"/>
                <a:ea typeface="+mj-ea"/>
                <a:cs typeface="+mj-cs"/>
              </a:rPr>
              <a:t>giocatore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realizza</a:t>
            </a:r>
            <a:r>
              <a:rPr lang="en-US" dirty="0">
                <a:latin typeface="+mj-lt"/>
                <a:ea typeface="+mj-ea"/>
                <a:cs typeface="+mj-cs"/>
              </a:rPr>
              <a:t> una fila di 5 </a:t>
            </a:r>
            <a:r>
              <a:rPr lang="en-US" dirty="0" err="1">
                <a:latin typeface="+mj-lt"/>
                <a:ea typeface="+mj-ea"/>
                <a:cs typeface="+mj-cs"/>
              </a:rPr>
              <a:t>pedine</a:t>
            </a:r>
            <a:r>
              <a:rPr lang="en-US" dirty="0">
                <a:latin typeface="+mj-lt"/>
                <a:ea typeface="+mj-ea"/>
                <a:cs typeface="+mj-cs"/>
              </a:rPr>
              <a:t>, la partita ha </a:t>
            </a:r>
            <a:r>
              <a:rPr lang="en-US" dirty="0" err="1">
                <a:latin typeface="+mj-lt"/>
                <a:ea typeface="+mj-ea"/>
                <a:cs typeface="+mj-cs"/>
              </a:rPr>
              <a:t>termine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anche</a:t>
            </a:r>
            <a:r>
              <a:rPr lang="en-US" dirty="0">
                <a:latin typeface="+mj-lt"/>
                <a:ea typeface="+mj-ea"/>
                <a:cs typeface="+mj-cs"/>
              </a:rPr>
              <a:t> se </a:t>
            </a:r>
            <a:r>
              <a:rPr lang="en-US" dirty="0" err="1">
                <a:latin typeface="+mj-lt"/>
                <a:ea typeface="+mj-ea"/>
                <a:cs typeface="+mj-cs"/>
              </a:rPr>
              <a:t>rimangono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altre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pedine</a:t>
            </a:r>
            <a:r>
              <a:rPr lang="en-US" dirty="0">
                <a:latin typeface="+mj-lt"/>
                <a:ea typeface="+mj-ea"/>
                <a:cs typeface="+mj-cs"/>
              </a:rPr>
              <a:t> a </a:t>
            </a:r>
            <a:r>
              <a:rPr lang="en-US" dirty="0" err="1">
                <a:latin typeface="+mj-lt"/>
                <a:ea typeface="+mj-ea"/>
                <a:cs typeface="+mj-cs"/>
              </a:rPr>
              <a:t>disposizione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dei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giocatori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La partita è </a:t>
            </a:r>
            <a:r>
              <a:rPr lang="en-US" dirty="0" err="1">
                <a:latin typeface="+mj-lt"/>
                <a:ea typeface="+mj-ea"/>
                <a:cs typeface="+mj-cs"/>
              </a:rPr>
              <a:t>patta</a:t>
            </a:r>
            <a:r>
              <a:rPr lang="en-US" dirty="0">
                <a:latin typeface="+mj-lt"/>
                <a:ea typeface="+mj-ea"/>
                <a:cs typeface="+mj-cs"/>
              </a:rPr>
              <a:t> se </a:t>
            </a:r>
            <a:r>
              <a:rPr lang="en-US" dirty="0" err="1">
                <a:latin typeface="+mj-lt"/>
                <a:ea typeface="+mj-ea"/>
                <a:cs typeface="+mj-cs"/>
              </a:rPr>
              <a:t>nessun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giocatore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raggiunge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l’obiettivo</a:t>
            </a:r>
            <a:r>
              <a:rPr lang="en-US" dirty="0">
                <a:latin typeface="+mj-lt"/>
                <a:ea typeface="+mj-ea"/>
                <a:cs typeface="+mj-cs"/>
              </a:rPr>
              <a:t> una volta collocate le </a:t>
            </a:r>
            <a:r>
              <a:rPr lang="en-US" dirty="0" err="1">
                <a:latin typeface="+mj-lt"/>
                <a:ea typeface="+mj-ea"/>
                <a:cs typeface="+mj-cs"/>
              </a:rPr>
              <a:t>pedine</a:t>
            </a:r>
            <a:r>
              <a:rPr lang="en-US" dirty="0">
                <a:latin typeface="+mj-lt"/>
                <a:ea typeface="+mj-ea"/>
                <a:cs typeface="+mj-cs"/>
              </a:rPr>
              <a:t> a propria </a:t>
            </a:r>
            <a:r>
              <a:rPr lang="en-US" dirty="0" err="1">
                <a:latin typeface="+mj-lt"/>
                <a:ea typeface="+mj-ea"/>
                <a:cs typeface="+mj-cs"/>
              </a:rPr>
              <a:t>disposizione</a:t>
            </a:r>
            <a:r>
              <a:rPr lang="en-US" dirty="0">
                <a:latin typeface="+mj-lt"/>
                <a:ea typeface="+mj-ea"/>
                <a:cs typeface="+mj-cs"/>
              </a:rPr>
              <a:t>. La partita è </a:t>
            </a:r>
            <a:r>
              <a:rPr lang="en-US" dirty="0" err="1">
                <a:latin typeface="+mj-lt"/>
                <a:ea typeface="+mj-ea"/>
                <a:cs typeface="+mj-cs"/>
              </a:rPr>
              <a:t>patta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anche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nel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caso</a:t>
            </a:r>
            <a:r>
              <a:rPr lang="en-US" dirty="0">
                <a:latin typeface="+mj-lt"/>
                <a:ea typeface="+mj-ea"/>
                <a:cs typeface="+mj-cs"/>
              </a:rPr>
              <a:t> in cui </a:t>
            </a:r>
            <a:r>
              <a:rPr lang="en-US" dirty="0" err="1">
                <a:latin typeface="+mj-lt"/>
                <a:ea typeface="+mj-ea"/>
                <a:cs typeface="+mj-cs"/>
              </a:rPr>
              <a:t>entrambi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giocatori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realizzano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contemporaneamente</a:t>
            </a:r>
            <a:r>
              <a:rPr lang="en-US" dirty="0">
                <a:latin typeface="+mj-lt"/>
                <a:ea typeface="+mj-ea"/>
                <a:cs typeface="+mj-cs"/>
              </a:rPr>
              <a:t> un </a:t>
            </a:r>
            <a:r>
              <a:rPr lang="en-US" dirty="0" err="1">
                <a:latin typeface="+mj-lt"/>
                <a:ea typeface="+mj-ea"/>
                <a:cs typeface="+mj-cs"/>
              </a:rPr>
              <a:t>allineamento</a:t>
            </a:r>
            <a:r>
              <a:rPr lang="en-US" dirty="0">
                <a:latin typeface="+mj-lt"/>
                <a:ea typeface="+mj-ea"/>
                <a:cs typeface="+mj-cs"/>
              </a:rPr>
              <a:t> di 5 </a:t>
            </a:r>
            <a:r>
              <a:rPr lang="en-US" dirty="0" err="1">
                <a:latin typeface="+mj-lt"/>
                <a:ea typeface="+mj-ea"/>
                <a:cs typeface="+mj-cs"/>
              </a:rPr>
              <a:t>pedine</a:t>
            </a:r>
            <a:r>
              <a:rPr lang="en-US" dirty="0"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25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4" name="Oval 19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7" name="Rectangle 19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magine">
            <a:extLst>
              <a:ext uri="{FF2B5EF4-FFF2-40B4-BE49-F238E27FC236}">
                <a16:creationId xmlns:a16="http://schemas.microsoft.com/office/drawing/2014/main" id="{228A42B7-AFD0-4A5A-B1E8-D740F6485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1" r="90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B4DAFC-E52F-464C-85B6-19670E823E17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Pentago</a:t>
            </a:r>
            <a:r>
              <a:rPr lang="en-US" sz="7200" dirty="0">
                <a:latin typeface="+mj-lt"/>
                <a:ea typeface="+mj-ea"/>
                <a:cs typeface="+mj-cs"/>
              </a:rPr>
              <a:t> con </a:t>
            </a:r>
            <a:r>
              <a:rPr lang="en-US" sz="7200" dirty="0" err="1">
                <a:latin typeface="+mj-lt"/>
                <a:ea typeface="+mj-ea"/>
                <a:cs typeface="+mj-cs"/>
              </a:rPr>
              <a:t>potatura</a:t>
            </a:r>
            <a:r>
              <a:rPr lang="en-US" sz="7200" dirty="0">
                <a:latin typeface="+mj-lt"/>
                <a:ea typeface="+mj-ea"/>
                <a:cs typeface="+mj-cs"/>
              </a:rPr>
              <a:t> alpha-beta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39338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isultato immagini per min max con potatura alpha beta code">
            <a:extLst>
              <a:ext uri="{FF2B5EF4-FFF2-40B4-BE49-F238E27FC236}">
                <a16:creationId xmlns:a16="http://schemas.microsoft.com/office/drawing/2014/main" id="{4EFE7124-71E1-4FF9-8017-27598A37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7582" y="2161033"/>
            <a:ext cx="5149836" cy="28193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DBBB23-734B-43AB-B88B-BEE1B701FE83}"/>
              </a:ext>
            </a:extLst>
          </p:cNvPr>
          <p:cNvSpPr txBox="1"/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L’algoritmo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utilizzato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per il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Pentago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è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MinMax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potatura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alpha-beta.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potatura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alpha-beta è una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tecnica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consente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ridurre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in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qualche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in modo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consistente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il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numero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configurazioni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analizzare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durante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la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procedura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min max.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852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CD364D-D528-48F2-B433-89F8A8DE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02" y="480060"/>
            <a:ext cx="6938682" cy="58978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976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5BB56A-7F4E-4398-8D08-0C65BA161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6310"/>
            <a:ext cx="10905066" cy="512538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3162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4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8" name="Oval 4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9" name="Picture 5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0" name="Picture 5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" name="Rectangle 5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141E8D-9484-4BE4-89D7-A62F98B4E1A9}"/>
              </a:ext>
            </a:extLst>
          </p:cNvPr>
          <p:cNvSpPr txBox="1"/>
          <p:nvPr/>
        </p:nvSpPr>
        <p:spPr>
          <a:xfrm>
            <a:off x="7790541" y="1450259"/>
            <a:ext cx="3753599" cy="144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Pentago</a:t>
            </a: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– </a:t>
            </a:r>
            <a:r>
              <a:rPr lang="en-US" sz="3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Schermata</a:t>
            </a:r>
            <a:r>
              <a:rPr lang="en-US" sz="3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iniziale</a:t>
            </a:r>
            <a:endParaRPr lang="en-US" sz="3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D57F8E-8A5A-4F09-BE0C-B6FDD9E3F85A}"/>
              </a:ext>
            </a:extLst>
          </p:cNvPr>
          <p:cNvSpPr txBox="1"/>
          <p:nvPr/>
        </p:nvSpPr>
        <p:spPr>
          <a:xfrm>
            <a:off x="7789312" y="3072385"/>
            <a:ext cx="375498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Appena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parte</a:t>
            </a:r>
            <a:r>
              <a:rPr lang="en-US" dirty="0">
                <a:latin typeface="+mj-lt"/>
                <a:ea typeface="+mj-ea"/>
                <a:cs typeface="+mj-cs"/>
              </a:rPr>
              <a:t> il </a:t>
            </a:r>
            <a:r>
              <a:rPr lang="en-US" dirty="0" err="1">
                <a:latin typeface="+mj-lt"/>
                <a:ea typeface="+mj-ea"/>
                <a:cs typeface="+mj-cs"/>
              </a:rPr>
              <a:t>gioco</a:t>
            </a:r>
            <a:r>
              <a:rPr lang="en-US" dirty="0">
                <a:latin typeface="+mj-lt"/>
                <a:ea typeface="+mj-ea"/>
                <a:cs typeface="+mj-cs"/>
              </a:rPr>
              <a:t>, </a:t>
            </a:r>
            <a:r>
              <a:rPr lang="en-US" dirty="0" err="1">
                <a:latin typeface="+mj-lt"/>
                <a:ea typeface="+mj-ea"/>
                <a:cs typeface="+mj-cs"/>
              </a:rPr>
              <a:t>questa</a:t>
            </a:r>
            <a:r>
              <a:rPr lang="en-US" dirty="0">
                <a:latin typeface="+mj-lt"/>
                <a:ea typeface="+mj-ea"/>
                <a:cs typeface="+mj-cs"/>
              </a:rPr>
              <a:t> è la </a:t>
            </a:r>
            <a:r>
              <a:rPr lang="en-US" dirty="0" err="1">
                <a:latin typeface="+mj-lt"/>
                <a:ea typeface="+mj-ea"/>
                <a:cs typeface="+mj-cs"/>
              </a:rPr>
              <a:t>schermata</a:t>
            </a:r>
            <a:r>
              <a:rPr lang="en-US" dirty="0">
                <a:latin typeface="+mj-lt"/>
                <a:ea typeface="+mj-ea"/>
                <a:cs typeface="+mj-cs"/>
              </a:rPr>
              <a:t>  </a:t>
            </a:r>
            <a:r>
              <a:rPr lang="en-US" dirty="0" err="1">
                <a:latin typeface="+mj-lt"/>
                <a:ea typeface="+mj-ea"/>
                <a:cs typeface="+mj-cs"/>
              </a:rPr>
              <a:t>principale</a:t>
            </a:r>
            <a:r>
              <a:rPr lang="en-US" dirty="0">
                <a:latin typeface="+mj-lt"/>
                <a:ea typeface="+mj-ea"/>
                <a:cs typeface="+mj-cs"/>
              </a:rPr>
              <a:t>. Come </a:t>
            </a:r>
            <a:r>
              <a:rPr lang="en-US" dirty="0" err="1">
                <a:latin typeface="+mj-lt"/>
                <a:ea typeface="+mj-ea"/>
                <a:cs typeface="+mj-cs"/>
              </a:rPr>
              <a:t>si</a:t>
            </a:r>
            <a:r>
              <a:rPr lang="en-US" dirty="0">
                <a:latin typeface="+mj-lt"/>
                <a:ea typeface="+mj-ea"/>
                <a:cs typeface="+mj-cs"/>
              </a:rPr>
              <a:t> evince </a:t>
            </a:r>
            <a:r>
              <a:rPr lang="en-US" dirty="0" err="1">
                <a:latin typeface="+mj-lt"/>
                <a:ea typeface="+mj-ea"/>
                <a:cs typeface="+mj-cs"/>
              </a:rPr>
              <a:t>si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può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uscire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oppure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passare</a:t>
            </a:r>
            <a:r>
              <a:rPr lang="en-US" dirty="0">
                <a:latin typeface="+mj-lt"/>
                <a:ea typeface="+mj-ea"/>
                <a:cs typeface="+mj-cs"/>
              </a:rPr>
              <a:t> al menu </a:t>
            </a:r>
            <a:r>
              <a:rPr lang="en-US" dirty="0" err="1">
                <a:latin typeface="+mj-lt"/>
                <a:ea typeface="+mj-ea"/>
                <a:cs typeface="+mj-cs"/>
              </a:rPr>
              <a:t>delle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opzioni</a:t>
            </a:r>
            <a:r>
              <a:rPr lang="en-US" dirty="0">
                <a:latin typeface="+mj-lt"/>
                <a:ea typeface="+mj-ea"/>
                <a:cs typeface="+mj-cs"/>
              </a:rPr>
              <a:t> di </a:t>
            </a:r>
            <a:r>
              <a:rPr lang="en-US" dirty="0" err="1">
                <a:latin typeface="+mj-lt"/>
                <a:ea typeface="+mj-ea"/>
                <a:cs typeface="+mj-cs"/>
              </a:rPr>
              <a:t>gioco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9A9D2B-02BD-45EB-B915-30C2AAFC3F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399" y="819366"/>
            <a:ext cx="7442075" cy="45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8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376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Ione</vt:lpstr>
      <vt:lpstr>PROGETTO INTELLIGENZA      ARTIFICIALE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alessiodr00@outlook.it</dc:creator>
  <cp:lastModifiedBy>IDA DELL'EDERA</cp:lastModifiedBy>
  <cp:revision>16</cp:revision>
  <dcterms:created xsi:type="dcterms:W3CDTF">2021-02-06T13:16:42Z</dcterms:created>
  <dcterms:modified xsi:type="dcterms:W3CDTF">2021-02-15T17:30:41Z</dcterms:modified>
</cp:coreProperties>
</file>