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71" r:id="rId3"/>
    <p:sldId id="258" r:id="rId4"/>
    <p:sldId id="257" r:id="rId5"/>
    <p:sldId id="261" r:id="rId6"/>
    <p:sldId id="259" r:id="rId7"/>
    <p:sldId id="262" r:id="rId8"/>
    <p:sldId id="263" r:id="rId9"/>
    <p:sldId id="264" r:id="rId10"/>
    <p:sldId id="268" r:id="rId11"/>
    <p:sldId id="270" r:id="rId12"/>
    <p:sldId id="274" r:id="rId13"/>
    <p:sldId id="269" r:id="rId14"/>
    <p:sldId id="267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FDC"/>
    <a:srgbClr val="337FDB"/>
    <a:srgbClr val="F5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9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14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86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1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9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5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8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60A3CF-9A5E-46EB-B363-EB7A7D405A78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F4418E-7BB0-43DC-B7FE-9EA983A4213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6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B5EA43-7438-41E1-ADDC-51890B20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2" y="5690616"/>
            <a:ext cx="10058400" cy="7964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  <a:latin typeface="+mn-lt"/>
              </a:rPr>
              <a:t>Alessio del </a:t>
            </a:r>
            <a:r>
              <a:rPr lang="en-US" sz="1800" b="1" dirty="0" err="1">
                <a:solidFill>
                  <a:srgbClr val="FFFFFF"/>
                </a:solidFill>
                <a:latin typeface="+mn-lt"/>
              </a:rPr>
              <a:t>riccio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 162821</a:t>
            </a:r>
          </a:p>
          <a:p>
            <a:r>
              <a:rPr lang="en-US" sz="1800" b="1" dirty="0">
                <a:solidFill>
                  <a:srgbClr val="FFFFFF"/>
                </a:solidFill>
                <a:latin typeface="+mn-lt"/>
              </a:rPr>
              <a:t>Ida </a:t>
            </a:r>
            <a:r>
              <a:rPr lang="en-US" sz="1800" b="1" dirty="0" err="1">
                <a:solidFill>
                  <a:srgbClr val="FFFFFF"/>
                </a:solidFill>
                <a:latin typeface="+mn-lt"/>
              </a:rPr>
              <a:t>dell’edera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 162739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973ADC7-D9E4-49AE-93E2-BD3F91047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190608"/>
            <a:ext cx="5131653" cy="25016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C43A70-5C69-41D9-8A2A-50F0BFD741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680340" cy="360273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4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ibo, piatto, verdura&#10;&#10;Descrizione generata automaticamente">
            <a:extLst>
              <a:ext uri="{FF2B5EF4-FFF2-40B4-BE49-F238E27FC236}">
                <a16:creationId xmlns:a16="http://schemas.microsoft.com/office/drawing/2014/main" id="{7B705C77-8B13-48ED-960B-3876A33F8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2" y="317240"/>
            <a:ext cx="3201223" cy="62235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22B8B5-FF8F-44E5-94CE-DDD976148150}"/>
              </a:ext>
            </a:extLst>
          </p:cNvPr>
          <p:cNvSpPr txBox="1"/>
          <p:nvPr/>
        </p:nvSpPr>
        <p:spPr>
          <a:xfrm>
            <a:off x="531845" y="612417"/>
            <a:ext cx="3001451" cy="2028145"/>
          </a:xfrm>
          <a:prstGeom prst="rect">
            <a:avLst/>
          </a:prstGeom>
          <a:noFill/>
          <a:ln w="28575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1782F3-4913-4430-A594-537C088F5D60}"/>
              </a:ext>
            </a:extLst>
          </p:cNvPr>
          <p:cNvSpPr txBox="1"/>
          <p:nvPr/>
        </p:nvSpPr>
        <p:spPr>
          <a:xfrm>
            <a:off x="541227" y="2780229"/>
            <a:ext cx="3001451" cy="2028145"/>
          </a:xfrm>
          <a:prstGeom prst="rect">
            <a:avLst/>
          </a:prstGeom>
          <a:noFill/>
          <a:ln w="28575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251B3C-619A-402D-BE0E-2FC286610DAC}"/>
              </a:ext>
            </a:extLst>
          </p:cNvPr>
          <p:cNvSpPr txBox="1"/>
          <p:nvPr/>
        </p:nvSpPr>
        <p:spPr>
          <a:xfrm>
            <a:off x="5066523" y="158913"/>
            <a:ext cx="2631336" cy="3505493"/>
          </a:xfrm>
          <a:prstGeom prst="rect">
            <a:avLst/>
          </a:prstGeom>
          <a:noFill/>
          <a:ln w="28575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BD22F6-58D8-4E82-A53A-BF5AEEDBAF9A}"/>
              </a:ext>
            </a:extLst>
          </p:cNvPr>
          <p:cNvSpPr txBox="1"/>
          <p:nvPr/>
        </p:nvSpPr>
        <p:spPr>
          <a:xfrm>
            <a:off x="8680581" y="3139603"/>
            <a:ext cx="2631336" cy="3505493"/>
          </a:xfrm>
          <a:prstGeom prst="rect">
            <a:avLst/>
          </a:prstGeom>
          <a:noFill/>
          <a:ln w="28575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E3A7817-0016-48A7-B801-07F4C5519664}"/>
              </a:ext>
            </a:extLst>
          </p:cNvPr>
          <p:cNvCxnSpPr>
            <a:stCxn id="6" idx="3"/>
          </p:cNvCxnSpPr>
          <p:nvPr/>
        </p:nvCxnSpPr>
        <p:spPr>
          <a:xfrm flipV="1">
            <a:off x="3533296" y="1626489"/>
            <a:ext cx="153322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8F5B0D27-FE20-4261-A029-5BAADCBB5481}"/>
              </a:ext>
            </a:extLst>
          </p:cNvPr>
          <p:cNvCxnSpPr>
            <a:stCxn id="7" idx="3"/>
          </p:cNvCxnSpPr>
          <p:nvPr/>
        </p:nvCxnSpPr>
        <p:spPr>
          <a:xfrm>
            <a:off x="3542678" y="3794302"/>
            <a:ext cx="5137903" cy="1440171"/>
          </a:xfrm>
          <a:prstGeom prst="bentConnector3">
            <a:avLst>
              <a:gd name="adj1" fmla="val 225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1E0CB27-78D3-4E8A-9764-32BA08706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17" y="3228519"/>
            <a:ext cx="1688787" cy="3327659"/>
          </a:xfrm>
          <a:prstGeom prst="rect">
            <a:avLst/>
          </a:prstGeom>
        </p:spPr>
      </p:pic>
      <p:pic>
        <p:nvPicPr>
          <p:cNvPr id="23" name="Immagine 2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D61E0DA-3059-4B0F-A0D3-5DF6BF0B6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6" y="197158"/>
            <a:ext cx="177236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0798BA-61C1-47BD-91B4-D177FE5E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9" y="390144"/>
            <a:ext cx="3205993" cy="607771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E227EF2-78CD-4FB3-BFD0-937FC5F1083B}"/>
              </a:ext>
            </a:extLst>
          </p:cNvPr>
          <p:cNvSpPr/>
          <p:nvPr/>
        </p:nvSpPr>
        <p:spPr>
          <a:xfrm>
            <a:off x="5128727" y="799627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>
                <a:solidFill>
                  <a:srgbClr val="F58400"/>
                </a:solidFill>
              </a:rPr>
              <a:t>Filtraggio - Presentazione</a:t>
            </a:r>
          </a:p>
          <a:p>
            <a:endParaRPr lang="it-IT" dirty="0"/>
          </a:p>
          <a:p>
            <a:r>
              <a:rPr lang="it-IT" sz="2000" dirty="0"/>
              <a:t>Questa funzionalità consente all’utente di visualizzare una lista filtrata in base alla richiesta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4083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E3D204-90E3-4842-9BA1-DACEFEF09003}"/>
              </a:ext>
            </a:extLst>
          </p:cNvPr>
          <p:cNvSpPr txBox="1"/>
          <p:nvPr/>
        </p:nvSpPr>
        <p:spPr>
          <a:xfrm>
            <a:off x="149290" y="195943"/>
            <a:ext cx="26219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dirty="0">
                <a:solidFill>
                  <a:srgbClr val="F58400"/>
                </a:solidFill>
              </a:rPr>
              <a:t>Visualizza ricetta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58E9A7-DB5A-40EB-93AC-7ED3EDD0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654664"/>
            <a:ext cx="2855169" cy="562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E8E6C5-0FF3-4E50-805F-CD68A3A0E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43" y="647712"/>
            <a:ext cx="2855169" cy="5633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ACE719-0432-41BE-A743-6BB27A05C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41" y="709244"/>
            <a:ext cx="2855169" cy="5567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33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BC659-211C-49BD-8691-8D508443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551" y="800100"/>
            <a:ext cx="6492240" cy="5257800"/>
          </a:xfrm>
        </p:spPr>
        <p:txBody>
          <a:bodyPr/>
          <a:lstStyle/>
          <a:p>
            <a:r>
              <a:rPr lang="it-IT" sz="2800" dirty="0">
                <a:solidFill>
                  <a:srgbClr val="F58400"/>
                </a:solidFill>
              </a:rPr>
              <a:t>Aggiunta ricetta - Presentazione</a:t>
            </a:r>
          </a:p>
          <a:p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La funzione della pagina è quella di consentire all’utente di aggiungere una nuova ricetta in modo tale che ognuno, qualora volesse, possa dare il proprio contributo. 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7826DA-8CD1-49C0-8FE4-F5ACA2DE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409728"/>
            <a:ext cx="3051110" cy="601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9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D1369A-609B-4081-977E-02977142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1" y="872793"/>
            <a:ext cx="2440945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91EF99-7AB9-45C7-AD2A-997D11506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11" y="872793"/>
            <a:ext cx="2489042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65AB8C-5E81-4169-979F-956D992E5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89" y="872793"/>
            <a:ext cx="2440945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98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7B9D3A3-2BBD-4820-A0A6-EE9AD194C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2" y="267823"/>
            <a:ext cx="3275769" cy="6322353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06EBCBC-623A-43B8-B75E-18B56C13F124}"/>
              </a:ext>
            </a:extLst>
          </p:cNvPr>
          <p:cNvSpPr/>
          <p:nvPr/>
        </p:nvSpPr>
        <p:spPr>
          <a:xfrm>
            <a:off x="4643535" y="917653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>
                <a:solidFill>
                  <a:srgbClr val="F58400"/>
                </a:solidFill>
              </a:rPr>
              <a:t>Profilo - Presentazione</a:t>
            </a:r>
          </a:p>
          <a:p>
            <a:endParaRPr lang="it-IT" dirty="0"/>
          </a:p>
          <a:p>
            <a:r>
              <a:rPr lang="it-IT" dirty="0"/>
              <a:t>La pagina “Profilo” presenta, nella parte superiore, una foto dell’utente, seguita dallo username e dall’e-mail dell’utente. </a:t>
            </a:r>
          </a:p>
          <a:p>
            <a:endParaRPr lang="it-IT" dirty="0"/>
          </a:p>
          <a:p>
            <a:r>
              <a:rPr lang="it-IT" dirty="0"/>
              <a:t>Sono inoltre implementate le funzionalità </a:t>
            </a:r>
            <a:r>
              <a:rPr lang="it-IT" dirty="0">
                <a:solidFill>
                  <a:srgbClr val="000000"/>
                </a:solidFill>
              </a:rPr>
              <a:t>“Scatta foto”, “Inserisci foto”, “Modifica password” e “</a:t>
            </a:r>
            <a:r>
              <a:rPr lang="it-IT" dirty="0" err="1">
                <a:solidFill>
                  <a:srgbClr val="000000"/>
                </a:solidFill>
              </a:rPr>
              <a:t>Logout</a:t>
            </a:r>
            <a:r>
              <a:rPr lang="it-IT" dirty="0">
                <a:solidFill>
                  <a:srgbClr val="000000"/>
                </a:solidFill>
              </a:rPr>
              <a:t>”.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3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584D6F6-A7CC-4246-BD6B-FD2EBFEE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2" y="267823"/>
            <a:ext cx="3275769" cy="632235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217845-681A-4C5F-A712-8A62451168C0}"/>
              </a:ext>
            </a:extLst>
          </p:cNvPr>
          <p:cNvSpPr txBox="1"/>
          <p:nvPr/>
        </p:nvSpPr>
        <p:spPr>
          <a:xfrm>
            <a:off x="2715207" y="2170630"/>
            <a:ext cx="256639" cy="283321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561C8-5D3D-4844-B337-1C008EB662F5}"/>
              </a:ext>
            </a:extLst>
          </p:cNvPr>
          <p:cNvSpPr txBox="1"/>
          <p:nvPr/>
        </p:nvSpPr>
        <p:spPr>
          <a:xfrm>
            <a:off x="2715207" y="2453951"/>
            <a:ext cx="256639" cy="283321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F1392D-9255-4F91-A1B0-3C4906AA9542}"/>
              </a:ext>
            </a:extLst>
          </p:cNvPr>
          <p:cNvSpPr txBox="1"/>
          <p:nvPr/>
        </p:nvSpPr>
        <p:spPr>
          <a:xfrm>
            <a:off x="541960" y="3328082"/>
            <a:ext cx="2974171" cy="50027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887248-B7FB-4543-A1A1-1F2F46B29876}"/>
              </a:ext>
            </a:extLst>
          </p:cNvPr>
          <p:cNvSpPr txBox="1"/>
          <p:nvPr/>
        </p:nvSpPr>
        <p:spPr>
          <a:xfrm>
            <a:off x="541960" y="4008142"/>
            <a:ext cx="2974171" cy="50027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7472CE-B1DB-4428-8E2D-353AA3E44B3A}"/>
              </a:ext>
            </a:extLst>
          </p:cNvPr>
          <p:cNvSpPr txBox="1"/>
          <p:nvPr/>
        </p:nvSpPr>
        <p:spPr>
          <a:xfrm>
            <a:off x="1427220" y="5132412"/>
            <a:ext cx="1203649" cy="50027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5BFC87-E510-481A-9288-4A590C9A9841}"/>
              </a:ext>
            </a:extLst>
          </p:cNvPr>
          <p:cNvSpPr txBox="1"/>
          <p:nvPr/>
        </p:nvSpPr>
        <p:spPr>
          <a:xfrm>
            <a:off x="2843527" y="5132412"/>
            <a:ext cx="487502" cy="50027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D99A13-9D02-4856-AF94-6398DD8AEB7A}"/>
              </a:ext>
            </a:extLst>
          </p:cNvPr>
          <p:cNvSpPr txBox="1"/>
          <p:nvPr/>
        </p:nvSpPr>
        <p:spPr>
          <a:xfrm>
            <a:off x="6027284" y="556745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Bottone inserire una foto e accedere alla fotocamera 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3EAB72-0D76-417B-AB73-AA577C50FB4D}"/>
              </a:ext>
            </a:extLst>
          </p:cNvPr>
          <p:cNvSpPr txBox="1"/>
          <p:nvPr/>
        </p:nvSpPr>
        <p:spPr>
          <a:xfrm>
            <a:off x="6027286" y="1705312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Bottone inserire una foto e accedere alle risorse 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408FA6-542F-41F5-B4CE-8FD704408B5B}"/>
              </a:ext>
            </a:extLst>
          </p:cNvPr>
          <p:cNvSpPr txBox="1"/>
          <p:nvPr/>
        </p:nvSpPr>
        <p:spPr>
          <a:xfrm>
            <a:off x="6027285" y="5918854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Bottone per modificare la password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03541E-020E-44D2-B648-D9E1486F3B03}"/>
              </a:ext>
            </a:extLst>
          </p:cNvPr>
          <p:cNvSpPr txBox="1"/>
          <p:nvPr/>
        </p:nvSpPr>
        <p:spPr>
          <a:xfrm>
            <a:off x="6027283" y="4789730"/>
            <a:ext cx="2974171" cy="830997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Bottone per effettuare la disconnessione e passare alla pagina Login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157FDF4-8BD9-423F-A581-C462D8222B70}"/>
              </a:ext>
            </a:extLst>
          </p:cNvPr>
          <p:cNvSpPr txBox="1"/>
          <p:nvPr/>
        </p:nvSpPr>
        <p:spPr>
          <a:xfrm>
            <a:off x="6027283" y="3829876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Casella di testo contenente l’email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15173E6-488A-4816-BA1B-AD581A76BD17}"/>
              </a:ext>
            </a:extLst>
          </p:cNvPr>
          <p:cNvSpPr txBox="1"/>
          <p:nvPr/>
        </p:nvSpPr>
        <p:spPr>
          <a:xfrm>
            <a:off x="6095996" y="2741893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Casella di testo contenente lo username</a:t>
            </a:r>
            <a:endParaRPr lang="it-IT" sz="1600" dirty="0">
              <a:solidFill>
                <a:srgbClr val="000000"/>
              </a:solidFill>
            </a:endParaRP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30FEDD1E-9452-4F8E-99D4-92AF8D00918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971846" y="849133"/>
            <a:ext cx="3055438" cy="1463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44A20854-086E-484E-9647-7BE830852E77}"/>
              </a:ext>
            </a:extLst>
          </p:cNvPr>
          <p:cNvCxnSpPr>
            <a:cxnSpLocks/>
          </p:cNvCxnSpPr>
          <p:nvPr/>
        </p:nvCxnSpPr>
        <p:spPr>
          <a:xfrm flipV="1">
            <a:off x="2971845" y="1935570"/>
            <a:ext cx="3055440" cy="640161"/>
          </a:xfrm>
          <a:prstGeom prst="bentConnector3">
            <a:avLst>
              <a:gd name="adj1" fmla="val 558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10D3D98A-57C6-4DCE-9674-7CF9F8B746A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516131" y="3034281"/>
            <a:ext cx="2579865" cy="54394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2998B66-A8D2-48AA-8096-910B737FB4B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516131" y="4122264"/>
            <a:ext cx="2511152" cy="1360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4A279867-FBC4-401E-9B50-65859B6791D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331029" y="5205229"/>
            <a:ext cx="2696254" cy="1773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F4A56497-CA59-4838-A4D9-F373D7F09741}"/>
              </a:ext>
            </a:extLst>
          </p:cNvPr>
          <p:cNvCxnSpPr>
            <a:stCxn id="10" idx="2"/>
            <a:endCxn id="14" idx="1"/>
          </p:cNvCxnSpPr>
          <p:nvPr/>
        </p:nvCxnSpPr>
        <p:spPr>
          <a:xfrm rot="16200000" flipH="1">
            <a:off x="3738889" y="3922846"/>
            <a:ext cx="578552" cy="39982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85A218D-16D3-424E-B882-AB546303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                     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it-IT" sz="6000" b="1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0CE6E071-6A1E-4736-8F82-4EEC6B0BBF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5" b="23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65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8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8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6FB291-E20A-49D7-8FAC-44BD24A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latin typeface="+mn-lt"/>
              </a:rPr>
              <a:t>Il nostro </a:t>
            </a:r>
            <a:r>
              <a:rPr lang="en-US" sz="2400" dirty="0" err="1">
                <a:latin typeface="+mn-lt"/>
              </a:rPr>
              <a:t>progetto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si</a:t>
            </a:r>
            <a:r>
              <a:rPr lang="en-US" sz="2400" dirty="0">
                <a:latin typeface="+mn-lt"/>
              </a:rPr>
              <a:t> serve del </a:t>
            </a:r>
            <a:r>
              <a:rPr lang="en-US" sz="2400" dirty="0" err="1">
                <a:latin typeface="+mn-lt"/>
              </a:rPr>
              <a:t>servizio</a:t>
            </a:r>
            <a:r>
              <a:rPr lang="en-US" sz="2400" dirty="0">
                <a:latin typeface="+mn-lt"/>
              </a:rPr>
              <a:t> firebase per la </a:t>
            </a:r>
            <a:r>
              <a:rPr lang="en-US" sz="2400" dirty="0" err="1">
                <a:latin typeface="+mn-lt"/>
              </a:rPr>
              <a:t>memorizzazione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dati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relativi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agli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utenti</a:t>
            </a:r>
            <a:r>
              <a:rPr lang="en-US" sz="2400" dirty="0">
                <a:latin typeface="+mn-lt"/>
              </a:rPr>
              <a:t> e alle </a:t>
            </a:r>
            <a:r>
              <a:rPr lang="en-US" sz="2400" dirty="0" err="1">
                <a:latin typeface="+mn-lt"/>
              </a:rPr>
              <a:t>ricette</a:t>
            </a:r>
            <a:r>
              <a:rPr lang="en-US" sz="2400" dirty="0">
                <a:latin typeface="+mn-lt"/>
              </a:rPr>
              <a:t>.</a:t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latin typeface="+mn-lt"/>
              </a:rPr>
              <a:t>Utilizzando</a:t>
            </a:r>
            <a:r>
              <a:rPr lang="en-US" sz="2400" dirty="0">
                <a:latin typeface="+mn-lt"/>
              </a:rPr>
              <a:t> le </a:t>
            </a:r>
            <a:r>
              <a:rPr lang="en-US" sz="2400" dirty="0" err="1">
                <a:latin typeface="+mn-lt"/>
              </a:rPr>
              <a:t>funzionalità</a:t>
            </a:r>
            <a:r>
              <a:rPr lang="en-US" sz="2400" dirty="0">
                <a:latin typeface="+mn-lt"/>
              </a:rPr>
              <a:t>  Authentication, </a:t>
            </a:r>
            <a:r>
              <a:rPr lang="en-US" sz="2400" dirty="0" err="1">
                <a:latin typeface="+mn-lt"/>
              </a:rPr>
              <a:t>Firestore</a:t>
            </a:r>
            <a:r>
              <a:rPr lang="en-US" sz="2400" dirty="0">
                <a:latin typeface="+mn-lt"/>
              </a:rPr>
              <a:t> e Storage.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9EC4E1-5B8B-4F41-BF9A-88CFB153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57659"/>
            <a:ext cx="6912217" cy="3819000"/>
          </a:xfrm>
          <a:prstGeom prst="rect">
            <a:avLst/>
          </a:prstGeom>
        </p:spPr>
      </p:pic>
      <p:cxnSp>
        <p:nvCxnSpPr>
          <p:cNvPr id="147" name="Straight Connector 9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9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2467780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88176-F227-4EF5-ACC4-FB415987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F58400"/>
                </a:solidFill>
              </a:rPr>
              <a:t>Login - Presentazione</a:t>
            </a:r>
          </a:p>
          <a:p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La funzione della pagina è quella di consentire all’utente di accedere alle funzionalità dell’applicazione. La pagina richiede l’inserimento dell’e-mail e della password. </a:t>
            </a:r>
          </a:p>
          <a:p>
            <a:r>
              <a:rPr lang="it-IT" dirty="0">
                <a:solidFill>
                  <a:schemeClr val="tx1"/>
                </a:solidFill>
              </a:rPr>
              <a:t>Sono inoltre implementate le funzionalità </a:t>
            </a:r>
            <a:r>
              <a:rPr lang="it-IT" sz="1800" dirty="0">
                <a:solidFill>
                  <a:srgbClr val="000000"/>
                </a:solidFill>
              </a:rPr>
              <a:t>“</a:t>
            </a:r>
            <a:r>
              <a:rPr lang="it-IT" dirty="0">
                <a:solidFill>
                  <a:srgbClr val="000000"/>
                </a:solidFill>
              </a:rPr>
              <a:t>Registrati</a:t>
            </a:r>
            <a:r>
              <a:rPr lang="it-IT" sz="1800" dirty="0">
                <a:solidFill>
                  <a:srgbClr val="000000"/>
                </a:solidFill>
              </a:rPr>
              <a:t>”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sz="1800" dirty="0">
                <a:solidFill>
                  <a:srgbClr val="000000"/>
                </a:solidFill>
              </a:rPr>
              <a:t>“</a:t>
            </a:r>
            <a:r>
              <a:rPr lang="it-IT" dirty="0">
                <a:solidFill>
                  <a:srgbClr val="000000"/>
                </a:solidFill>
              </a:rPr>
              <a:t>Password dimenticata</a:t>
            </a:r>
            <a:r>
              <a:rPr lang="it-IT" sz="1800" dirty="0">
                <a:solidFill>
                  <a:srgbClr val="000000"/>
                </a:solidFill>
              </a:rPr>
              <a:t>”.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8DDBFD-2495-48C9-AA51-679095B1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1" y="332912"/>
            <a:ext cx="3282197" cy="6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18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C75C1B-FF01-4CB1-9FF1-92A5A7773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1" y="332912"/>
            <a:ext cx="3282197" cy="605013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ECF6F6-2C7E-4252-A9A5-B74192D89960}"/>
              </a:ext>
            </a:extLst>
          </p:cNvPr>
          <p:cNvSpPr txBox="1"/>
          <p:nvPr/>
        </p:nvSpPr>
        <p:spPr>
          <a:xfrm>
            <a:off x="519116" y="3010841"/>
            <a:ext cx="2974171" cy="50027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C6860C-11D2-459F-A5C3-257B206B4C74}"/>
              </a:ext>
            </a:extLst>
          </p:cNvPr>
          <p:cNvSpPr txBox="1"/>
          <p:nvPr/>
        </p:nvSpPr>
        <p:spPr>
          <a:xfrm>
            <a:off x="519116" y="3740289"/>
            <a:ext cx="2974171" cy="50027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F75D0B-3911-49DA-9AF2-FD2E49436664}"/>
              </a:ext>
            </a:extLst>
          </p:cNvPr>
          <p:cNvSpPr txBox="1"/>
          <p:nvPr/>
        </p:nvSpPr>
        <p:spPr>
          <a:xfrm>
            <a:off x="6167021" y="754026"/>
            <a:ext cx="297417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Casella di testo per l’inserimento dell’e-mail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199971-5AE0-4FA3-AA0F-20117C5CB7AE}"/>
              </a:ext>
            </a:extLst>
          </p:cNvPr>
          <p:cNvSpPr txBox="1"/>
          <p:nvPr/>
        </p:nvSpPr>
        <p:spPr>
          <a:xfrm>
            <a:off x="6167021" y="1799612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</a:rPr>
              <a:t>Casella di testo per l’inserimento della password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DB097A2C-3751-4A36-847A-2346B9F4B4B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493287" y="1046414"/>
            <a:ext cx="2673734" cy="22145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1C9095F6-2E13-4B0A-A2CD-7BC85F9A1126}"/>
              </a:ext>
            </a:extLst>
          </p:cNvPr>
          <p:cNvCxnSpPr>
            <a:cxnSpLocks/>
          </p:cNvCxnSpPr>
          <p:nvPr/>
        </p:nvCxnSpPr>
        <p:spPr>
          <a:xfrm flipV="1">
            <a:off x="3493285" y="2092000"/>
            <a:ext cx="2673734" cy="1898428"/>
          </a:xfrm>
          <a:prstGeom prst="bentConnector3">
            <a:avLst>
              <a:gd name="adj1" fmla="val 573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5405DE9-BB4F-4C48-A9F9-2337AAA7DAAC}"/>
              </a:ext>
            </a:extLst>
          </p:cNvPr>
          <p:cNvSpPr txBox="1"/>
          <p:nvPr/>
        </p:nvSpPr>
        <p:spPr>
          <a:xfrm>
            <a:off x="519116" y="4671781"/>
            <a:ext cx="2974171" cy="50027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2C033B2-4E31-4409-A3A6-2204A3D3D7E5}"/>
              </a:ext>
            </a:extLst>
          </p:cNvPr>
          <p:cNvSpPr txBox="1"/>
          <p:nvPr/>
        </p:nvSpPr>
        <p:spPr>
          <a:xfrm>
            <a:off x="6167020" y="2937268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Bottone per effettuare l’accesso e passare alla pagina Home</a:t>
            </a:r>
            <a:endParaRPr lang="it-IT" sz="16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BAD9A76-93A0-4450-AB07-9788E8D79950}"/>
              </a:ext>
            </a:extLst>
          </p:cNvPr>
          <p:cNvSpPr txBox="1"/>
          <p:nvPr/>
        </p:nvSpPr>
        <p:spPr>
          <a:xfrm>
            <a:off x="1451267" y="5246703"/>
            <a:ext cx="1087745" cy="1418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7880C4B-AD9F-4BD4-8903-682DBDD08150}"/>
              </a:ext>
            </a:extLst>
          </p:cNvPr>
          <p:cNvSpPr txBox="1"/>
          <p:nvPr/>
        </p:nvSpPr>
        <p:spPr>
          <a:xfrm>
            <a:off x="1069526" y="5436096"/>
            <a:ext cx="1851225" cy="1418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F18958-EB60-44A5-AD73-C8907B80E8D0}"/>
              </a:ext>
            </a:extLst>
          </p:cNvPr>
          <p:cNvSpPr txBox="1"/>
          <p:nvPr/>
        </p:nvSpPr>
        <p:spPr>
          <a:xfrm>
            <a:off x="6167019" y="4002909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Funzionalità per passare alla pagina Registrazione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3D43843-88EB-4653-B762-3EE45F030AD8}"/>
              </a:ext>
            </a:extLst>
          </p:cNvPr>
          <p:cNvSpPr txBox="1"/>
          <p:nvPr/>
        </p:nvSpPr>
        <p:spPr>
          <a:xfrm>
            <a:off x="6167019" y="5036014"/>
            <a:ext cx="2974171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Funzionalità per reimpostare la password</a:t>
            </a:r>
          </a:p>
        </p:txBody>
      </p: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2EEB974B-64BB-4EC8-8095-4FDD8D71C8A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3493287" y="3229656"/>
            <a:ext cx="2673733" cy="1692264"/>
          </a:xfrm>
          <a:prstGeom prst="bentConnector3">
            <a:avLst>
              <a:gd name="adj1" fmla="val 6328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133E36E2-6E44-40AA-95DF-BA96FC30015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539012" y="4295297"/>
            <a:ext cx="3628007" cy="1022346"/>
          </a:xfrm>
          <a:prstGeom prst="bentConnector3">
            <a:avLst>
              <a:gd name="adj1" fmla="val 781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D8128C3-AD52-4B9C-AED4-452E1E9511DC}"/>
              </a:ext>
            </a:extLst>
          </p:cNvPr>
          <p:cNvCxnSpPr>
            <a:cxnSpLocks/>
          </p:cNvCxnSpPr>
          <p:nvPr/>
        </p:nvCxnSpPr>
        <p:spPr>
          <a:xfrm flipV="1">
            <a:off x="2920751" y="5328401"/>
            <a:ext cx="3246268" cy="178632"/>
          </a:xfrm>
          <a:prstGeom prst="bentConnector3">
            <a:avLst>
              <a:gd name="adj1" fmla="val 8172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768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13A26-F585-49AD-ADAB-A2938ACB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F58400"/>
                </a:solidFill>
              </a:rPr>
              <a:t>Registrazione - Presentazione</a:t>
            </a:r>
          </a:p>
          <a:p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La funzione della pagina è quella di consentire all’utente di registrarsi per accedere alle funzionalità dell’applicazione. La pagina richiede l’inserimento dell’username, dell’e-mail e della password. </a:t>
            </a:r>
          </a:p>
          <a:p>
            <a:r>
              <a:rPr lang="it-IT" dirty="0">
                <a:solidFill>
                  <a:schemeClr val="tx1"/>
                </a:solidFill>
              </a:rPr>
              <a:t>È inoltre implementata le funzionalità </a:t>
            </a:r>
            <a:r>
              <a:rPr lang="it-IT" dirty="0">
                <a:solidFill>
                  <a:srgbClr val="000000"/>
                </a:solidFill>
              </a:rPr>
              <a:t>“ </a:t>
            </a:r>
            <a:r>
              <a:rPr lang="it-IT" dirty="0">
                <a:solidFill>
                  <a:schemeClr val="tx1"/>
                </a:solidFill>
              </a:rPr>
              <a:t>Sei già registrato? Effettua l’accesso qui</a:t>
            </a:r>
            <a:r>
              <a:rPr lang="it-IT" dirty="0">
                <a:solidFill>
                  <a:srgbClr val="000000"/>
                </a:solidFill>
              </a:rPr>
              <a:t> ”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68DDF0D4-A5D0-45C7-96B6-4385FD711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3" y="383335"/>
            <a:ext cx="3163683" cy="60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97ED1F4-627B-4B7D-AEC9-F0D3003A2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4" y="383335"/>
            <a:ext cx="3163683" cy="6091329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26E87A-4B77-4816-BDE5-5774450D9456}"/>
              </a:ext>
            </a:extLst>
          </p:cNvPr>
          <p:cNvSpPr txBox="1"/>
          <p:nvPr/>
        </p:nvSpPr>
        <p:spPr>
          <a:xfrm>
            <a:off x="544284" y="2105316"/>
            <a:ext cx="2838110" cy="504717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A74391-0567-4A9A-BCE6-7DA8C953D17F}"/>
              </a:ext>
            </a:extLst>
          </p:cNvPr>
          <p:cNvSpPr txBox="1"/>
          <p:nvPr/>
        </p:nvSpPr>
        <p:spPr>
          <a:xfrm>
            <a:off x="544284" y="2817009"/>
            <a:ext cx="2838110" cy="504717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62D304-9019-4D25-A300-1292D9F1CF05}"/>
              </a:ext>
            </a:extLst>
          </p:cNvPr>
          <p:cNvSpPr txBox="1"/>
          <p:nvPr/>
        </p:nvSpPr>
        <p:spPr>
          <a:xfrm>
            <a:off x="544284" y="3536275"/>
            <a:ext cx="2838110" cy="504717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B90D1C-AD72-4523-8675-B72140585526}"/>
              </a:ext>
            </a:extLst>
          </p:cNvPr>
          <p:cNvSpPr txBox="1"/>
          <p:nvPr/>
        </p:nvSpPr>
        <p:spPr>
          <a:xfrm>
            <a:off x="544284" y="4247968"/>
            <a:ext cx="2838110" cy="504717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AE5154-C410-499E-9651-655896F06277}"/>
              </a:ext>
            </a:extLst>
          </p:cNvPr>
          <p:cNvSpPr txBox="1"/>
          <p:nvPr/>
        </p:nvSpPr>
        <p:spPr>
          <a:xfrm>
            <a:off x="6520436" y="739634"/>
            <a:ext cx="2838110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</a:rPr>
              <a:t>Casella di testo per l’inserimento dell’username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AF3CD7-F631-4571-B33E-119CDDD83062}"/>
              </a:ext>
            </a:extLst>
          </p:cNvPr>
          <p:cNvSpPr txBox="1"/>
          <p:nvPr/>
        </p:nvSpPr>
        <p:spPr>
          <a:xfrm>
            <a:off x="6520436" y="1698422"/>
            <a:ext cx="2838110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</a:rPr>
              <a:t>Casella di testo per l’inserimento dell’e-mail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79A2AA-5C60-4AC2-A4BE-E258C5A12A12}"/>
              </a:ext>
            </a:extLst>
          </p:cNvPr>
          <p:cNvSpPr txBox="1"/>
          <p:nvPr/>
        </p:nvSpPr>
        <p:spPr>
          <a:xfrm>
            <a:off x="6520436" y="2657210"/>
            <a:ext cx="2838110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</a:rPr>
              <a:t>Casella di testo per l’inserimento della password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3E6C48F-729E-43A8-8F67-7B2FB9973CB3}"/>
              </a:ext>
            </a:extLst>
          </p:cNvPr>
          <p:cNvSpPr txBox="1"/>
          <p:nvPr/>
        </p:nvSpPr>
        <p:spPr>
          <a:xfrm>
            <a:off x="6520436" y="3536274"/>
            <a:ext cx="2838110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</a:rPr>
              <a:t>Casella di testo per ripetere la password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15A6D7-9C6F-466F-B944-467DD9421DD8}"/>
              </a:ext>
            </a:extLst>
          </p:cNvPr>
          <p:cNvSpPr txBox="1"/>
          <p:nvPr/>
        </p:nvSpPr>
        <p:spPr>
          <a:xfrm>
            <a:off x="544283" y="5028745"/>
            <a:ext cx="2838111" cy="510921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FFC30A2-77F7-42FE-A98B-57A6589EE34B}"/>
              </a:ext>
            </a:extLst>
          </p:cNvPr>
          <p:cNvSpPr txBox="1"/>
          <p:nvPr/>
        </p:nvSpPr>
        <p:spPr>
          <a:xfrm>
            <a:off x="770665" y="5639168"/>
            <a:ext cx="2385347" cy="214947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DC3F10C-A426-4F73-8CC9-64D8DC3D9773}"/>
              </a:ext>
            </a:extLst>
          </p:cNvPr>
          <p:cNvSpPr txBox="1"/>
          <p:nvPr/>
        </p:nvSpPr>
        <p:spPr>
          <a:xfrm>
            <a:off x="6520436" y="4412697"/>
            <a:ext cx="2838110" cy="830997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Bottone per effettuare la registrazione e passare alla pagina Home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BBC048-0186-490B-81DF-877B1DF4A397}"/>
              </a:ext>
            </a:extLst>
          </p:cNvPr>
          <p:cNvSpPr txBox="1"/>
          <p:nvPr/>
        </p:nvSpPr>
        <p:spPr>
          <a:xfrm>
            <a:off x="6520436" y="5464378"/>
            <a:ext cx="2838110" cy="584775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Funzionalità per passare alla pagina Login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52710531-9EF3-4249-B266-F770290BB1CE}"/>
              </a:ext>
            </a:extLst>
          </p:cNvPr>
          <p:cNvCxnSpPr>
            <a:cxnSpLocks/>
          </p:cNvCxnSpPr>
          <p:nvPr/>
        </p:nvCxnSpPr>
        <p:spPr>
          <a:xfrm flipV="1">
            <a:off x="3382394" y="961175"/>
            <a:ext cx="3138042" cy="139649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A650337-9D26-4730-9ED8-A4F4880B4CE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82394" y="1981770"/>
            <a:ext cx="3138042" cy="1087598"/>
          </a:xfrm>
          <a:prstGeom prst="bentConnector3">
            <a:avLst>
              <a:gd name="adj1" fmla="val 5763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59060AD9-C953-4B12-9A47-E0592E6D763E}"/>
              </a:ext>
            </a:extLst>
          </p:cNvPr>
          <p:cNvCxnSpPr>
            <a:cxnSpLocks/>
          </p:cNvCxnSpPr>
          <p:nvPr/>
        </p:nvCxnSpPr>
        <p:spPr>
          <a:xfrm flipV="1">
            <a:off x="3382394" y="2909568"/>
            <a:ext cx="3138042" cy="879065"/>
          </a:xfrm>
          <a:prstGeom prst="bentConnector3">
            <a:avLst>
              <a:gd name="adj1" fmla="val 6782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F8700BC2-9DAF-4E35-97EA-8B33152669D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382394" y="3828662"/>
            <a:ext cx="3138042" cy="671665"/>
          </a:xfrm>
          <a:prstGeom prst="bentConnector3">
            <a:avLst>
              <a:gd name="adj1" fmla="val 7404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FF47758E-7F7A-4185-9CB5-E2180012E9B1}"/>
              </a:ext>
            </a:extLst>
          </p:cNvPr>
          <p:cNvCxnSpPr>
            <a:endCxn id="18" idx="1"/>
          </p:cNvCxnSpPr>
          <p:nvPr/>
        </p:nvCxnSpPr>
        <p:spPr>
          <a:xfrm>
            <a:off x="3156012" y="5746643"/>
            <a:ext cx="3364424" cy="10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F7969A6B-AD2C-495B-845B-EDD460F967E2}"/>
              </a:ext>
            </a:extLst>
          </p:cNvPr>
          <p:cNvCxnSpPr>
            <a:endCxn id="17" idx="1"/>
          </p:cNvCxnSpPr>
          <p:nvPr/>
        </p:nvCxnSpPr>
        <p:spPr>
          <a:xfrm flipV="1">
            <a:off x="3382394" y="4828196"/>
            <a:ext cx="3138042" cy="333839"/>
          </a:xfrm>
          <a:prstGeom prst="bentConnector3">
            <a:avLst>
              <a:gd name="adj1" fmla="val 799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19802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792157-B72B-4D65-8DD2-31C517909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20"/>
          <a:stretch/>
        </p:blipFill>
        <p:spPr>
          <a:xfrm>
            <a:off x="329667" y="5926978"/>
            <a:ext cx="3299941" cy="533206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949D75BC-A57B-4B62-AC17-3C2AAAFBACE9}"/>
              </a:ext>
            </a:extLst>
          </p:cNvPr>
          <p:cNvSpPr/>
          <p:nvPr/>
        </p:nvSpPr>
        <p:spPr>
          <a:xfrm>
            <a:off x="329667" y="397816"/>
            <a:ext cx="3299941" cy="5545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CC553B-27E1-453D-802C-DCDEB389B34A}"/>
              </a:ext>
            </a:extLst>
          </p:cNvPr>
          <p:cNvSpPr/>
          <p:nvPr/>
        </p:nvSpPr>
        <p:spPr>
          <a:xfrm>
            <a:off x="4992391" y="942867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F58400"/>
                </a:solidFill>
              </a:rPr>
              <a:t>Interfaccia di navigazione - Presentazione</a:t>
            </a:r>
          </a:p>
          <a:p>
            <a:endParaRPr lang="it-IT" dirty="0"/>
          </a:p>
          <a:p>
            <a:r>
              <a:rPr lang="it-IT" sz="2000" dirty="0"/>
              <a:t>L’interfaccia di navigazione accompagna l’utente in ogni pagina, permettendogli lo spostamento tra le pagine dell’applicazione. Essa è composta da una barra interattiva inferiore, che consente la selezione della pagina desiderata. </a:t>
            </a:r>
          </a:p>
        </p:txBody>
      </p:sp>
    </p:spTree>
    <p:extLst>
      <p:ext uri="{BB962C8B-B14F-4D97-AF65-F5344CB8AC3E}">
        <p14:creationId xmlns:p14="http://schemas.microsoft.com/office/powerpoint/2010/main" val="35090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B5B95B-2E7C-4100-9C7D-A61E26682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20"/>
          <a:stretch/>
        </p:blipFill>
        <p:spPr>
          <a:xfrm>
            <a:off x="160236" y="3117042"/>
            <a:ext cx="3754816" cy="6067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FB1BCB-B26F-4642-8A4F-A0567467EBED}"/>
              </a:ext>
            </a:extLst>
          </p:cNvPr>
          <p:cNvSpPr txBox="1"/>
          <p:nvPr/>
        </p:nvSpPr>
        <p:spPr>
          <a:xfrm>
            <a:off x="1482790" y="3160668"/>
            <a:ext cx="1109708" cy="536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A3DF12-BDBC-456F-B7F5-0285F346009C}"/>
              </a:ext>
            </a:extLst>
          </p:cNvPr>
          <p:cNvSpPr txBox="1"/>
          <p:nvPr/>
        </p:nvSpPr>
        <p:spPr>
          <a:xfrm>
            <a:off x="399660" y="3160668"/>
            <a:ext cx="843707" cy="536663"/>
          </a:xfrm>
          <a:prstGeom prst="rect">
            <a:avLst/>
          </a:prstGeom>
          <a:noFill/>
          <a:ln w="3810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B6DBEE-FC0F-400E-9D1F-A3BB25CA2A39}"/>
              </a:ext>
            </a:extLst>
          </p:cNvPr>
          <p:cNvSpPr txBox="1"/>
          <p:nvPr/>
        </p:nvSpPr>
        <p:spPr>
          <a:xfrm>
            <a:off x="2831921" y="3189574"/>
            <a:ext cx="878889" cy="461640"/>
          </a:xfrm>
          <a:prstGeom prst="rect">
            <a:avLst/>
          </a:prstGeom>
          <a:noFill/>
          <a:ln w="3810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386B427-F234-4442-B137-DCA9AABA8289}"/>
              </a:ext>
            </a:extLst>
          </p:cNvPr>
          <p:cNvSpPr txBox="1"/>
          <p:nvPr/>
        </p:nvSpPr>
        <p:spPr>
          <a:xfrm>
            <a:off x="4883912" y="113126"/>
            <a:ext cx="2067304" cy="3538088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EDF5BA-A669-43F8-8B8C-72E2DFE88E80}"/>
              </a:ext>
            </a:extLst>
          </p:cNvPr>
          <p:cNvSpPr txBox="1"/>
          <p:nvPr/>
        </p:nvSpPr>
        <p:spPr>
          <a:xfrm>
            <a:off x="9853420" y="248918"/>
            <a:ext cx="1891095" cy="3402296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09505B4-7D7F-4E01-8974-6772DD1058FD}"/>
              </a:ext>
            </a:extLst>
          </p:cNvPr>
          <p:cNvSpPr txBox="1"/>
          <p:nvPr/>
        </p:nvSpPr>
        <p:spPr>
          <a:xfrm>
            <a:off x="7480721" y="3017103"/>
            <a:ext cx="2067304" cy="3627832"/>
          </a:xfrm>
          <a:prstGeom prst="rect">
            <a:avLst/>
          </a:prstGeom>
          <a:noFill/>
          <a:ln w="19050">
            <a:solidFill>
              <a:srgbClr val="F584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667D21EE-FBD3-4733-AEE4-A07C76EA686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710810" y="1882170"/>
            <a:ext cx="1173102" cy="15382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A38F21D-6A0C-4201-A341-9AEF6D8DE6ED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5400000" flipH="1" flipV="1">
            <a:off x="5071899" y="-1084189"/>
            <a:ext cx="1747265" cy="7815776"/>
          </a:xfrm>
          <a:prstGeom prst="bentConnector4">
            <a:avLst>
              <a:gd name="adj1" fmla="val -13083"/>
              <a:gd name="adj2" fmla="val 671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94A2E5DD-5BB3-465F-91CC-40D972B0C5EB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3584273" y="934571"/>
            <a:ext cx="1133688" cy="66592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 descr="Immagine che contiene cibo, piatto, verdura&#10;&#10;Descrizione generata automaticamente">
            <a:extLst>
              <a:ext uri="{FF2B5EF4-FFF2-40B4-BE49-F238E27FC236}">
                <a16:creationId xmlns:a16="http://schemas.microsoft.com/office/drawing/2014/main" id="{CBA4EBA1-ADB1-49F6-BA4E-3C32F7BB0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44" y="3262624"/>
            <a:ext cx="1613486" cy="3136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Immagine 5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8F8745-D885-4003-8FE1-86E06ECE8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95" y="424881"/>
            <a:ext cx="1549969" cy="3050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2578D692-67FB-482A-A664-6D28148F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82" y="329859"/>
            <a:ext cx="1625248" cy="3136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392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cibo, piatto, verdura&#10;&#10;Descrizione generata automaticamente">
            <a:extLst>
              <a:ext uri="{FF2B5EF4-FFF2-40B4-BE49-F238E27FC236}">
                <a16:creationId xmlns:a16="http://schemas.microsoft.com/office/drawing/2014/main" id="{3162D555-C531-4304-B681-4876B9812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3" y="317240"/>
            <a:ext cx="3201223" cy="622351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7BA0911-15FB-4F52-8306-59E40F924F8D}"/>
              </a:ext>
            </a:extLst>
          </p:cNvPr>
          <p:cNvSpPr/>
          <p:nvPr/>
        </p:nvSpPr>
        <p:spPr>
          <a:xfrm>
            <a:off x="5100735" y="7529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>
                <a:solidFill>
                  <a:srgbClr val="F58400"/>
                </a:solidFill>
              </a:rPr>
              <a:t>Home - Presentazione</a:t>
            </a:r>
          </a:p>
          <a:p>
            <a:endParaRPr lang="it-IT" dirty="0"/>
          </a:p>
          <a:p>
            <a:r>
              <a:rPr lang="it-IT" sz="2000" dirty="0"/>
              <a:t>La pagina Home si divide in quattro sezioni: “Antipasti”, “Primi piatti”, “Secondi piatti”, “Desserts” . </a:t>
            </a:r>
          </a:p>
          <a:p>
            <a:endParaRPr lang="it-IT" sz="2000" dirty="0"/>
          </a:p>
          <a:p>
            <a:r>
              <a:rPr lang="it-IT" sz="2000" dirty="0"/>
              <a:t>L’utente può accedere alla lista dei piatti corrispondenti. </a:t>
            </a:r>
          </a:p>
        </p:txBody>
      </p:sp>
    </p:spTree>
    <p:extLst>
      <p:ext uri="{BB962C8B-B14F-4D97-AF65-F5344CB8AC3E}">
        <p14:creationId xmlns:p14="http://schemas.microsoft.com/office/powerpoint/2010/main" val="3384265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416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Retrospettivo</vt:lpstr>
      <vt:lpstr>Presentazione standard di PowerPoint</vt:lpstr>
      <vt:lpstr>Il nostro progetto si serve del servizio firebase per la memorizzazione dei dati relativi agli utenti e alle ricette. Utilizzando le funzionalità  Authentication, Firestore e Storage.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IDA DELL'EDERA</dc:creator>
  <cp:lastModifiedBy>IDA DELL'EDERA</cp:lastModifiedBy>
  <cp:revision>9</cp:revision>
  <dcterms:created xsi:type="dcterms:W3CDTF">2021-01-29T15:13:51Z</dcterms:created>
  <dcterms:modified xsi:type="dcterms:W3CDTF">2021-01-31T19:52:24Z</dcterms:modified>
</cp:coreProperties>
</file>