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5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D95"/>
    <a:srgbClr val="757575"/>
    <a:srgbClr val="22876F"/>
    <a:srgbClr val="003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3F27D-7AC5-429F-B3D1-7A709BD6B853}" v="28" dt="2023-02-09T20:54:30.228"/>
    <p1510:client id="{0CC38E27-DEF3-4619-BD71-F4AAF08E4BAB}" v="34" dt="2023-02-09T13:51:57.884"/>
    <p1510:client id="{55BA9978-4BAF-4D78-94A3-53A03344F155}" v="9" dt="2023-02-09T15:35:56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howGuides="1">
      <p:cViewPr varScale="1">
        <p:scale>
          <a:sx n="81" d="100"/>
          <a:sy n="81" d="100"/>
        </p:scale>
        <p:origin x="96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6462C-25EC-F972-D6E6-C00DF17AA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E04059-C9C6-2181-8135-9F92B9C73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62605-9BD0-263A-C251-E024BD7C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BF2C-BE5F-41EF-B063-76CB9BEA7B9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187C70-BD60-01D9-3CA4-49A668C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AC7ED9-46FD-655E-6AAF-D0A84AF6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1011-99EC-4EC9-B9D2-4CB28097DCC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512625-99D5-E724-4A2A-0116F86DCB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2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9CCCC-FB27-8354-780D-A873C002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065CB7-B60A-343E-0717-F6F43FB95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9BE1E4-D2C5-DCEB-FEAF-DF955A42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BF2C-BE5F-41EF-B063-76CB9BEA7B9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48B917-761F-93B3-0228-A00ABEBF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4BE25C-B4AE-244C-002A-6204010F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1011-99EC-4EC9-B9D2-4CB28097DC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24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DF5E0D-7EF0-62EF-E884-E06B8BAA4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80D07A-DAA5-3D40-2F88-C4BEE52D7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9AEAD-4C27-8050-75E7-C9F58A9F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BF2C-BE5F-41EF-B063-76CB9BEA7B9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6A032D-F11A-73C4-C096-830C56E9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B5E45-FAE9-055D-D745-6CBA5BDC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1011-99EC-4EC9-B9D2-4CB28097DC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5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F44EE-C26F-1DEF-9F79-C35B73B4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579023-12EB-0326-69BB-6BE00572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ADEF53-24E3-5EF1-124A-9DC6018A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BF2C-BE5F-41EF-B063-76CB9BEA7B9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F3CA05-9031-3EFC-1A5F-F9E312C7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AFCB7A-6849-54DF-D850-02F1B967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1011-99EC-4EC9-B9D2-4CB28097DCC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00C86E1-3A1E-725B-3A98-3DEECF418F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9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57784-4462-5783-504C-AE54BCD9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32BD94-8699-A328-B454-13CCCBD72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51BA9-1A57-9D7C-37F8-9AE3D6F0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BF2C-BE5F-41EF-B063-76CB9BEA7B9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979D72-6DD4-8AC9-2F7E-8FDFE508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EA0A8B-1428-ADA1-15C0-CF943A0D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1011-99EC-4EC9-B9D2-4CB28097DC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27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E57E4-CB05-C8F7-8CD8-F9F86020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55DEE-63B8-81EE-C454-D5EB7126B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8888FD-5DCF-8412-9045-CE8104AEC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6DF43F-AA6C-CF58-6163-5EC2C14D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BF2C-BE5F-41EF-B063-76CB9BEA7B9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B5B786-3BB2-413F-BFD5-B0BEAB00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BF1167-05DB-3CB1-D6FD-042AAD9E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1011-99EC-4EC9-B9D2-4CB28097DC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21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B704C-AAE6-D47B-79A0-6D165111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AB0F37-39AF-1DBA-F0DC-A5F52586D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2AACA8-EF04-02C4-A039-F71E350CC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E65484-2DD7-3CBA-DDFF-31EA92E41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B121EB-8AE1-00F2-4550-7213320C9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2B1C27A-2DA8-E582-2EEA-40BECDAF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BF2C-BE5F-41EF-B063-76CB9BEA7B9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9462D7-AF70-25CC-6618-49B577E6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7F5126-8812-0F63-05C1-9CD14B12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1011-99EC-4EC9-B9D2-4CB28097DC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08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341B6-8E36-F48A-0EBA-6B09E8F3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448CC3-5547-D6FA-BB4B-930DA758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BF2C-BE5F-41EF-B063-76CB9BEA7B9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A4FF2D-BCCA-B643-8E76-415C3FF8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F690A5-5D6E-EA02-B818-A05C926E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1011-99EC-4EC9-B9D2-4CB28097DC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60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79B8EB-B148-A2BD-C182-CE480D92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BF2C-BE5F-41EF-B063-76CB9BEA7B9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34E744-C3FA-B832-CCE6-4D8FC7EF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AA9B1D-343D-75FB-6CF6-468FF13D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1011-99EC-4EC9-B9D2-4CB28097DC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8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BC7D3-6FAA-67A6-5AD8-90653883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250195-6120-25AC-4606-C7CB1B1E1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3B8A39-D262-C495-7E09-9DB140CB3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544CF2-C1D2-988D-0A0B-EE0E7FE7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BF2C-BE5F-41EF-B063-76CB9BEA7B9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036FF-EF67-450E-16FA-52652F40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45219A-F735-3C33-2062-A261CF97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1011-99EC-4EC9-B9D2-4CB28097DC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00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917A7-F8C7-19C4-ABBD-497783C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0DF1BB-A185-FE36-FC72-F81366755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934B88-AC2E-B269-9833-FA010DA88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990AAF-6CDD-F4B8-6B1E-F03535BC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BF2C-BE5F-41EF-B063-76CB9BEA7B9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6420FD-A37F-B4FD-92B9-B5C21EB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6C220D-696F-83B5-985B-09841394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1011-99EC-4EC9-B9D2-4CB28097DC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0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C7DE86-802A-5DAD-8C44-088FE9E1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0A4797-1ECE-7B4B-0DFB-F23A66697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EE3BB4-0410-C7EC-4D12-051C3000A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BF2C-BE5F-41EF-B063-76CB9BEA7B9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7E9BF0-1AFB-9B73-51A8-BDD32F63A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EFAC1F-217A-3670-3380-9ECE8A7E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31011-99EC-4EC9-B9D2-4CB28097DCCF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EBC6E96-88C3-740C-7DE9-2802EB9208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4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76BFB-D210-F8C0-7379-45CEACD2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434" y="1992852"/>
            <a:ext cx="6652335" cy="1436148"/>
          </a:xfrm>
        </p:spPr>
        <p:txBody>
          <a:bodyPr anchor="t">
            <a:noAutofit/>
          </a:bodyPr>
          <a:lstStyle/>
          <a:p>
            <a:pPr algn="l"/>
            <a:r>
              <a:rPr lang="pt-BR" sz="5000" dirty="0">
                <a:solidFill>
                  <a:schemeClr val="bg1"/>
                </a:solidFill>
                <a:latin typeface="Gotham Black" panose="02000604040000020004" pitchFamily="50" charset="0"/>
              </a:rPr>
              <a:t>Tutorial - </a:t>
            </a:r>
            <a:br>
              <a:rPr lang="pt-BR" sz="5000" dirty="0">
                <a:solidFill>
                  <a:schemeClr val="bg1"/>
                </a:solidFill>
                <a:latin typeface="Gotham Black" panose="02000604040000020004" pitchFamily="50" charset="0"/>
              </a:rPr>
            </a:br>
            <a:r>
              <a:rPr lang="pt-BR" sz="5000" dirty="0">
                <a:solidFill>
                  <a:schemeClr val="bg1"/>
                </a:solidFill>
                <a:latin typeface="Gotham Black" panose="02000604040000020004" pitchFamily="50" charset="0"/>
              </a:rPr>
              <a:t>App IPC v1</a:t>
            </a:r>
          </a:p>
        </p:txBody>
      </p:sp>
      <p:grpSp>
        <p:nvGrpSpPr>
          <p:cNvPr id="7" name="Gráfico 3">
            <a:extLst>
              <a:ext uri="{FF2B5EF4-FFF2-40B4-BE49-F238E27FC236}">
                <a16:creationId xmlns:a16="http://schemas.microsoft.com/office/drawing/2014/main" id="{06913884-8508-5901-4252-EF9C6B44528F}"/>
              </a:ext>
            </a:extLst>
          </p:cNvPr>
          <p:cNvGrpSpPr/>
          <p:nvPr/>
        </p:nvGrpSpPr>
        <p:grpSpPr>
          <a:xfrm>
            <a:off x="610440" y="838989"/>
            <a:ext cx="2230414" cy="241020"/>
            <a:chOff x="610440" y="838989"/>
            <a:chExt cx="2809830" cy="303632"/>
          </a:xfrm>
          <a:solidFill>
            <a:srgbClr val="FFFFFF"/>
          </a:solidFill>
        </p:grpSpPr>
        <p:grpSp>
          <p:nvGrpSpPr>
            <p:cNvPr id="8" name="Gráfico 3">
              <a:extLst>
                <a:ext uri="{FF2B5EF4-FFF2-40B4-BE49-F238E27FC236}">
                  <a16:creationId xmlns:a16="http://schemas.microsoft.com/office/drawing/2014/main" id="{F211F80E-0257-E289-85B0-5430362D164E}"/>
                </a:ext>
              </a:extLst>
            </p:cNvPr>
            <p:cNvGrpSpPr/>
            <p:nvPr/>
          </p:nvGrpSpPr>
          <p:grpSpPr>
            <a:xfrm>
              <a:off x="2462117" y="847087"/>
              <a:ext cx="958154" cy="288512"/>
              <a:chOff x="2462117" y="847087"/>
              <a:chExt cx="958154" cy="288512"/>
            </a:xfrm>
            <a:solidFill>
              <a:srgbClr val="FFFFFF"/>
            </a:solidFill>
          </p:grpSpPr>
          <p:sp>
            <p:nvSpPr>
              <p:cNvPr id="9" name="Forma Livre: Forma 8">
                <a:extLst>
                  <a:ext uri="{FF2B5EF4-FFF2-40B4-BE49-F238E27FC236}">
                    <a16:creationId xmlns:a16="http://schemas.microsoft.com/office/drawing/2014/main" id="{A056AD16-8694-9E99-4D23-F81CAB1D971C}"/>
                  </a:ext>
                </a:extLst>
              </p:cNvPr>
              <p:cNvSpPr/>
              <p:nvPr/>
            </p:nvSpPr>
            <p:spPr>
              <a:xfrm>
                <a:off x="2462117" y="847087"/>
                <a:ext cx="80367" cy="288512"/>
              </a:xfrm>
              <a:custGeom>
                <a:avLst/>
                <a:gdLst>
                  <a:gd name="connsiteX0" fmla="*/ 0 w 80367"/>
                  <a:gd name="connsiteY0" fmla="*/ 0 h 288512"/>
                  <a:gd name="connsiteX1" fmla="*/ 80367 w 80367"/>
                  <a:gd name="connsiteY1" fmla="*/ 0 h 288512"/>
                  <a:gd name="connsiteX2" fmla="*/ 80367 w 80367"/>
                  <a:gd name="connsiteY2" fmla="*/ 288512 h 288512"/>
                  <a:gd name="connsiteX3" fmla="*/ 0 w 80367"/>
                  <a:gd name="connsiteY3" fmla="*/ 288512 h 288512"/>
                  <a:gd name="connsiteX4" fmla="*/ 0 w 80367"/>
                  <a:gd name="connsiteY4" fmla="*/ 0 h 288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367" h="288512">
                    <a:moveTo>
                      <a:pt x="0" y="0"/>
                    </a:moveTo>
                    <a:lnTo>
                      <a:pt x="80367" y="0"/>
                    </a:lnTo>
                    <a:lnTo>
                      <a:pt x="80367" y="288512"/>
                    </a:lnTo>
                    <a:lnTo>
                      <a:pt x="0" y="2885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51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20E3EFFF-2891-A861-C6E6-047FACD0AB66}"/>
                  </a:ext>
                </a:extLst>
              </p:cNvPr>
              <p:cNvSpPr/>
              <p:nvPr/>
            </p:nvSpPr>
            <p:spPr>
              <a:xfrm>
                <a:off x="2595225" y="847087"/>
                <a:ext cx="258015" cy="288512"/>
              </a:xfrm>
              <a:custGeom>
                <a:avLst/>
                <a:gdLst>
                  <a:gd name="connsiteX0" fmla="*/ 0 w 258015"/>
                  <a:gd name="connsiteY0" fmla="*/ 0 h 288512"/>
                  <a:gd name="connsiteX1" fmla="*/ 147972 w 258015"/>
                  <a:gd name="connsiteY1" fmla="*/ 0 h 288512"/>
                  <a:gd name="connsiteX2" fmla="*/ 226699 w 258015"/>
                  <a:gd name="connsiteY2" fmla="*/ 25986 h 288512"/>
                  <a:gd name="connsiteX3" fmla="*/ 245253 w 258015"/>
                  <a:gd name="connsiteY3" fmla="*/ 72577 h 288512"/>
                  <a:gd name="connsiteX4" fmla="*/ 245253 w 258015"/>
                  <a:gd name="connsiteY4" fmla="*/ 73397 h 288512"/>
                  <a:gd name="connsiteX5" fmla="*/ 200713 w 258015"/>
                  <a:gd name="connsiteY5" fmla="*/ 137670 h 288512"/>
                  <a:gd name="connsiteX6" fmla="*/ 258016 w 258015"/>
                  <a:gd name="connsiteY6" fmla="*/ 208145 h 288512"/>
                  <a:gd name="connsiteX7" fmla="*/ 258016 w 258015"/>
                  <a:gd name="connsiteY7" fmla="*/ 208965 h 288512"/>
                  <a:gd name="connsiteX8" fmla="*/ 148792 w 258015"/>
                  <a:gd name="connsiteY8" fmla="*/ 288512 h 288512"/>
                  <a:gd name="connsiteX9" fmla="*/ 0 w 258015"/>
                  <a:gd name="connsiteY9" fmla="*/ 288512 h 288512"/>
                  <a:gd name="connsiteX10" fmla="*/ 0 w 258015"/>
                  <a:gd name="connsiteY10" fmla="*/ 0 h 288512"/>
                  <a:gd name="connsiteX11" fmla="*/ 128188 w 258015"/>
                  <a:gd name="connsiteY11" fmla="*/ 114964 h 288512"/>
                  <a:gd name="connsiteX12" fmla="*/ 166116 w 258015"/>
                  <a:gd name="connsiteY12" fmla="*/ 89849 h 288512"/>
                  <a:gd name="connsiteX13" fmla="*/ 166116 w 258015"/>
                  <a:gd name="connsiteY13" fmla="*/ 89029 h 288512"/>
                  <a:gd name="connsiteX14" fmla="*/ 129828 w 258015"/>
                  <a:gd name="connsiteY14" fmla="*/ 64325 h 288512"/>
                  <a:gd name="connsiteX15" fmla="*/ 77907 w 258015"/>
                  <a:gd name="connsiteY15" fmla="*/ 64325 h 288512"/>
                  <a:gd name="connsiteX16" fmla="*/ 77907 w 258015"/>
                  <a:gd name="connsiteY16" fmla="*/ 115015 h 288512"/>
                  <a:gd name="connsiteX17" fmla="*/ 128188 w 258015"/>
                  <a:gd name="connsiteY17" fmla="*/ 115015 h 288512"/>
                  <a:gd name="connsiteX18" fmla="*/ 139720 w 258015"/>
                  <a:gd name="connsiteY18" fmla="*/ 224188 h 288512"/>
                  <a:gd name="connsiteX19" fmla="*/ 178059 w 258015"/>
                  <a:gd name="connsiteY19" fmla="*/ 197792 h 288512"/>
                  <a:gd name="connsiteX20" fmla="*/ 178059 w 258015"/>
                  <a:gd name="connsiteY20" fmla="*/ 196972 h 288512"/>
                  <a:gd name="connsiteX21" fmla="*/ 138900 w 258015"/>
                  <a:gd name="connsiteY21" fmla="*/ 170985 h 288512"/>
                  <a:gd name="connsiteX22" fmla="*/ 77907 w 258015"/>
                  <a:gd name="connsiteY22" fmla="*/ 170985 h 288512"/>
                  <a:gd name="connsiteX23" fmla="*/ 77907 w 258015"/>
                  <a:gd name="connsiteY23" fmla="*/ 224136 h 288512"/>
                  <a:gd name="connsiteX24" fmla="*/ 139720 w 258015"/>
                  <a:gd name="connsiteY24" fmla="*/ 224136 h 288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8015" h="288512">
                    <a:moveTo>
                      <a:pt x="0" y="0"/>
                    </a:moveTo>
                    <a:lnTo>
                      <a:pt x="147972" y="0"/>
                    </a:lnTo>
                    <a:cubicBezTo>
                      <a:pt x="184261" y="0"/>
                      <a:pt x="209785" y="9072"/>
                      <a:pt x="226699" y="25986"/>
                    </a:cubicBezTo>
                    <a:cubicBezTo>
                      <a:pt x="238232" y="37518"/>
                      <a:pt x="245253" y="52792"/>
                      <a:pt x="245253" y="72577"/>
                    </a:cubicBezTo>
                    <a:lnTo>
                      <a:pt x="245253" y="73397"/>
                    </a:lnTo>
                    <a:cubicBezTo>
                      <a:pt x="245253" y="106763"/>
                      <a:pt x="226289" y="126548"/>
                      <a:pt x="200713" y="137670"/>
                    </a:cubicBezTo>
                    <a:cubicBezTo>
                      <a:pt x="235720" y="149202"/>
                      <a:pt x="258016" y="168987"/>
                      <a:pt x="258016" y="208145"/>
                    </a:cubicBezTo>
                    <a:lnTo>
                      <a:pt x="258016" y="208965"/>
                    </a:lnTo>
                    <a:cubicBezTo>
                      <a:pt x="258016" y="258426"/>
                      <a:pt x="217627" y="288512"/>
                      <a:pt x="148792" y="288512"/>
                    </a:cubicBezTo>
                    <a:lnTo>
                      <a:pt x="0" y="288512"/>
                    </a:lnTo>
                    <a:lnTo>
                      <a:pt x="0" y="0"/>
                    </a:lnTo>
                    <a:close/>
                    <a:moveTo>
                      <a:pt x="128188" y="114964"/>
                    </a:moveTo>
                    <a:cubicBezTo>
                      <a:pt x="152483" y="114964"/>
                      <a:pt x="166116" y="106712"/>
                      <a:pt x="166116" y="89849"/>
                    </a:cubicBezTo>
                    <a:lnTo>
                      <a:pt x="166116" y="89029"/>
                    </a:lnTo>
                    <a:cubicBezTo>
                      <a:pt x="166116" y="73345"/>
                      <a:pt x="153764" y="64325"/>
                      <a:pt x="129828" y="64325"/>
                    </a:cubicBezTo>
                    <a:lnTo>
                      <a:pt x="77907" y="64325"/>
                    </a:lnTo>
                    <a:lnTo>
                      <a:pt x="77907" y="115015"/>
                    </a:lnTo>
                    <a:lnTo>
                      <a:pt x="128188" y="115015"/>
                    </a:lnTo>
                    <a:close/>
                    <a:moveTo>
                      <a:pt x="139720" y="224188"/>
                    </a:moveTo>
                    <a:cubicBezTo>
                      <a:pt x="164015" y="224188"/>
                      <a:pt x="178059" y="214706"/>
                      <a:pt x="178059" y="197792"/>
                    </a:cubicBezTo>
                    <a:lnTo>
                      <a:pt x="178059" y="196972"/>
                    </a:lnTo>
                    <a:cubicBezTo>
                      <a:pt x="178059" y="181288"/>
                      <a:pt x="165706" y="170985"/>
                      <a:pt x="138900" y="170985"/>
                    </a:cubicBezTo>
                    <a:lnTo>
                      <a:pt x="77907" y="170985"/>
                    </a:lnTo>
                    <a:lnTo>
                      <a:pt x="77907" y="224136"/>
                    </a:lnTo>
                    <a:lnTo>
                      <a:pt x="139720" y="224136"/>
                    </a:lnTo>
                    <a:close/>
                  </a:path>
                </a:pathLst>
              </a:custGeom>
              <a:solidFill>
                <a:srgbClr val="FFFFFF"/>
              </a:solidFill>
              <a:ln w="51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11826F50-5EAA-0310-CEB3-6F6EE290805A}"/>
                  </a:ext>
                </a:extLst>
              </p:cNvPr>
              <p:cNvSpPr/>
              <p:nvPr/>
            </p:nvSpPr>
            <p:spPr>
              <a:xfrm>
                <a:off x="2889888" y="847087"/>
                <a:ext cx="265447" cy="288512"/>
              </a:xfrm>
              <a:custGeom>
                <a:avLst/>
                <a:gdLst>
                  <a:gd name="connsiteX0" fmla="*/ 0 w 265447"/>
                  <a:gd name="connsiteY0" fmla="*/ 0 h 288512"/>
                  <a:gd name="connsiteX1" fmla="*/ 136440 w 265447"/>
                  <a:gd name="connsiteY1" fmla="*/ 0 h 288512"/>
                  <a:gd name="connsiteX2" fmla="*/ 230390 w 265447"/>
                  <a:gd name="connsiteY2" fmla="*/ 31317 h 288512"/>
                  <a:gd name="connsiteX3" fmla="*/ 255966 w 265447"/>
                  <a:gd name="connsiteY3" fmla="*/ 98511 h 288512"/>
                  <a:gd name="connsiteX4" fmla="*/ 255966 w 265447"/>
                  <a:gd name="connsiteY4" fmla="*/ 99331 h 288512"/>
                  <a:gd name="connsiteX5" fmla="*/ 196613 w 265447"/>
                  <a:gd name="connsiteY5" fmla="*/ 187951 h 288512"/>
                  <a:gd name="connsiteX6" fmla="*/ 265448 w 265447"/>
                  <a:gd name="connsiteY6" fmla="*/ 288512 h 288512"/>
                  <a:gd name="connsiteX7" fmla="*/ 173138 w 265447"/>
                  <a:gd name="connsiteY7" fmla="*/ 288512 h 288512"/>
                  <a:gd name="connsiteX8" fmla="*/ 115015 w 265447"/>
                  <a:gd name="connsiteY8" fmla="*/ 201123 h 288512"/>
                  <a:gd name="connsiteX9" fmla="*/ 80008 w 265447"/>
                  <a:gd name="connsiteY9" fmla="*/ 201123 h 288512"/>
                  <a:gd name="connsiteX10" fmla="*/ 80008 w 265447"/>
                  <a:gd name="connsiteY10" fmla="*/ 288512 h 288512"/>
                  <a:gd name="connsiteX11" fmla="*/ 51 w 265447"/>
                  <a:gd name="connsiteY11" fmla="*/ 288512 h 288512"/>
                  <a:gd name="connsiteX12" fmla="*/ 51 w 265447"/>
                  <a:gd name="connsiteY12" fmla="*/ 0 h 288512"/>
                  <a:gd name="connsiteX13" fmla="*/ 132698 w 265447"/>
                  <a:gd name="connsiteY13" fmla="*/ 138490 h 288512"/>
                  <a:gd name="connsiteX14" fmla="*/ 175547 w 265447"/>
                  <a:gd name="connsiteY14" fmla="*/ 104303 h 288512"/>
                  <a:gd name="connsiteX15" fmla="*/ 175547 w 265447"/>
                  <a:gd name="connsiteY15" fmla="*/ 103483 h 288512"/>
                  <a:gd name="connsiteX16" fmla="*/ 132288 w 265447"/>
                  <a:gd name="connsiteY16" fmla="*/ 69296 h 288512"/>
                  <a:gd name="connsiteX17" fmla="*/ 79957 w 265447"/>
                  <a:gd name="connsiteY17" fmla="*/ 69296 h 288512"/>
                  <a:gd name="connsiteX18" fmla="*/ 79957 w 265447"/>
                  <a:gd name="connsiteY18" fmla="*/ 138541 h 288512"/>
                  <a:gd name="connsiteX19" fmla="*/ 132698 w 265447"/>
                  <a:gd name="connsiteY19" fmla="*/ 138541 h 288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5447" h="288512">
                    <a:moveTo>
                      <a:pt x="0" y="0"/>
                    </a:moveTo>
                    <a:lnTo>
                      <a:pt x="136440" y="0"/>
                    </a:lnTo>
                    <a:cubicBezTo>
                      <a:pt x="180519" y="0"/>
                      <a:pt x="211015" y="11532"/>
                      <a:pt x="230390" y="31317"/>
                    </a:cubicBezTo>
                    <a:cubicBezTo>
                      <a:pt x="247304" y="47821"/>
                      <a:pt x="255966" y="70065"/>
                      <a:pt x="255966" y="98511"/>
                    </a:cubicBezTo>
                    <a:lnTo>
                      <a:pt x="255966" y="99331"/>
                    </a:lnTo>
                    <a:cubicBezTo>
                      <a:pt x="255966" y="143410"/>
                      <a:pt x="232491" y="172677"/>
                      <a:pt x="196613" y="187951"/>
                    </a:cubicBezTo>
                    <a:lnTo>
                      <a:pt x="265448" y="288512"/>
                    </a:lnTo>
                    <a:lnTo>
                      <a:pt x="173138" y="288512"/>
                    </a:lnTo>
                    <a:lnTo>
                      <a:pt x="115015" y="201123"/>
                    </a:lnTo>
                    <a:lnTo>
                      <a:pt x="80008" y="201123"/>
                    </a:lnTo>
                    <a:lnTo>
                      <a:pt x="80008" y="288512"/>
                    </a:lnTo>
                    <a:lnTo>
                      <a:pt x="51" y="288512"/>
                    </a:lnTo>
                    <a:lnTo>
                      <a:pt x="51" y="0"/>
                    </a:lnTo>
                    <a:close/>
                    <a:moveTo>
                      <a:pt x="132698" y="138490"/>
                    </a:moveTo>
                    <a:cubicBezTo>
                      <a:pt x="159915" y="138490"/>
                      <a:pt x="175547" y="125318"/>
                      <a:pt x="175547" y="104303"/>
                    </a:cubicBezTo>
                    <a:lnTo>
                      <a:pt x="175547" y="103483"/>
                    </a:lnTo>
                    <a:cubicBezTo>
                      <a:pt x="175547" y="80829"/>
                      <a:pt x="159043" y="69296"/>
                      <a:pt x="132288" y="69296"/>
                    </a:cubicBezTo>
                    <a:lnTo>
                      <a:pt x="79957" y="69296"/>
                    </a:lnTo>
                    <a:lnTo>
                      <a:pt x="79957" y="138541"/>
                    </a:lnTo>
                    <a:lnTo>
                      <a:pt x="132698" y="138541"/>
                    </a:lnTo>
                    <a:close/>
                  </a:path>
                </a:pathLst>
              </a:custGeom>
              <a:solidFill>
                <a:srgbClr val="FFFFFF"/>
              </a:solidFill>
              <a:ln w="51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2D1E8246-4BD3-397B-4A79-A25577C2FFDE}"/>
                  </a:ext>
                </a:extLst>
              </p:cNvPr>
              <p:cNvSpPr/>
              <p:nvPr/>
            </p:nvSpPr>
            <p:spPr>
              <a:xfrm>
                <a:off x="3186191" y="847087"/>
                <a:ext cx="234079" cy="288512"/>
              </a:xfrm>
              <a:custGeom>
                <a:avLst/>
                <a:gdLst>
                  <a:gd name="connsiteX0" fmla="*/ 0 w 234079"/>
                  <a:gd name="connsiteY0" fmla="*/ 0 h 288512"/>
                  <a:gd name="connsiteX1" fmla="*/ 232030 w 234079"/>
                  <a:gd name="connsiteY1" fmla="*/ 0 h 288512"/>
                  <a:gd name="connsiteX2" fmla="*/ 232030 w 234079"/>
                  <a:gd name="connsiteY2" fmla="*/ 68015 h 288512"/>
                  <a:gd name="connsiteX3" fmla="*/ 79137 w 234079"/>
                  <a:gd name="connsiteY3" fmla="*/ 68015 h 288512"/>
                  <a:gd name="connsiteX4" fmla="*/ 79137 w 234079"/>
                  <a:gd name="connsiteY4" fmla="*/ 111684 h 288512"/>
                  <a:gd name="connsiteX5" fmla="*/ 217627 w 234079"/>
                  <a:gd name="connsiteY5" fmla="*/ 111684 h 288512"/>
                  <a:gd name="connsiteX6" fmla="*/ 217627 w 234079"/>
                  <a:gd name="connsiteY6" fmla="*/ 174727 h 288512"/>
                  <a:gd name="connsiteX7" fmla="*/ 79137 w 234079"/>
                  <a:gd name="connsiteY7" fmla="*/ 174727 h 288512"/>
                  <a:gd name="connsiteX8" fmla="*/ 79137 w 234079"/>
                  <a:gd name="connsiteY8" fmla="*/ 220497 h 288512"/>
                  <a:gd name="connsiteX9" fmla="*/ 234080 w 234079"/>
                  <a:gd name="connsiteY9" fmla="*/ 220497 h 288512"/>
                  <a:gd name="connsiteX10" fmla="*/ 234080 w 234079"/>
                  <a:gd name="connsiteY10" fmla="*/ 288512 h 288512"/>
                  <a:gd name="connsiteX11" fmla="*/ 0 w 234079"/>
                  <a:gd name="connsiteY11" fmla="*/ 288512 h 288512"/>
                  <a:gd name="connsiteX12" fmla="*/ 0 w 234079"/>
                  <a:gd name="connsiteY12" fmla="*/ 0 h 288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4079" h="288512">
                    <a:moveTo>
                      <a:pt x="0" y="0"/>
                    </a:moveTo>
                    <a:lnTo>
                      <a:pt x="232030" y="0"/>
                    </a:lnTo>
                    <a:lnTo>
                      <a:pt x="232030" y="68015"/>
                    </a:lnTo>
                    <a:lnTo>
                      <a:pt x="79137" y="68015"/>
                    </a:lnTo>
                    <a:lnTo>
                      <a:pt x="79137" y="111684"/>
                    </a:lnTo>
                    <a:lnTo>
                      <a:pt x="217627" y="111684"/>
                    </a:lnTo>
                    <a:lnTo>
                      <a:pt x="217627" y="174727"/>
                    </a:lnTo>
                    <a:lnTo>
                      <a:pt x="79137" y="174727"/>
                    </a:lnTo>
                    <a:lnTo>
                      <a:pt x="79137" y="220497"/>
                    </a:lnTo>
                    <a:lnTo>
                      <a:pt x="234080" y="220497"/>
                    </a:lnTo>
                    <a:lnTo>
                      <a:pt x="234080" y="288512"/>
                    </a:lnTo>
                    <a:lnTo>
                      <a:pt x="0" y="2885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51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EFF066E3-AEF5-6D31-83E0-30F588F4B006}"/>
                </a:ext>
              </a:extLst>
            </p:cNvPr>
            <p:cNvGrpSpPr/>
            <p:nvPr/>
          </p:nvGrpSpPr>
          <p:grpSpPr>
            <a:xfrm>
              <a:off x="610440" y="838989"/>
              <a:ext cx="1696682" cy="303632"/>
              <a:chOff x="610440" y="838989"/>
              <a:chExt cx="1696682" cy="303632"/>
            </a:xfrm>
            <a:solidFill>
              <a:srgbClr val="FFFFFF"/>
            </a:solidFill>
          </p:grpSpPr>
          <p:grpSp>
            <p:nvGrpSpPr>
              <p:cNvPr id="14" name="Gráfico 3">
                <a:extLst>
                  <a:ext uri="{FF2B5EF4-FFF2-40B4-BE49-F238E27FC236}">
                    <a16:creationId xmlns:a16="http://schemas.microsoft.com/office/drawing/2014/main" id="{87A962BA-8F08-8D4B-82FD-39FE3E975717}"/>
                  </a:ext>
                </a:extLst>
              </p:cNvPr>
              <p:cNvGrpSpPr/>
              <p:nvPr/>
            </p:nvGrpSpPr>
            <p:grpSpPr>
              <a:xfrm>
                <a:off x="1427593" y="838989"/>
                <a:ext cx="879529" cy="303632"/>
                <a:chOff x="1427593" y="838989"/>
                <a:chExt cx="879529" cy="303632"/>
              </a:xfrm>
              <a:solidFill>
                <a:srgbClr val="FFFFFF"/>
              </a:solidFill>
            </p:grpSpPr>
            <p:sp>
              <p:nvSpPr>
                <p:cNvPr id="15" name="Forma Livre: Forma 14">
                  <a:extLst>
                    <a:ext uri="{FF2B5EF4-FFF2-40B4-BE49-F238E27FC236}">
                      <a16:creationId xmlns:a16="http://schemas.microsoft.com/office/drawing/2014/main" id="{1A07EAB0-3437-CEA5-8301-06E96A6254B1}"/>
                    </a:ext>
                  </a:extLst>
                </p:cNvPr>
                <p:cNvSpPr/>
                <p:nvPr/>
              </p:nvSpPr>
              <p:spPr>
                <a:xfrm>
                  <a:off x="1427593" y="844781"/>
                  <a:ext cx="233567" cy="291895"/>
                </a:xfrm>
                <a:custGeom>
                  <a:avLst/>
                  <a:gdLst>
                    <a:gd name="connsiteX0" fmla="*/ 51 w 233567"/>
                    <a:gd name="connsiteY0" fmla="*/ 0 h 291895"/>
                    <a:gd name="connsiteX1" fmla="*/ 233567 w 233567"/>
                    <a:gd name="connsiteY1" fmla="*/ 0 h 291895"/>
                    <a:gd name="connsiteX2" fmla="*/ 233567 w 233567"/>
                    <a:gd name="connsiteY2" fmla="*/ 70885 h 291895"/>
                    <a:gd name="connsiteX3" fmla="*/ 80931 w 233567"/>
                    <a:gd name="connsiteY3" fmla="*/ 70885 h 291895"/>
                    <a:gd name="connsiteX4" fmla="*/ 80931 w 233567"/>
                    <a:gd name="connsiteY4" fmla="*/ 120090 h 291895"/>
                    <a:gd name="connsiteX5" fmla="*/ 218960 w 233567"/>
                    <a:gd name="connsiteY5" fmla="*/ 120090 h 291895"/>
                    <a:gd name="connsiteX6" fmla="*/ 218960 w 233567"/>
                    <a:gd name="connsiteY6" fmla="*/ 187643 h 291895"/>
                    <a:gd name="connsiteX7" fmla="*/ 80931 w 233567"/>
                    <a:gd name="connsiteY7" fmla="*/ 187643 h 291895"/>
                    <a:gd name="connsiteX8" fmla="*/ 80931 w 233567"/>
                    <a:gd name="connsiteY8" fmla="*/ 291895 h 291895"/>
                    <a:gd name="connsiteX9" fmla="*/ 0 w 233567"/>
                    <a:gd name="connsiteY9" fmla="*/ 291895 h 291895"/>
                    <a:gd name="connsiteX10" fmla="*/ 0 w 233567"/>
                    <a:gd name="connsiteY10" fmla="*/ 0 h 29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33567" h="291895">
                      <a:moveTo>
                        <a:pt x="51" y="0"/>
                      </a:moveTo>
                      <a:lnTo>
                        <a:pt x="233567" y="0"/>
                      </a:lnTo>
                      <a:lnTo>
                        <a:pt x="233567" y="70885"/>
                      </a:lnTo>
                      <a:lnTo>
                        <a:pt x="80931" y="70885"/>
                      </a:lnTo>
                      <a:lnTo>
                        <a:pt x="80931" y="120090"/>
                      </a:lnTo>
                      <a:lnTo>
                        <a:pt x="218960" y="120090"/>
                      </a:lnTo>
                      <a:lnTo>
                        <a:pt x="218960" y="187643"/>
                      </a:lnTo>
                      <a:lnTo>
                        <a:pt x="80931" y="187643"/>
                      </a:lnTo>
                      <a:lnTo>
                        <a:pt x="80931" y="291895"/>
                      </a:lnTo>
                      <a:lnTo>
                        <a:pt x="0" y="2918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5A145F38-68F3-D444-F7FC-182F9B82A9A7}"/>
                    </a:ext>
                  </a:extLst>
                </p:cNvPr>
                <p:cNvSpPr/>
                <p:nvPr/>
              </p:nvSpPr>
              <p:spPr>
                <a:xfrm>
                  <a:off x="1687864" y="838989"/>
                  <a:ext cx="285642" cy="303632"/>
                </a:xfrm>
                <a:custGeom>
                  <a:avLst/>
                  <a:gdLst>
                    <a:gd name="connsiteX0" fmla="*/ 158889 w 285642"/>
                    <a:gd name="connsiteY0" fmla="*/ 303530 h 303632"/>
                    <a:gd name="connsiteX1" fmla="*/ 95692 w 285642"/>
                    <a:gd name="connsiteY1" fmla="*/ 292510 h 303632"/>
                    <a:gd name="connsiteX2" fmla="*/ 45463 w 285642"/>
                    <a:gd name="connsiteY2" fmla="*/ 261399 h 303632"/>
                    <a:gd name="connsiteX3" fmla="*/ 12096 w 285642"/>
                    <a:gd name="connsiteY3" fmla="*/ 213681 h 303632"/>
                    <a:gd name="connsiteX4" fmla="*/ 0 w 285642"/>
                    <a:gd name="connsiteY4" fmla="*/ 152585 h 303632"/>
                    <a:gd name="connsiteX5" fmla="*/ 0 w 285642"/>
                    <a:gd name="connsiteY5" fmla="*/ 151765 h 303632"/>
                    <a:gd name="connsiteX6" fmla="*/ 11840 w 285642"/>
                    <a:gd name="connsiteY6" fmla="*/ 92361 h 303632"/>
                    <a:gd name="connsiteX7" fmla="*/ 44438 w 285642"/>
                    <a:gd name="connsiteY7" fmla="*/ 43976 h 303632"/>
                    <a:gd name="connsiteX8" fmla="*/ 94103 w 285642"/>
                    <a:gd name="connsiteY8" fmla="*/ 11686 h 303632"/>
                    <a:gd name="connsiteX9" fmla="*/ 156839 w 285642"/>
                    <a:gd name="connsiteY9" fmla="*/ 0 h 303632"/>
                    <a:gd name="connsiteX10" fmla="*/ 223778 w 285642"/>
                    <a:gd name="connsiteY10" fmla="*/ 11276 h 303632"/>
                    <a:gd name="connsiteX11" fmla="*/ 275289 w 285642"/>
                    <a:gd name="connsiteY11" fmla="*/ 42541 h 303632"/>
                    <a:gd name="connsiteX12" fmla="*/ 227724 w 285642"/>
                    <a:gd name="connsiteY12" fmla="*/ 99690 h 303632"/>
                    <a:gd name="connsiteX13" fmla="*/ 195383 w 285642"/>
                    <a:gd name="connsiteY13" fmla="*/ 79240 h 303632"/>
                    <a:gd name="connsiteX14" fmla="*/ 157249 w 285642"/>
                    <a:gd name="connsiteY14" fmla="*/ 72167 h 303632"/>
                    <a:gd name="connsiteX15" fmla="*/ 127880 w 285642"/>
                    <a:gd name="connsiteY15" fmla="*/ 78420 h 303632"/>
                    <a:gd name="connsiteX16" fmla="*/ 104303 w 285642"/>
                    <a:gd name="connsiteY16" fmla="*/ 95539 h 303632"/>
                    <a:gd name="connsiteX17" fmla="*/ 88465 w 285642"/>
                    <a:gd name="connsiteY17" fmla="*/ 120961 h 303632"/>
                    <a:gd name="connsiteX18" fmla="*/ 82622 w 285642"/>
                    <a:gd name="connsiteY18" fmla="*/ 152278 h 303632"/>
                    <a:gd name="connsiteX19" fmla="*/ 82622 w 285642"/>
                    <a:gd name="connsiteY19" fmla="*/ 153098 h 303632"/>
                    <a:gd name="connsiteX20" fmla="*/ 88465 w 285642"/>
                    <a:gd name="connsiteY20" fmla="*/ 185644 h 303632"/>
                    <a:gd name="connsiteX21" fmla="*/ 105021 w 285642"/>
                    <a:gd name="connsiteY21" fmla="*/ 211272 h 303632"/>
                    <a:gd name="connsiteX22" fmla="*/ 130084 w 285642"/>
                    <a:gd name="connsiteY22" fmla="*/ 227929 h 303632"/>
                    <a:gd name="connsiteX23" fmla="*/ 162067 w 285642"/>
                    <a:gd name="connsiteY23" fmla="*/ 233977 h 303632"/>
                    <a:gd name="connsiteX24" fmla="*/ 208914 w 285642"/>
                    <a:gd name="connsiteY24" fmla="*/ 221881 h 303632"/>
                    <a:gd name="connsiteX25" fmla="*/ 208914 w 285642"/>
                    <a:gd name="connsiteY25" fmla="*/ 186464 h 303632"/>
                    <a:gd name="connsiteX26" fmla="*/ 151355 w 285642"/>
                    <a:gd name="connsiteY26" fmla="*/ 186464 h 303632"/>
                    <a:gd name="connsiteX27" fmla="*/ 151355 w 285642"/>
                    <a:gd name="connsiteY27" fmla="*/ 127265 h 303632"/>
                    <a:gd name="connsiteX28" fmla="*/ 285642 w 285642"/>
                    <a:gd name="connsiteY28" fmla="*/ 127265 h 303632"/>
                    <a:gd name="connsiteX29" fmla="*/ 285642 w 285642"/>
                    <a:gd name="connsiteY29" fmla="*/ 258631 h 303632"/>
                    <a:gd name="connsiteX30" fmla="*/ 230595 w 285642"/>
                    <a:gd name="connsiteY30" fmla="*/ 290716 h 303632"/>
                    <a:gd name="connsiteX31" fmla="*/ 158889 w 285642"/>
                    <a:gd name="connsiteY31" fmla="*/ 303632 h 303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85642" h="303632">
                      <a:moveTo>
                        <a:pt x="158889" y="303530"/>
                      </a:moveTo>
                      <a:cubicBezTo>
                        <a:pt x="136081" y="303530"/>
                        <a:pt x="115015" y="299840"/>
                        <a:pt x="95692" y="292510"/>
                      </a:cubicBezTo>
                      <a:cubicBezTo>
                        <a:pt x="76369" y="285130"/>
                        <a:pt x="59609" y="274776"/>
                        <a:pt x="45463" y="261399"/>
                      </a:cubicBezTo>
                      <a:cubicBezTo>
                        <a:pt x="31265" y="248072"/>
                        <a:pt x="20143" y="232132"/>
                        <a:pt x="12096" y="213681"/>
                      </a:cubicBezTo>
                      <a:cubicBezTo>
                        <a:pt x="4049" y="195178"/>
                        <a:pt x="0" y="174830"/>
                        <a:pt x="0" y="152585"/>
                      </a:cubicBezTo>
                      <a:lnTo>
                        <a:pt x="0" y="151765"/>
                      </a:lnTo>
                      <a:cubicBezTo>
                        <a:pt x="0" y="130648"/>
                        <a:pt x="3947" y="110813"/>
                        <a:pt x="11840" y="92361"/>
                      </a:cubicBezTo>
                      <a:cubicBezTo>
                        <a:pt x="19733" y="73858"/>
                        <a:pt x="30599" y="57764"/>
                        <a:pt x="44438" y="43976"/>
                      </a:cubicBezTo>
                      <a:cubicBezTo>
                        <a:pt x="58225" y="30189"/>
                        <a:pt x="74832" y="19426"/>
                        <a:pt x="94103" y="11686"/>
                      </a:cubicBezTo>
                      <a:cubicBezTo>
                        <a:pt x="113375" y="3895"/>
                        <a:pt x="134287" y="0"/>
                        <a:pt x="156839" y="0"/>
                      </a:cubicBezTo>
                      <a:cubicBezTo>
                        <a:pt x="182671" y="0"/>
                        <a:pt x="205019" y="3742"/>
                        <a:pt x="223778" y="11276"/>
                      </a:cubicBezTo>
                      <a:cubicBezTo>
                        <a:pt x="242537" y="18759"/>
                        <a:pt x="259707" y="29215"/>
                        <a:pt x="275289" y="42541"/>
                      </a:cubicBezTo>
                      <a:lnTo>
                        <a:pt x="227724" y="99690"/>
                      </a:lnTo>
                      <a:cubicBezTo>
                        <a:pt x="217166" y="90823"/>
                        <a:pt x="206402" y="84006"/>
                        <a:pt x="195383" y="79240"/>
                      </a:cubicBezTo>
                      <a:cubicBezTo>
                        <a:pt x="184414" y="74524"/>
                        <a:pt x="171703" y="72167"/>
                        <a:pt x="157249" y="72167"/>
                      </a:cubicBezTo>
                      <a:cubicBezTo>
                        <a:pt x="146691" y="72167"/>
                        <a:pt x="136901" y="74217"/>
                        <a:pt x="127880" y="78420"/>
                      </a:cubicBezTo>
                      <a:cubicBezTo>
                        <a:pt x="118860" y="82622"/>
                        <a:pt x="111018" y="88312"/>
                        <a:pt x="104303" y="95539"/>
                      </a:cubicBezTo>
                      <a:cubicBezTo>
                        <a:pt x="97640" y="102766"/>
                        <a:pt x="92361" y="111223"/>
                        <a:pt x="88465" y="120961"/>
                      </a:cubicBezTo>
                      <a:cubicBezTo>
                        <a:pt x="84570" y="130699"/>
                        <a:pt x="82622" y="141104"/>
                        <a:pt x="82622" y="152278"/>
                      </a:cubicBezTo>
                      <a:lnTo>
                        <a:pt x="82622" y="153098"/>
                      </a:lnTo>
                      <a:cubicBezTo>
                        <a:pt x="82622" y="164784"/>
                        <a:pt x="84570" y="175650"/>
                        <a:pt x="88465" y="185644"/>
                      </a:cubicBezTo>
                      <a:cubicBezTo>
                        <a:pt x="92361" y="195639"/>
                        <a:pt x="97896" y="204198"/>
                        <a:pt x="105021" y="211272"/>
                      </a:cubicBezTo>
                      <a:cubicBezTo>
                        <a:pt x="112145" y="218345"/>
                        <a:pt x="120500" y="223931"/>
                        <a:pt x="130084" y="227929"/>
                      </a:cubicBezTo>
                      <a:cubicBezTo>
                        <a:pt x="139720" y="231978"/>
                        <a:pt x="150381" y="233977"/>
                        <a:pt x="162067" y="233977"/>
                      </a:cubicBezTo>
                      <a:cubicBezTo>
                        <a:pt x="181031" y="233977"/>
                        <a:pt x="196664" y="229928"/>
                        <a:pt x="208914" y="221881"/>
                      </a:cubicBezTo>
                      <a:lnTo>
                        <a:pt x="208914" y="186464"/>
                      </a:lnTo>
                      <a:lnTo>
                        <a:pt x="151355" y="186464"/>
                      </a:lnTo>
                      <a:lnTo>
                        <a:pt x="151355" y="127265"/>
                      </a:lnTo>
                      <a:lnTo>
                        <a:pt x="285642" y="127265"/>
                      </a:lnTo>
                      <a:lnTo>
                        <a:pt x="285642" y="258631"/>
                      </a:lnTo>
                      <a:cubicBezTo>
                        <a:pt x="270061" y="271393"/>
                        <a:pt x="251712" y="282105"/>
                        <a:pt x="230595" y="290716"/>
                      </a:cubicBezTo>
                      <a:cubicBezTo>
                        <a:pt x="209426" y="299327"/>
                        <a:pt x="185542" y="303632"/>
                        <a:pt x="158889" y="3036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25CFE480-1EB4-0E69-10DE-D52CB26F165C}"/>
                    </a:ext>
                  </a:extLst>
                </p:cNvPr>
                <p:cNvSpPr/>
                <p:nvPr/>
              </p:nvSpPr>
              <p:spPr>
                <a:xfrm>
                  <a:off x="1995187" y="844781"/>
                  <a:ext cx="311935" cy="291895"/>
                </a:xfrm>
                <a:custGeom>
                  <a:avLst/>
                  <a:gdLst>
                    <a:gd name="connsiteX0" fmla="*/ 0 w 311935"/>
                    <a:gd name="connsiteY0" fmla="*/ 0 h 291895"/>
                    <a:gd name="connsiteX1" fmla="*/ 90464 w 311935"/>
                    <a:gd name="connsiteY1" fmla="*/ 0 h 291895"/>
                    <a:gd name="connsiteX2" fmla="*/ 156788 w 311935"/>
                    <a:gd name="connsiteY2" fmla="*/ 184722 h 291895"/>
                    <a:gd name="connsiteX3" fmla="*/ 223111 w 311935"/>
                    <a:gd name="connsiteY3" fmla="*/ 0 h 291895"/>
                    <a:gd name="connsiteX4" fmla="*/ 311936 w 311935"/>
                    <a:gd name="connsiteY4" fmla="*/ 0 h 291895"/>
                    <a:gd name="connsiteX5" fmla="*/ 193230 w 311935"/>
                    <a:gd name="connsiteY5" fmla="*/ 291895 h 291895"/>
                    <a:gd name="connsiteX6" fmla="*/ 118193 w 311935"/>
                    <a:gd name="connsiteY6" fmla="*/ 291895 h 291895"/>
                    <a:gd name="connsiteX7" fmla="*/ 0 w 311935"/>
                    <a:gd name="connsiteY7" fmla="*/ 0 h 29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1935" h="291895">
                      <a:moveTo>
                        <a:pt x="0" y="0"/>
                      </a:moveTo>
                      <a:lnTo>
                        <a:pt x="90464" y="0"/>
                      </a:lnTo>
                      <a:lnTo>
                        <a:pt x="156788" y="184722"/>
                      </a:lnTo>
                      <a:lnTo>
                        <a:pt x="223111" y="0"/>
                      </a:lnTo>
                      <a:lnTo>
                        <a:pt x="311936" y="0"/>
                      </a:lnTo>
                      <a:lnTo>
                        <a:pt x="193230" y="291895"/>
                      </a:lnTo>
                      <a:lnTo>
                        <a:pt x="118193" y="2918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8" name="Gráfico 3">
                <a:extLst>
                  <a:ext uri="{FF2B5EF4-FFF2-40B4-BE49-F238E27FC236}">
                    <a16:creationId xmlns:a16="http://schemas.microsoft.com/office/drawing/2014/main" id="{B0439705-D84C-FDD3-C5CB-594E80510A85}"/>
                  </a:ext>
                </a:extLst>
              </p:cNvPr>
              <p:cNvGrpSpPr/>
              <p:nvPr/>
            </p:nvGrpSpPr>
            <p:grpSpPr>
              <a:xfrm>
                <a:off x="610440" y="845601"/>
                <a:ext cx="743756" cy="291433"/>
                <a:chOff x="610440" y="845601"/>
                <a:chExt cx="743756" cy="291433"/>
              </a:xfrm>
              <a:solidFill>
                <a:srgbClr val="FFFFFF"/>
              </a:solidFill>
            </p:grpSpPr>
            <p:sp>
              <p:nvSpPr>
                <p:cNvPr id="19" name="Forma Livre: Forma 18">
                  <a:extLst>
                    <a:ext uri="{FF2B5EF4-FFF2-40B4-BE49-F238E27FC236}">
                      <a16:creationId xmlns:a16="http://schemas.microsoft.com/office/drawing/2014/main" id="{F12B8110-2F3A-CCD3-088B-FABE14C613F5}"/>
                    </a:ext>
                  </a:extLst>
                </p:cNvPr>
                <p:cNvSpPr/>
                <p:nvPr/>
              </p:nvSpPr>
              <p:spPr>
                <a:xfrm>
                  <a:off x="1027038" y="845601"/>
                  <a:ext cx="327158" cy="178212"/>
                </a:xfrm>
                <a:custGeom>
                  <a:avLst/>
                  <a:gdLst>
                    <a:gd name="connsiteX0" fmla="*/ 0 w 327158"/>
                    <a:gd name="connsiteY0" fmla="*/ 94206 h 178212"/>
                    <a:gd name="connsiteX1" fmla="*/ 100562 w 327158"/>
                    <a:gd name="connsiteY1" fmla="*/ 0 h 178212"/>
                    <a:gd name="connsiteX2" fmla="*/ 327158 w 327158"/>
                    <a:gd name="connsiteY2" fmla="*/ 0 h 178212"/>
                    <a:gd name="connsiteX3" fmla="*/ 135415 w 327158"/>
                    <a:gd name="connsiteY3" fmla="*/ 178212 h 178212"/>
                    <a:gd name="connsiteX4" fmla="*/ 0 w 327158"/>
                    <a:gd name="connsiteY4" fmla="*/ 94206 h 178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158" h="178212">
                      <a:moveTo>
                        <a:pt x="0" y="94206"/>
                      </a:moveTo>
                      <a:lnTo>
                        <a:pt x="100562" y="0"/>
                      </a:lnTo>
                      <a:lnTo>
                        <a:pt x="327158" y="0"/>
                      </a:lnTo>
                      <a:lnTo>
                        <a:pt x="135415" y="178212"/>
                      </a:lnTo>
                      <a:lnTo>
                        <a:pt x="0" y="942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" name="Forma Livre: Forma 19">
                  <a:extLst>
                    <a:ext uri="{FF2B5EF4-FFF2-40B4-BE49-F238E27FC236}">
                      <a16:creationId xmlns:a16="http://schemas.microsoft.com/office/drawing/2014/main" id="{AC0CBBB7-1CC3-3DAC-0E16-6E6E208812D9}"/>
                    </a:ext>
                  </a:extLst>
                </p:cNvPr>
                <p:cNvSpPr/>
                <p:nvPr/>
              </p:nvSpPr>
              <p:spPr>
                <a:xfrm>
                  <a:off x="610440" y="845601"/>
                  <a:ext cx="486765" cy="291433"/>
                </a:xfrm>
                <a:custGeom>
                  <a:avLst/>
                  <a:gdLst>
                    <a:gd name="connsiteX0" fmla="*/ 0 w 486765"/>
                    <a:gd name="connsiteY0" fmla="*/ 0 h 291433"/>
                    <a:gd name="connsiteX1" fmla="*/ 233106 w 486765"/>
                    <a:gd name="connsiteY1" fmla="*/ 0 h 291433"/>
                    <a:gd name="connsiteX2" fmla="*/ 486765 w 486765"/>
                    <a:gd name="connsiteY2" fmla="*/ 291434 h 291433"/>
                    <a:gd name="connsiteX3" fmla="*/ 253659 w 486765"/>
                    <a:gd name="connsiteY3" fmla="*/ 291434 h 291433"/>
                    <a:gd name="connsiteX4" fmla="*/ 0 w 486765"/>
                    <a:gd name="connsiteY4" fmla="*/ 0 h 291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6765" h="291433">
                      <a:moveTo>
                        <a:pt x="0" y="0"/>
                      </a:moveTo>
                      <a:lnTo>
                        <a:pt x="233106" y="0"/>
                      </a:lnTo>
                      <a:lnTo>
                        <a:pt x="486765" y="291434"/>
                      </a:lnTo>
                      <a:lnTo>
                        <a:pt x="253659" y="2914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1E5A50C6-9E56-6579-0DA8-9E6648E56425}"/>
              </a:ext>
            </a:extLst>
          </p:cNvPr>
          <p:cNvSpPr txBox="1">
            <a:spLocks/>
          </p:cNvSpPr>
          <p:nvPr/>
        </p:nvSpPr>
        <p:spPr>
          <a:xfrm>
            <a:off x="476434" y="3574901"/>
            <a:ext cx="6652335" cy="2780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>
                <a:solidFill>
                  <a:srgbClr val="15AD95"/>
                </a:solidFill>
                <a:latin typeface="Gotham Book" panose="02000603040000020004" pitchFamily="2" charset="0"/>
              </a:rPr>
              <a:t>Inteligência de Dados - SPDO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A42DCCB-53F6-4555-EA5E-71A5104BEA4F}"/>
              </a:ext>
            </a:extLst>
          </p:cNvPr>
          <p:cNvSpPr txBox="1">
            <a:spLocks/>
          </p:cNvSpPr>
          <p:nvPr/>
        </p:nvSpPr>
        <p:spPr>
          <a:xfrm>
            <a:off x="476434" y="6134469"/>
            <a:ext cx="1480816" cy="596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>
                <a:solidFill>
                  <a:schemeClr val="bg1"/>
                </a:solidFill>
                <a:latin typeface="Gotham Bold" panose="02000803030000020004" pitchFamily="2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68448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3CCD1A-0173-1C94-F3CE-DC29585C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96140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03A79"/>
                </a:solidFill>
                <a:latin typeface="Gotham Bold" panose="02000803030000020004" pitchFamily="2" charset="0"/>
              </a:rPr>
              <a:t>2.2 Pesquisa e Detalhamento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9F70C0-FF35-7A97-EA4F-1B63FCAB4F1F}"/>
              </a:ext>
            </a:extLst>
          </p:cNvPr>
          <p:cNvCxnSpPr/>
          <p:nvPr/>
        </p:nvCxnSpPr>
        <p:spPr>
          <a:xfrm>
            <a:off x="967666" y="1189608"/>
            <a:ext cx="11363417" cy="0"/>
          </a:xfrm>
          <a:prstGeom prst="line">
            <a:avLst/>
          </a:prstGeom>
          <a:ln w="38100">
            <a:solidFill>
              <a:srgbClr val="15AD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861A17AE-5504-4B70-A0F0-F2895EF69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6" y="1363747"/>
            <a:ext cx="5647001" cy="493871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C48EC2-DC79-4FA8-A7F5-6FB60129339D}"/>
              </a:ext>
            </a:extLst>
          </p:cNvPr>
          <p:cNvSpPr txBox="1"/>
          <p:nvPr/>
        </p:nvSpPr>
        <p:spPr>
          <a:xfrm>
            <a:off x="7588093" y="2817439"/>
            <a:ext cx="3869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Divisão mais focada para pesquisa mais especifica</a:t>
            </a:r>
          </a:p>
          <a:p>
            <a:pPr marL="285750" indent="-285750">
              <a:buFontTx/>
              <a:buChar char="-"/>
            </a:pPr>
            <a:r>
              <a:rPr lang="pt-BR" dirty="0"/>
              <a:t>Filtragem por UF, Item, Mês/Ano e nível de criticidade</a:t>
            </a:r>
          </a:p>
          <a:p>
            <a:pPr marL="285750" indent="-285750">
              <a:buFontTx/>
              <a:buChar char="-"/>
            </a:pPr>
            <a:r>
              <a:rPr lang="pt-BR" dirty="0"/>
              <a:t>Fornece os resultados dos últimos 12 meses</a:t>
            </a:r>
          </a:p>
        </p:txBody>
      </p:sp>
    </p:spTree>
    <p:extLst>
      <p:ext uri="{BB962C8B-B14F-4D97-AF65-F5344CB8AC3E}">
        <p14:creationId xmlns:p14="http://schemas.microsoft.com/office/powerpoint/2010/main" val="397245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1B8F4-44E0-17A1-1361-5C4EF3A2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AAFA71-7DD6-002F-F5CB-2BB470C4E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5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3CCD1A-0173-1C94-F3CE-DC29585C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96140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03A79"/>
                </a:solidFill>
                <a:latin typeface="Gotham Bold" panose="02000803030000020004" pitchFamily="2" charset="0"/>
              </a:rPr>
              <a:t>Sumário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9F70C0-FF35-7A97-EA4F-1B63FCAB4F1F}"/>
              </a:ext>
            </a:extLst>
          </p:cNvPr>
          <p:cNvCxnSpPr/>
          <p:nvPr/>
        </p:nvCxnSpPr>
        <p:spPr>
          <a:xfrm>
            <a:off x="967666" y="1189608"/>
            <a:ext cx="11363417" cy="0"/>
          </a:xfrm>
          <a:prstGeom prst="line">
            <a:avLst/>
          </a:prstGeom>
          <a:ln w="38100">
            <a:solidFill>
              <a:srgbClr val="15AD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5692EE66-0DD1-8208-08F4-3846F3C0C8C3}"/>
              </a:ext>
            </a:extLst>
          </p:cNvPr>
          <p:cNvSpPr txBox="1"/>
          <p:nvPr/>
        </p:nvSpPr>
        <p:spPr>
          <a:xfrm>
            <a:off x="899667" y="2001029"/>
            <a:ext cx="5196333" cy="6044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ts val="2100"/>
              </a:lnSpc>
              <a:buAutoNum type="arabicPeriod"/>
            </a:pPr>
            <a:r>
              <a:rPr lang="pt-BR" sz="1400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pPr marL="342900" indent="-342900">
              <a:lnSpc>
                <a:spcPts val="2100"/>
              </a:lnSpc>
              <a:buAutoNum type="arabicPeriod"/>
            </a:pPr>
            <a:r>
              <a:rPr lang="pt-BR" sz="1400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Utilização</a:t>
            </a:r>
          </a:p>
        </p:txBody>
      </p:sp>
    </p:spTree>
    <p:extLst>
      <p:ext uri="{BB962C8B-B14F-4D97-AF65-F5344CB8AC3E}">
        <p14:creationId xmlns:p14="http://schemas.microsoft.com/office/powerpoint/2010/main" val="240465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E212C3-13B3-C914-0E59-E68F74DC0C1E}"/>
              </a:ext>
            </a:extLst>
          </p:cNvPr>
          <p:cNvSpPr/>
          <p:nvPr/>
        </p:nvSpPr>
        <p:spPr>
          <a:xfrm>
            <a:off x="1055440" y="3356992"/>
            <a:ext cx="7200800" cy="84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6000" spc="200" dirty="0" err="1">
                <a:solidFill>
                  <a:srgbClr val="15AD95"/>
                </a:solidFill>
                <a:latin typeface="Gotham Bold" panose="02000803030000020004" pitchFamily="2" charset="0"/>
                <a:cs typeface="Arial"/>
              </a:rPr>
              <a:t>Objetivo</a:t>
            </a:r>
            <a:endParaRPr lang="en-US" sz="6000" spc="200" dirty="0">
              <a:solidFill>
                <a:srgbClr val="15AD95"/>
              </a:solidFill>
              <a:latin typeface="Gotham Bold" panose="02000803030000020004" pitchFamily="2" charset="0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337D8B-64F2-D51C-D432-3F2341CB8EF8}"/>
              </a:ext>
            </a:extLst>
          </p:cNvPr>
          <p:cNvSpPr txBox="1"/>
          <p:nvPr/>
        </p:nvSpPr>
        <p:spPr>
          <a:xfrm>
            <a:off x="1055440" y="-27384"/>
            <a:ext cx="302390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0" dirty="0">
                <a:solidFill>
                  <a:schemeClr val="bg1">
                    <a:lumMod val="65000"/>
                  </a:schemeClr>
                </a:solidFill>
                <a:latin typeface="Gotham Black" panose="02000604040000020004" pitchFamily="50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8786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3CCD1A-0173-1C94-F3CE-DC29585C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96140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03A79"/>
                </a:solidFill>
                <a:latin typeface="Gotham Bold" panose="02000803030000020004" pitchFamily="2" charset="0"/>
              </a:rPr>
              <a:t>1. Objetivo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9F70C0-FF35-7A97-EA4F-1B63FCAB4F1F}"/>
              </a:ext>
            </a:extLst>
          </p:cNvPr>
          <p:cNvCxnSpPr/>
          <p:nvPr/>
        </p:nvCxnSpPr>
        <p:spPr>
          <a:xfrm>
            <a:off x="967666" y="1189608"/>
            <a:ext cx="11363417" cy="0"/>
          </a:xfrm>
          <a:prstGeom prst="line">
            <a:avLst/>
          </a:prstGeom>
          <a:ln w="38100">
            <a:solidFill>
              <a:srgbClr val="15AD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5692EE66-0DD1-8208-08F4-3846F3C0C8C3}"/>
              </a:ext>
            </a:extLst>
          </p:cNvPr>
          <p:cNvSpPr txBox="1"/>
          <p:nvPr/>
        </p:nvSpPr>
        <p:spPr>
          <a:xfrm>
            <a:off x="695400" y="2996952"/>
            <a:ext cx="5196333" cy="1143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100"/>
              </a:lnSpc>
            </a:pPr>
            <a:r>
              <a:rPr lang="pt-BR" sz="1400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aplicação foi desenvolvida para facilitar a consulta do número de cotações por </a:t>
            </a:r>
            <a:r>
              <a:rPr lang="pt-BR" sz="1400" b="1" dirty="0">
                <a:solidFill>
                  <a:srgbClr val="15AD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subitem</a:t>
            </a:r>
            <a:r>
              <a:rPr lang="pt-BR" sz="1400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>
                <a:solidFill>
                  <a:srgbClr val="15AD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UF</a:t>
            </a:r>
            <a:r>
              <a:rPr lang="pt-BR" sz="1400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>
                <a:solidFill>
                  <a:srgbClr val="15AD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pt-BR" sz="1400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400" b="1" dirty="0">
                <a:solidFill>
                  <a:srgbClr val="15AD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grau de criticidade</a:t>
            </a:r>
            <a:r>
              <a:rPr lang="pt-BR" sz="1400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permitindo uma </a:t>
            </a:r>
            <a:r>
              <a:rPr lang="pt-BR" sz="1400" b="1" dirty="0">
                <a:solidFill>
                  <a:srgbClr val="15AD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mais detalhada</a:t>
            </a:r>
            <a:r>
              <a:rPr lang="pt-BR" sz="1400" b="1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eficiente com as informações disponíveis.</a:t>
            </a:r>
          </a:p>
        </p:txBody>
      </p:sp>
    </p:spTree>
    <p:extLst>
      <p:ext uri="{BB962C8B-B14F-4D97-AF65-F5344CB8AC3E}">
        <p14:creationId xmlns:p14="http://schemas.microsoft.com/office/powerpoint/2010/main" val="94348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E212C3-13B3-C914-0E59-E68F74DC0C1E}"/>
              </a:ext>
            </a:extLst>
          </p:cNvPr>
          <p:cNvSpPr/>
          <p:nvPr/>
        </p:nvSpPr>
        <p:spPr>
          <a:xfrm>
            <a:off x="1055440" y="3356992"/>
            <a:ext cx="7200800" cy="84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6000" spc="200" dirty="0">
                <a:solidFill>
                  <a:srgbClr val="15AD95"/>
                </a:solidFill>
                <a:latin typeface="Gotham Bold" panose="02000803030000020004" pitchFamily="2" charset="0"/>
                <a:cs typeface="Arial"/>
              </a:rPr>
              <a:t>Modo de </a:t>
            </a:r>
            <a:r>
              <a:rPr lang="en-US" sz="6000" spc="200" dirty="0" err="1">
                <a:solidFill>
                  <a:srgbClr val="15AD95"/>
                </a:solidFill>
                <a:latin typeface="Gotham Bold" panose="02000803030000020004" pitchFamily="2" charset="0"/>
                <a:cs typeface="Arial"/>
              </a:rPr>
              <a:t>Uso</a:t>
            </a:r>
            <a:endParaRPr lang="en-US" sz="6000" spc="200" dirty="0">
              <a:solidFill>
                <a:srgbClr val="15AD95"/>
              </a:solidFill>
              <a:latin typeface="Gotham Bold" panose="02000803030000020004" pitchFamily="2" charset="0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337D8B-64F2-D51C-D432-3F2341CB8EF8}"/>
              </a:ext>
            </a:extLst>
          </p:cNvPr>
          <p:cNvSpPr txBox="1"/>
          <p:nvPr/>
        </p:nvSpPr>
        <p:spPr>
          <a:xfrm>
            <a:off x="1055440" y="-27384"/>
            <a:ext cx="302390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0" dirty="0">
                <a:solidFill>
                  <a:schemeClr val="bg1">
                    <a:lumMod val="65000"/>
                  </a:schemeClr>
                </a:solidFill>
                <a:latin typeface="Gotham Black" panose="02000604040000020004" pitchFamily="50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7384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3CCD1A-0173-1C94-F3CE-DC29585C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96140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03A79"/>
                </a:solidFill>
                <a:latin typeface="Gotham Bold" panose="02000803030000020004" pitchFamily="2" charset="0"/>
              </a:rPr>
              <a:t>2. Modo de Uso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9F70C0-FF35-7A97-EA4F-1B63FCAB4F1F}"/>
              </a:ext>
            </a:extLst>
          </p:cNvPr>
          <p:cNvCxnSpPr/>
          <p:nvPr/>
        </p:nvCxnSpPr>
        <p:spPr>
          <a:xfrm>
            <a:off x="967666" y="1189608"/>
            <a:ext cx="11363417" cy="0"/>
          </a:xfrm>
          <a:prstGeom prst="line">
            <a:avLst/>
          </a:prstGeom>
          <a:ln w="38100">
            <a:solidFill>
              <a:srgbClr val="15AD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5692EE66-0DD1-8208-08F4-3846F3C0C8C3}"/>
              </a:ext>
            </a:extLst>
          </p:cNvPr>
          <p:cNvSpPr txBox="1"/>
          <p:nvPr/>
        </p:nvSpPr>
        <p:spPr>
          <a:xfrm>
            <a:off x="695400" y="1556792"/>
            <a:ext cx="5196333" cy="1143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100"/>
              </a:lnSpc>
            </a:pPr>
            <a:r>
              <a:rPr lang="pt-BR" sz="1400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aplicação tem </a:t>
            </a:r>
            <a:r>
              <a:rPr lang="pt-BR" sz="1400" b="1" dirty="0">
                <a:solidFill>
                  <a:srgbClr val="15AD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1400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modos de uso:</a:t>
            </a:r>
          </a:p>
          <a:p>
            <a:pPr marL="285750" indent="-285750">
              <a:lnSpc>
                <a:spcPts val="2100"/>
              </a:lnSpc>
              <a:buFontTx/>
              <a:buChar char="-"/>
            </a:pPr>
            <a:r>
              <a:rPr lang="pt-BR" sz="1400" b="1" dirty="0">
                <a:solidFill>
                  <a:srgbClr val="15AD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Visualização Geral</a:t>
            </a:r>
          </a:p>
          <a:p>
            <a:pPr marL="285750" indent="-285750">
              <a:lnSpc>
                <a:spcPts val="2100"/>
              </a:lnSpc>
              <a:buFontTx/>
              <a:buChar char="-"/>
            </a:pPr>
            <a:r>
              <a:rPr lang="pt-BR" sz="1400" b="1" dirty="0">
                <a:solidFill>
                  <a:srgbClr val="15AD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Visualização Gráfica</a:t>
            </a:r>
          </a:p>
          <a:p>
            <a:pPr marL="285750" indent="-285750">
              <a:lnSpc>
                <a:spcPts val="2100"/>
              </a:lnSpc>
              <a:buFontTx/>
              <a:buChar char="-"/>
            </a:pPr>
            <a:r>
              <a:rPr lang="pt-BR" sz="1400" b="1" dirty="0">
                <a:solidFill>
                  <a:srgbClr val="15AD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Especializada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48BF81-459D-4548-BC33-B88B50D009EC}"/>
              </a:ext>
            </a:extLst>
          </p:cNvPr>
          <p:cNvSpPr txBox="1"/>
          <p:nvPr/>
        </p:nvSpPr>
        <p:spPr>
          <a:xfrm>
            <a:off x="695399" y="2960513"/>
            <a:ext cx="5196333" cy="3351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100"/>
              </a:lnSpc>
            </a:pPr>
            <a:r>
              <a:rPr lang="pt-BR" sz="1400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um desses modos se encontra nas abas abaixo:</a:t>
            </a:r>
            <a:endParaRPr lang="pt-BR" sz="1400" b="1" dirty="0">
              <a:solidFill>
                <a:srgbClr val="15AD9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3682483-ED96-45C3-9ED5-4715F0B79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607995"/>
            <a:ext cx="6299392" cy="118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5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3CCD1A-0173-1C94-F3CE-DC29585C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96140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03A79"/>
                </a:solidFill>
                <a:latin typeface="Gotham Bold" panose="02000803030000020004" pitchFamily="2" charset="0"/>
              </a:rPr>
              <a:t>2.1 Visão Geral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9F70C0-FF35-7A97-EA4F-1B63FCAB4F1F}"/>
              </a:ext>
            </a:extLst>
          </p:cNvPr>
          <p:cNvCxnSpPr/>
          <p:nvPr/>
        </p:nvCxnSpPr>
        <p:spPr>
          <a:xfrm>
            <a:off x="967666" y="1189608"/>
            <a:ext cx="11363417" cy="0"/>
          </a:xfrm>
          <a:prstGeom prst="line">
            <a:avLst/>
          </a:prstGeom>
          <a:ln w="38100">
            <a:solidFill>
              <a:srgbClr val="15AD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FCD02CF9-217B-4092-A2AD-B4AB13C27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6133"/>
            <a:ext cx="6078386" cy="40420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3143411-08D8-4A25-80B8-C854CA90A70E}"/>
              </a:ext>
            </a:extLst>
          </p:cNvPr>
          <p:cNvSpPr txBox="1"/>
          <p:nvPr/>
        </p:nvSpPr>
        <p:spPr>
          <a:xfrm>
            <a:off x="7248128" y="2651495"/>
            <a:ext cx="3869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Visão com relação as status da quantidade de cotações do último mês inserido</a:t>
            </a:r>
          </a:p>
          <a:p>
            <a:pPr marL="285750" indent="-285750">
              <a:buFontTx/>
              <a:buChar char="-"/>
            </a:pPr>
            <a:r>
              <a:rPr lang="pt-BR" dirty="0"/>
              <a:t>Dividido por UF</a:t>
            </a:r>
          </a:p>
          <a:p>
            <a:pPr marL="285750" indent="-285750">
              <a:buFontTx/>
              <a:buChar char="-"/>
            </a:pPr>
            <a:r>
              <a:rPr lang="pt-BR" dirty="0"/>
              <a:t>Visão macro dos itens com relação a criticidade e exceção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29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3CCD1A-0173-1C94-F3CE-DC29585C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96140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03A79"/>
                </a:solidFill>
                <a:latin typeface="Gotham Bold" panose="02000803030000020004" pitchFamily="2" charset="0"/>
              </a:rPr>
              <a:t>2.2 Visão Gráfica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9F70C0-FF35-7A97-EA4F-1B63FCAB4F1F}"/>
              </a:ext>
            </a:extLst>
          </p:cNvPr>
          <p:cNvCxnSpPr/>
          <p:nvPr/>
        </p:nvCxnSpPr>
        <p:spPr>
          <a:xfrm>
            <a:off x="967666" y="1189608"/>
            <a:ext cx="11363417" cy="0"/>
          </a:xfrm>
          <a:prstGeom prst="line">
            <a:avLst/>
          </a:prstGeom>
          <a:ln w="38100">
            <a:solidFill>
              <a:srgbClr val="15AD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E64759E-B9BC-4C9D-A9D8-02A206192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05" y="1528735"/>
            <a:ext cx="4807195" cy="455388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91D0089-31A5-4387-932E-B19CE8B8F678}"/>
              </a:ext>
            </a:extLst>
          </p:cNvPr>
          <p:cNvSpPr txBox="1"/>
          <p:nvPr/>
        </p:nvSpPr>
        <p:spPr>
          <a:xfrm>
            <a:off x="7032103" y="3429000"/>
            <a:ext cx="3869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Visualização mais micro entre </a:t>
            </a:r>
            <a:r>
              <a:rPr lang="pt-BR" dirty="0" err="1"/>
              <a:t>Ufs</a:t>
            </a:r>
            <a:r>
              <a:rPr lang="pt-BR" dirty="0"/>
              <a:t> de acordo com 1 item selecionado</a:t>
            </a:r>
          </a:p>
          <a:p>
            <a:pPr marL="285750" indent="-285750">
              <a:buFontTx/>
              <a:buChar char="-"/>
            </a:pPr>
            <a:r>
              <a:rPr lang="pt-BR" dirty="0"/>
              <a:t>Pode filtrar qual UF de sua preferência, assim como o item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858A0D-D3DE-4875-A614-329E08605E7E}"/>
              </a:ext>
            </a:extLst>
          </p:cNvPr>
          <p:cNvSpPr txBox="1"/>
          <p:nvPr/>
        </p:nvSpPr>
        <p:spPr>
          <a:xfrm>
            <a:off x="7032104" y="2590112"/>
            <a:ext cx="386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Visão do Último Mês</a:t>
            </a:r>
          </a:p>
        </p:txBody>
      </p:sp>
    </p:spTree>
    <p:extLst>
      <p:ext uri="{BB962C8B-B14F-4D97-AF65-F5344CB8AC3E}">
        <p14:creationId xmlns:p14="http://schemas.microsoft.com/office/powerpoint/2010/main" val="426410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3CCD1A-0173-1C94-F3CE-DC29585C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96140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03A79"/>
                </a:solidFill>
                <a:latin typeface="Gotham Bold" panose="02000803030000020004" pitchFamily="2" charset="0"/>
              </a:rPr>
              <a:t>2.2 Visão Gráfica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9F70C0-FF35-7A97-EA4F-1B63FCAB4F1F}"/>
              </a:ext>
            </a:extLst>
          </p:cNvPr>
          <p:cNvCxnSpPr/>
          <p:nvPr/>
        </p:nvCxnSpPr>
        <p:spPr>
          <a:xfrm>
            <a:off x="967666" y="1189608"/>
            <a:ext cx="11363417" cy="0"/>
          </a:xfrm>
          <a:prstGeom prst="line">
            <a:avLst/>
          </a:prstGeom>
          <a:ln w="38100">
            <a:solidFill>
              <a:srgbClr val="15AD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EC1792F0-B484-4D75-B60A-66A956D68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65" y="1484784"/>
            <a:ext cx="4897235" cy="454613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7DC00D-0243-4DE1-9E44-C4A5242247B5}"/>
              </a:ext>
            </a:extLst>
          </p:cNvPr>
          <p:cNvSpPr txBox="1"/>
          <p:nvPr/>
        </p:nvSpPr>
        <p:spPr>
          <a:xfrm>
            <a:off x="6616373" y="2547114"/>
            <a:ext cx="38698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Visualização macro da evolução de cada item de acordo com a UF selecionada</a:t>
            </a:r>
          </a:p>
          <a:p>
            <a:pPr marL="285750" indent="-285750">
              <a:buFontTx/>
              <a:buChar char="-"/>
            </a:pPr>
            <a:r>
              <a:rPr lang="pt-BR" dirty="0"/>
              <a:t>Visualização do comportamento de acordo com os limites estabelecidos</a:t>
            </a:r>
          </a:p>
          <a:p>
            <a:pPr marL="285750" indent="-285750">
              <a:buFontTx/>
              <a:buChar char="-"/>
            </a:pPr>
            <a:r>
              <a:rPr lang="pt-BR" dirty="0"/>
              <a:t>Pode-se filtrar para qualquer UF/BR e item</a:t>
            </a:r>
          </a:p>
          <a:p>
            <a:pPr marL="285750" indent="-285750">
              <a:buFontTx/>
              <a:buChar char="-"/>
            </a:pPr>
            <a:r>
              <a:rPr lang="pt-BR" dirty="0"/>
              <a:t>Atenção: É necessário selecionar previamente pelo menos uma UF e um item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A1A489-0800-4A6B-800C-3E0D6438AA59}"/>
              </a:ext>
            </a:extLst>
          </p:cNvPr>
          <p:cNvSpPr txBox="1"/>
          <p:nvPr/>
        </p:nvSpPr>
        <p:spPr>
          <a:xfrm>
            <a:off x="6322459" y="1828800"/>
            <a:ext cx="386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Série Histórica</a:t>
            </a:r>
          </a:p>
        </p:txBody>
      </p:sp>
    </p:spTree>
    <p:extLst>
      <p:ext uri="{BB962C8B-B14F-4D97-AF65-F5344CB8AC3E}">
        <p14:creationId xmlns:p14="http://schemas.microsoft.com/office/powerpoint/2010/main" val="365062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5C88DCB6993A3418509205ED5501ED0" ma:contentTypeVersion="16" ma:contentTypeDescription="Crie um novo documento." ma:contentTypeScope="" ma:versionID="8e5c5f9130038cbe2fa5ffdbc3e2cf4b">
  <xsd:schema xmlns:xsd="http://www.w3.org/2001/XMLSchema" xmlns:xs="http://www.w3.org/2001/XMLSchema" xmlns:p="http://schemas.microsoft.com/office/2006/metadata/properties" xmlns:ns2="e489b5cc-a3f3-47b1-83e1-c6a92c4780f6" xmlns:ns3="ec31ddc4-74e1-4d5b-ba90-dbd55bb4f6d6" targetNamespace="http://schemas.microsoft.com/office/2006/metadata/properties" ma:root="true" ma:fieldsID="f678bb3052d1252b9cba49bd3c6395b7" ns2:_="" ns3:_="">
    <xsd:import namespace="e489b5cc-a3f3-47b1-83e1-c6a92c4780f6"/>
    <xsd:import namespace="ec31ddc4-74e1-4d5b-ba90-dbd55bb4f6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9b5cc-a3f3-47b1-83e1-c6a92c4780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Marcações de imagem" ma:readOnly="false" ma:fieldId="{5cf76f15-5ced-4ddc-b409-7134ff3c332f}" ma:taxonomyMulti="true" ma:sspId="df19fe77-5e58-4a19-b499-fd74128cdd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31ddc4-74e1-4d5b-ba90-dbd55bb4f6d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8710d5f-ba69-49fe-818d-8bbf9bd775ca}" ma:internalName="TaxCatchAll" ma:showField="CatchAllData" ma:web="ec31ddc4-74e1-4d5b-ba90-dbd55bb4f6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489b5cc-a3f3-47b1-83e1-c6a92c4780f6">
      <Terms xmlns="http://schemas.microsoft.com/office/infopath/2007/PartnerControls"/>
    </lcf76f155ced4ddcb4097134ff3c332f>
    <TaxCatchAll xmlns="ec31ddc4-74e1-4d5b-ba90-dbd55bb4f6d6" xsi:nil="true"/>
  </documentManagement>
</p:properties>
</file>

<file path=customXml/itemProps1.xml><?xml version="1.0" encoding="utf-8"?>
<ds:datastoreItem xmlns:ds="http://schemas.openxmlformats.org/officeDocument/2006/customXml" ds:itemID="{27B13DBA-7B9B-45D4-9927-6D1A8981DC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9C56EA-6168-47C9-8833-AADF5D5905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9b5cc-a3f3-47b1-83e1-c6a92c4780f6"/>
    <ds:schemaRef ds:uri="ec31ddc4-74e1-4d5b-ba90-dbd55bb4f6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D4AA4D-1616-41DF-A6E8-AFED27FBC61E}">
  <ds:schemaRefs>
    <ds:schemaRef ds:uri="http://schemas.microsoft.com/office/2006/metadata/properties"/>
    <ds:schemaRef ds:uri="http://schemas.microsoft.com/office/infopath/2007/PartnerControls"/>
    <ds:schemaRef ds:uri="e489b5cc-a3f3-47b1-83e1-c6a92c4780f6"/>
    <ds:schemaRef ds:uri="ec31ddc4-74e1-4d5b-ba90-dbd55bb4f6d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227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Gotham Black</vt:lpstr>
      <vt:lpstr>Gotham Bold</vt:lpstr>
      <vt:lpstr>Gotham Book</vt:lpstr>
      <vt:lpstr>Tema do Office</vt:lpstr>
      <vt:lpstr>Tutorial -  App IPC v1</vt:lpstr>
      <vt:lpstr>Sumário</vt:lpstr>
      <vt:lpstr>Apresentação do PowerPoint</vt:lpstr>
      <vt:lpstr>1. Objetivo</vt:lpstr>
      <vt:lpstr>Apresentação do PowerPoint</vt:lpstr>
      <vt:lpstr>2. Modo de Uso</vt:lpstr>
      <vt:lpstr>2.1 Visão Geral</vt:lpstr>
      <vt:lpstr>2.2 Visão Gráfica</vt:lpstr>
      <vt:lpstr>2.2 Visão Gráfica</vt:lpstr>
      <vt:lpstr>2.2 Pesquisa e Detalhamento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ESPAÇO PARA INSERIR TÍTULO</dc:title>
  <dc:creator>Eric</dc:creator>
  <cp:lastModifiedBy>Yago Rodrigues de Moraes</cp:lastModifiedBy>
  <cp:revision>5</cp:revision>
  <dcterms:created xsi:type="dcterms:W3CDTF">2023-02-08T20:03:48Z</dcterms:created>
  <dcterms:modified xsi:type="dcterms:W3CDTF">2025-04-02T16:53:45Z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0x01010025C88DCB6993A3418509205ED5501ED0</vt:lpwstr>
  </property>
</Properties>
</file>