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719f2fe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719f2fe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938be92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938be92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938be920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938be920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938be920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938be920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938be920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938be920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19f2fe6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19f2fe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719f2fe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719f2fe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719f2fe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719f2fe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719f2fe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719f2fe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746d703e6_2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746d703e6_2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Bottleneck Inspiration source: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Yang, Yue, et al. “Language in a Bottle: Language Model Guided Concept Bottlenecks for Interpretable Image Classification.”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ArXiv.org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25 Apr. 2023, arxiv.org/abs/2211.11158.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719f2fe6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719f2fe6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938be920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938be920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938be92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938be92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775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80" u="sng"/>
              <a:t>PennPalGPT:</a:t>
            </a:r>
            <a:r>
              <a:rPr lang="en" sz="3180"/>
              <a:t> </a:t>
            </a:r>
            <a:endParaRPr sz="31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ChatBot for students seeking research advisor</a:t>
            </a:r>
            <a:endParaRPr sz="318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Grace Benner, Mikaela Spaventa, Natalie Gilbert, Yash Nakadi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47725" y="4306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Pipeline</a:t>
            </a:r>
            <a:endParaRPr/>
          </a:p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115061" y="2852500"/>
            <a:ext cx="11412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Model: </a:t>
            </a:r>
            <a:r>
              <a:rPr lang="en"/>
              <a:t>gpt-4-0613</a:t>
            </a:r>
            <a:endParaRPr/>
          </a:p>
        </p:txBody>
      </p:sp>
      <p:pic>
        <p:nvPicPr>
          <p:cNvPr descr="File:GPT-4.png - Wikimedia Commons"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75" y="1880850"/>
            <a:ext cx="94297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-12" y="1475075"/>
            <a:ext cx="1743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Generation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22"/>
          <p:cNvCxnSpPr>
            <a:stCxn id="145" idx="3"/>
          </p:cNvCxnSpPr>
          <p:nvPr/>
        </p:nvCxnSpPr>
        <p:spPr>
          <a:xfrm flipH="1" rot="10800000">
            <a:off x="1157150" y="2346638"/>
            <a:ext cx="686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2"/>
          <p:cNvCxnSpPr>
            <a:stCxn id="145" idx="3"/>
          </p:cNvCxnSpPr>
          <p:nvPr/>
        </p:nvCxnSpPr>
        <p:spPr>
          <a:xfrm flipH="1" rot="10800000">
            <a:off x="1157150" y="2346638"/>
            <a:ext cx="6861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9" name="Google Shape;149;p22"/>
          <p:cNvSpPr txBox="1"/>
          <p:nvPr/>
        </p:nvSpPr>
        <p:spPr>
          <a:xfrm>
            <a:off x="1770300" y="1778450"/>
            <a:ext cx="16665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Hand-select features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nd create data_professors.csv, dataset of all professors and their feature assignments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" name="Google Shape;150;p22"/>
          <p:cNvCxnSpPr/>
          <p:nvPr/>
        </p:nvCxnSpPr>
        <p:spPr>
          <a:xfrm>
            <a:off x="3237425" y="2385075"/>
            <a:ext cx="64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ile:GPT-4.png - Wikimedia Commons"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200" y="1913575"/>
            <a:ext cx="94297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2" type="body"/>
          </p:nvPr>
        </p:nvSpPr>
        <p:spPr>
          <a:xfrm>
            <a:off x="3833872" y="2856550"/>
            <a:ext cx="13959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Model: gpt-4-0613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3642313" y="1475063"/>
            <a:ext cx="1943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 questions into vectors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" name="Google Shape;154;p22"/>
          <p:cNvCxnSpPr>
            <a:stCxn id="151" idx="3"/>
          </p:cNvCxnSpPr>
          <p:nvPr/>
        </p:nvCxnSpPr>
        <p:spPr>
          <a:xfrm>
            <a:off x="4893175" y="2385063"/>
            <a:ext cx="7395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Building Your First Machine Learning Model with Scikit-Learn: A Beginner's  Guide | by Nilesh Verma | Medium" id="155" name="Google Shape;155;p22"/>
          <p:cNvPicPr preferRelativeResize="0"/>
          <p:nvPr/>
        </p:nvPicPr>
        <p:blipFill rotWithShape="1">
          <a:blip r:embed="rId4">
            <a:alphaModFix/>
          </a:blip>
          <a:srcRect b="20471" l="29526" r="26995" t="24851"/>
          <a:stretch/>
        </p:blipFill>
        <p:spPr>
          <a:xfrm>
            <a:off x="5828413" y="2080250"/>
            <a:ext cx="1061379" cy="7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5732088" y="2937850"/>
            <a:ext cx="1101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Model: KNN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5586025" y="866275"/>
            <a:ext cx="1743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a KNN model on the professor data, where each professor corresponds to a group and predict the 4 closest neighbors for a question.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ile:GPT-4.png - Wikimedia Commons"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050" y="1994888"/>
            <a:ext cx="942975" cy="9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2"/>
          <p:cNvCxnSpPr>
            <a:stCxn id="155" idx="3"/>
            <a:endCxn id="158" idx="1"/>
          </p:cNvCxnSpPr>
          <p:nvPr/>
        </p:nvCxnSpPr>
        <p:spPr>
          <a:xfrm>
            <a:off x="6889791" y="2466375"/>
            <a:ext cx="93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>
            <a:off x="7501525" y="762350"/>
            <a:ext cx="15900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Assigns a score between 1 and 5 for each chatbot answer compared to its golden answer and a final answer between 0 and 1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2"/>
          <p:cNvSpPr txBox="1"/>
          <p:nvPr>
            <p:ph idx="2" type="body"/>
          </p:nvPr>
        </p:nvSpPr>
        <p:spPr>
          <a:xfrm>
            <a:off x="7988021" y="2997550"/>
            <a:ext cx="12072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Model: gpt-4-0613</a:t>
            </a:r>
            <a:endParaRPr/>
          </a:p>
        </p:txBody>
      </p:sp>
      <p:pic>
        <p:nvPicPr>
          <p:cNvPr descr="Building Your First Machine Learning Model with Scikit-Learn: A Beginner's  Guide | by Nilesh Verma | Medium" id="162" name="Google Shape;162;p22"/>
          <p:cNvPicPr preferRelativeResize="0"/>
          <p:nvPr/>
        </p:nvPicPr>
        <p:blipFill rotWithShape="1">
          <a:blip r:embed="rId4">
            <a:alphaModFix/>
          </a:blip>
          <a:srcRect b="20471" l="29526" r="26995" t="24851"/>
          <a:stretch/>
        </p:blipFill>
        <p:spPr>
          <a:xfrm>
            <a:off x="5367813" y="3989775"/>
            <a:ext cx="1061379" cy="7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5229775" y="4762025"/>
            <a:ext cx="1743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Model: K-Means++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4572002" y="3325000"/>
            <a:ext cx="2523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Assisted us with grouping of similar professors (which helped us more score the quality of our chatbot answers)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22"/>
          <p:cNvCxnSpPr/>
          <p:nvPr/>
        </p:nvCxnSpPr>
        <p:spPr>
          <a:xfrm flipH="1" rot="10800000">
            <a:off x="6551500" y="2787250"/>
            <a:ext cx="1273800" cy="132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225" y="105788"/>
            <a:ext cx="4188851" cy="49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1872150" y="2571750"/>
            <a:ext cx="295500" cy="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87900" y="1489825"/>
            <a:ext cx="50364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Create a UI that runs our model in the backend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Allow the chatbot to output a wider array of answers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Create more features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 our presentation!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PennPalGPT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389600"/>
            <a:ext cx="3515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Function: Q&amp;A ChatBot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Users: Penn students interested in research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Model: GPT-4 (</a:t>
            </a:r>
            <a:r>
              <a:rPr lang="en" sz="1400"/>
              <a:t>gpt-4-0613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UI: Streamlit (</a:t>
            </a:r>
            <a:r>
              <a:rPr lang="en" sz="1400"/>
              <a:t>once completed</a:t>
            </a:r>
            <a:r>
              <a:rPr lang="en" sz="1800"/>
              <a:t>)</a:t>
            </a:r>
            <a:endParaRPr sz="18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39663"/>
            <a:ext cx="3515475" cy="306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3955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Many students at Penn are interested in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Finding the right advisor for your research interests is crucial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NLP: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Popularity of chatbots has exploded in the past 12 months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Utilize knowledge of LLMs, apply GPT models in useful setting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704525" y="13955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Generating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How to group similar professors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Fine-tuning prompt to get desired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Intricacies</a:t>
            </a:r>
            <a:r>
              <a:rPr lang="en"/>
              <a:t> of the NLP Model Pipeline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(Pretraining)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70100"/>
            <a:ext cx="564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1700">
                <a:solidFill>
                  <a:schemeClr val="dk1"/>
                </a:solidFill>
              </a:rPr>
              <a:t>Academic papers, website bios, contact info, etc. for 10</a:t>
            </a:r>
            <a:r>
              <a:rPr lang="en" sz="1700"/>
              <a:t>2</a:t>
            </a:r>
            <a:r>
              <a:rPr lang="en" sz="1700">
                <a:solidFill>
                  <a:schemeClr val="dk1"/>
                </a:solidFill>
              </a:rPr>
              <a:t> Penn Engineering faculty in the CIS department       (</a:t>
            </a:r>
            <a:r>
              <a:rPr lang="en" sz="1700"/>
              <a:t>2410 </a:t>
            </a:r>
            <a:r>
              <a:rPr lang="en" sz="1700">
                <a:solidFill>
                  <a:schemeClr val="dk1"/>
                </a:solidFill>
              </a:rPr>
              <a:t>documents in total, not including metadata)</a:t>
            </a:r>
            <a:endParaRPr sz="17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PyPDF2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used for text extraction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41800"/>
            <a:ext cx="2866949" cy="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99325" y="3239350"/>
            <a:ext cx="25491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Research paper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166575" y="4264913"/>
            <a:ext cx="2709900" cy="26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195325" y="3741800"/>
            <a:ext cx="2796300" cy="10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chemeClr val="dk1"/>
                </a:solidFill>
              </a:rPr>
              <a:t>Document(page_content='The Piazza PeerData Mana gement Project\nIgor Tatarinov1,Zachar yIves2,JayantMadha van1,\nAlon Hale vy1,Dan Suciu1,Nilesh Dalvi1,Xin(Luna) Dong1,\nYana Kadiyska1,Gerome Miklau1,Peter Mork1\n1Depar tment ofComputer Science and Engineer ing\nUniv ersity ofWashington, Seattle ,WA98195\nfigor,jayant,alon,suciu,nilesh,lunadong,ykadiysk,gerome ,pmor kg@cs .washington.edu</a:t>
            </a:r>
            <a:endParaRPr sz="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425" y="3855814"/>
            <a:ext cx="2746200" cy="3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148425" y="3239350"/>
            <a:ext cx="26784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Extraction via PyPDF2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245400" y="3239350"/>
            <a:ext cx="25491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Text file for pretraining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Dev/Test Data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30075"/>
            <a:ext cx="618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Description</a:t>
            </a:r>
            <a:r>
              <a:rPr lang="en" u="sng"/>
              <a:t>:</a:t>
            </a:r>
            <a:r>
              <a:rPr lang="en"/>
              <a:t> Each dataset contains 50 examples (input, answer)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Source:</a:t>
            </a:r>
            <a:r>
              <a:rPr lang="en"/>
              <a:t> Research interests from PhD students at Penn (input), and their actual advisor (answer)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Dev set function:</a:t>
            </a:r>
            <a:r>
              <a:rPr lang="en"/>
              <a:t> </a:t>
            </a:r>
            <a:r>
              <a:rPr lang="en"/>
              <a:t>fine tuning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Test set function:</a:t>
            </a:r>
            <a:r>
              <a:rPr lang="en"/>
              <a:t> evaluation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25" y="3459350"/>
            <a:ext cx="8714102" cy="11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Leading Up to Final Model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87900" y="1489825"/>
            <a:ext cx="43065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Simple Baseline</a:t>
            </a:r>
            <a:endParaRPr u="sng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Model: GPT 3.5 Turbo, msmarco-bert-base-dot-v5 embeddings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Quality: relevant, </a:t>
            </a:r>
            <a:r>
              <a:rPr lang="en"/>
              <a:t>grammatically</a:t>
            </a:r>
            <a:r>
              <a:rPr lang="en"/>
              <a:t> correct, very unhelpful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Strong</a:t>
            </a:r>
            <a:r>
              <a:rPr lang="en" u="sng"/>
              <a:t> Baseline</a:t>
            </a:r>
            <a:endParaRPr u="sng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Model: GPT 3.5 Turbo 16k, same embeddings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Quality: much more helpful and accurate</a:t>
            </a:r>
            <a:endParaRPr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Concept Bottleneck Model (Yang et al., 2023)</a:t>
            </a:r>
            <a:endParaRPr sz="1500" u="sng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Advantage: Increase interpretability of results, identifies key 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Disadvantage: Less accurate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Variations: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Random Forest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SVC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KNN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➢"/>
            </a:pPr>
            <a:r>
              <a:rPr lang="en" sz="1200">
                <a:solidFill>
                  <a:schemeClr val="dk1"/>
                </a:solidFill>
              </a:rPr>
              <a:t>Each answer is scored 1-5 depending on how similar the chatbot answer is to the golden standard answer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We take into account if the outputted professors are in the same groups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200">
                <a:solidFill>
                  <a:schemeClr val="dk1"/>
                </a:solidFill>
              </a:rPr>
              <a:t>Given our set of scores S = {s</a:t>
            </a:r>
            <a:r>
              <a:rPr baseline="-25000" lang="en" sz="1200">
                <a:solidFill>
                  <a:schemeClr val="dk1"/>
                </a:solidFill>
              </a:rPr>
              <a:t>1</a:t>
            </a:r>
            <a:r>
              <a:rPr lang="en" sz="1200">
                <a:solidFill>
                  <a:schemeClr val="dk1"/>
                </a:solidFill>
              </a:rPr>
              <a:t>, s</a:t>
            </a:r>
            <a:r>
              <a:rPr baseline="-25000" lang="en" sz="1200">
                <a:solidFill>
                  <a:schemeClr val="dk1"/>
                </a:solidFill>
              </a:rPr>
              <a:t>2</a:t>
            </a:r>
            <a:r>
              <a:rPr lang="en" sz="1200">
                <a:solidFill>
                  <a:schemeClr val="dk1"/>
                </a:solidFill>
              </a:rPr>
              <a:t>, … s</a:t>
            </a:r>
            <a:r>
              <a:rPr baseline="-25000" lang="en" sz="12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} and the probability of each score is p(s</a:t>
            </a:r>
            <a:r>
              <a:rPr baseline="-25000" lang="en" sz="1200">
                <a:solidFill>
                  <a:schemeClr val="dk1"/>
                </a:solidFill>
              </a:rPr>
              <a:t>i</a:t>
            </a:r>
            <a:r>
              <a:rPr lang="en" sz="1200">
                <a:solidFill>
                  <a:schemeClr val="dk1"/>
                </a:solidFill>
              </a:rPr>
              <a:t>), we calculate the final score as follows:</a:t>
            </a:r>
            <a:endParaRPr sz="1500"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Evaluating quality of the response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Understandable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Grammatically </a:t>
            </a:r>
            <a:r>
              <a:rPr lang="en"/>
              <a:t>error-free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Valid answer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Interpretability (justification of choice)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4297" t="0"/>
          <a:stretch/>
        </p:blipFill>
        <p:spPr>
          <a:xfrm>
            <a:off x="2019900" y="3853250"/>
            <a:ext cx="735900" cy="50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9"/>
          <p:cNvSpPr txBox="1"/>
          <p:nvPr/>
        </p:nvSpPr>
        <p:spPr>
          <a:xfrm>
            <a:off x="4756200" y="4132825"/>
            <a:ext cx="3632400" cy="59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Inspiration: Liu et al. G-Eval: NLG Evaluation using GPT-4 with Better Human Alignment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550" y="373800"/>
            <a:ext cx="4473949" cy="464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6678450" y="1521800"/>
            <a:ext cx="20037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K-means++ to help us find these groups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47725" y="4306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Bottleneck Model Approach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181999" y="2237625"/>
            <a:ext cx="1061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Generation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21"/>
          <p:cNvCxnSpPr>
            <a:stCxn id="128" idx="3"/>
          </p:cNvCxnSpPr>
          <p:nvPr/>
        </p:nvCxnSpPr>
        <p:spPr>
          <a:xfrm flipH="1" rot="10800000">
            <a:off x="1157150" y="2346638"/>
            <a:ext cx="686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1"/>
          <p:cNvCxnSpPr/>
          <p:nvPr/>
        </p:nvCxnSpPr>
        <p:spPr>
          <a:xfrm flipH="1" rot="10800000">
            <a:off x="1036200" y="2536563"/>
            <a:ext cx="6861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0" name="Google Shape;130;p21"/>
          <p:cNvSpPr txBox="1"/>
          <p:nvPr/>
        </p:nvSpPr>
        <p:spPr>
          <a:xfrm>
            <a:off x="1767675" y="2080238"/>
            <a:ext cx="1061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Hand-select features and create dataset of professors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Google Shape;131;p21"/>
          <p:cNvCxnSpPr/>
          <p:nvPr/>
        </p:nvCxnSpPr>
        <p:spPr>
          <a:xfrm>
            <a:off x="2822025" y="2539425"/>
            <a:ext cx="64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1"/>
          <p:cNvSpPr txBox="1"/>
          <p:nvPr/>
        </p:nvSpPr>
        <p:spPr>
          <a:xfrm>
            <a:off x="3353372" y="2315475"/>
            <a:ext cx="1539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 questions into vectors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>
            <a:off x="4337650" y="2535963"/>
            <a:ext cx="7395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1"/>
          <p:cNvSpPr txBox="1"/>
          <p:nvPr/>
        </p:nvSpPr>
        <p:spPr>
          <a:xfrm>
            <a:off x="5129838" y="2045475"/>
            <a:ext cx="15234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a supervised model on the professor data and predict the professors that align closest with a question.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>
            <a:off x="6653241" y="2571750"/>
            <a:ext cx="93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1"/>
          <p:cNvSpPr txBox="1"/>
          <p:nvPr/>
        </p:nvSpPr>
        <p:spPr>
          <a:xfrm>
            <a:off x="7554000" y="2382050"/>
            <a:ext cx="15900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792325" y="4109050"/>
            <a:ext cx="18072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an unsupervised model to assist with professor grouping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21"/>
          <p:cNvCxnSpPr/>
          <p:nvPr/>
        </p:nvCxnSpPr>
        <p:spPr>
          <a:xfrm flipH="1" rot="10800000">
            <a:off x="6551500" y="2787250"/>
            <a:ext cx="1273800" cy="132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