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10" r:id="rId3"/>
    <p:sldId id="320" r:id="rId4"/>
    <p:sldId id="321" r:id="rId5"/>
    <p:sldId id="328" r:id="rId6"/>
    <p:sldId id="331" r:id="rId7"/>
    <p:sldId id="329" r:id="rId8"/>
    <p:sldId id="333" r:id="rId9"/>
    <p:sldId id="323" r:id="rId10"/>
    <p:sldId id="311" r:id="rId11"/>
    <p:sldId id="324" r:id="rId12"/>
    <p:sldId id="330" r:id="rId13"/>
    <p:sldId id="327" r:id="rId14"/>
    <p:sldId id="335" r:id="rId15"/>
    <p:sldId id="332" r:id="rId16"/>
    <p:sldId id="315" r:id="rId17"/>
    <p:sldId id="336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376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Strategic Analytics Candidate Challenge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Yash nakadi</a:t>
            </a:r>
          </a:p>
        </p:txBody>
      </p:sp>
      <p:pic>
        <p:nvPicPr>
          <p:cNvPr id="1026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F440683D-3040-BA6B-5B82-9392F7D6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8600"/>
            <a:ext cx="17716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Loan Application Funnel</a:t>
            </a:r>
          </a:p>
        </p:txBody>
      </p:sp>
      <p:pic>
        <p:nvPicPr>
          <p:cNvPr id="3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1791E3CA-3BE7-6DDA-6287-B101E59B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FF8F0-5137-ED60-D335-AE0282089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1" t="8975" r="2709"/>
          <a:stretch/>
        </p:blipFill>
        <p:spPr>
          <a:xfrm>
            <a:off x="379412" y="2057400"/>
            <a:ext cx="9220201" cy="38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CA93-DA80-407B-5357-D9ECD4C0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756E-B9FC-8193-1566-BBE04A28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Measures of </a:t>
            </a:r>
            <a:r>
              <a:rPr lang="en-US" b="1" dirty="0"/>
              <a:t>engagement</a:t>
            </a:r>
            <a:r>
              <a:rPr lang="en-US" dirty="0"/>
              <a:t> (from loan dataset):</a:t>
            </a:r>
          </a:p>
          <a:p>
            <a:r>
              <a:rPr lang="en-US" dirty="0">
                <a:sym typeface="Wingdings" panose="05000000000000000000" pitchFamily="2" charset="2"/>
              </a:rPr>
              <a:t>LACR 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69.6%</a:t>
            </a:r>
            <a:r>
              <a:rPr lang="en-US" dirty="0">
                <a:sym typeface="Wingdings" panose="05000000000000000000" pitchFamily="2" charset="2"/>
              </a:rPr>
              <a:t> of applications are completed</a:t>
            </a:r>
          </a:p>
          <a:p>
            <a:r>
              <a:rPr lang="en-US" dirty="0"/>
              <a:t>DDR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78.4%</a:t>
            </a:r>
            <a:r>
              <a:rPr lang="en-US" dirty="0">
                <a:sym typeface="Wingdings" panose="05000000000000000000" pitchFamily="2" charset="2"/>
              </a:rPr>
              <a:t> of approved applications are set up for Direct Deposit</a:t>
            </a:r>
          </a:p>
          <a:p>
            <a:r>
              <a:rPr lang="en-US" dirty="0"/>
              <a:t>RR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8.2%</a:t>
            </a:r>
            <a:r>
              <a:rPr lang="en-US" dirty="0">
                <a:sym typeface="Wingdings" panose="05000000000000000000" pitchFamily="2" charset="2"/>
              </a:rPr>
              <a:t> of loans set up for Direct Deposit enter repayment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69.2%</a:t>
            </a:r>
            <a:r>
              <a:rPr lang="en-US" dirty="0"/>
              <a:t> of such loans (</a:t>
            </a:r>
            <a:r>
              <a:rPr lang="en-US" b="1" dirty="0">
                <a:solidFill>
                  <a:srgbClr val="FFFF00"/>
                </a:solidFill>
              </a:rPr>
              <a:t>1037 total</a:t>
            </a:r>
            <a:r>
              <a:rPr lang="en-US" dirty="0"/>
              <a:t>) enter repayment </a:t>
            </a:r>
            <a:r>
              <a:rPr lang="en-US" b="1" dirty="0">
                <a:solidFill>
                  <a:srgbClr val="FFFF00"/>
                </a:solidFill>
              </a:rPr>
              <a:t>within the first 15 days</a:t>
            </a:r>
          </a:p>
          <a:p>
            <a:pPr marL="0" indent="0">
              <a:buNone/>
            </a:pPr>
            <a:r>
              <a:rPr lang="en-US" dirty="0"/>
              <a:t>Company-specific metrics:</a:t>
            </a:r>
          </a:p>
          <a:p>
            <a:r>
              <a:rPr lang="en-US" dirty="0"/>
              <a:t>Approval Rate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85.8%</a:t>
            </a:r>
            <a:r>
              <a:rPr lang="en-US" dirty="0">
                <a:sym typeface="Wingdings" panose="05000000000000000000" pitchFamily="2" charset="2"/>
              </a:rPr>
              <a:t> of completed applications are approved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A46B966D-DF12-1D54-AE41-BB74C974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5536-8A66-4653-9112-D7D93513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Approval, Time to Set Up Repayment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7F144-BDDC-491D-8F94-11F050D5B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08C37-C1C3-3ED3-0A90-9805AE12C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860" y="2743201"/>
            <a:ext cx="4568951" cy="3276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Median TTA and median time to set up direct deposit is extremely quick (1-2 seconds)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Response times are not affected by volume of completed applications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501E16C-EA55-7941-9FA6-49FA0D2D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331114"/>
            <a:ext cx="5715000" cy="3140046"/>
          </a:xfrm>
          <a:prstGeom prst="rect">
            <a:avLst/>
          </a:prstGeom>
        </p:spPr>
      </p:pic>
      <p:pic>
        <p:nvPicPr>
          <p:cNvPr id="7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CDA005BD-B378-6E68-598E-39DA94A86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56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DAEA-9CE0-A792-3BB5-1644ACDE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-418589"/>
            <a:ext cx="9144001" cy="1371600"/>
          </a:xfrm>
        </p:spPr>
        <p:txBody>
          <a:bodyPr/>
          <a:lstStyle/>
          <a:p>
            <a:r>
              <a:rPr lang="en-US" dirty="0"/>
              <a:t>Pinwheel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54D3-771D-E0D2-6EB8-8C2D50AA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1" y="1105410"/>
            <a:ext cx="9134391" cy="41148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Pinwheel allows users to set up payments without having to manually log into their payroll provider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Pinwheel eligible users are far more likely to be set up for repayment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7E9A6-04C6-F025-CC19-63030394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06"/>
          <a:stretch/>
        </p:blipFill>
        <p:spPr>
          <a:xfrm>
            <a:off x="1065210" y="2400811"/>
            <a:ext cx="9747751" cy="3505408"/>
          </a:xfrm>
          <a:prstGeom prst="rect">
            <a:avLst/>
          </a:prstGeom>
        </p:spPr>
      </p:pic>
      <p:pic>
        <p:nvPicPr>
          <p:cNvPr id="6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2CF7744D-6E52-D676-F1DF-4B4BC17E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8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4FA2-E012-7AA1-255A-42D375A3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C36B-18F0-58FF-6B81-DC48D2C2D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E9F8-C851-29D5-F4FC-F9605D4F1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Very low repayment rate, despite apparent interest in the loan until the final stage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Perpay’s response times are very quick and improvement there is limited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All users were TØ risk tier, a population that is more likely to have a lower repayment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E0F5B-0B00-B781-054A-D1C0077B5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Interesting 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57FEA-F822-F1EB-6E88-63910018F0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Besides awaiting payment, most loan applications are cancelled for deposit failure, automated pending, and remorse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Users who were Pinwheel eligible did much better across all metrics except RR</a:t>
            </a:r>
          </a:p>
        </p:txBody>
      </p:sp>
      <p:pic>
        <p:nvPicPr>
          <p:cNvPr id="7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38CD0689-6250-7692-F1C5-D114D335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3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technical issues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Resolve discrepancies in the user and loan datasets, such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“Deny” is an approval type for both manual and automatic approvals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Whether or not users without a valid phone number can complete an application (and even have it approved and set up for repayment)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Inconsistencies in the timestamp data between the two datasets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Improve Engagement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Services like Pinwheel greatly increase engagement, likely due to improvement of user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Push more reminders to the user to send the first payment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Perhaps offer incentives or more incentives to boost referrals</a:t>
            </a:r>
          </a:p>
        </p:txBody>
      </p:sp>
      <p:pic>
        <p:nvPicPr>
          <p:cNvPr id="7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F263C07E-E1B8-E103-46CA-7FCAF7A7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69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Next Steps Cont.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Diversify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loans have risk tier TØ, explore other risk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other features, related to the eligibility requirements (for instance, being in good financial standing)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Explore the categories of products being bought (electronics, tools, food, etc.)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Offer more discounts, rewards on Marketplace to see how that affects loan 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A/B Testing with the Marketplace webpage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Perhaps offer incentives or more incentives to boost referrals</a:t>
            </a:r>
          </a:p>
        </p:txBody>
      </p:sp>
      <p:pic>
        <p:nvPicPr>
          <p:cNvPr id="7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E39602A9-3EA3-4409-35AF-B5FA196FB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3FDB-02FA-1A1F-A2D1-E9FFCAD20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ECF31085-9E91-89A4-C639-67F07E378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8600"/>
            <a:ext cx="17716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2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Perpay Loan Acquisition Funnel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and Overview of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Insights and Concerns for the Funnel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Recommendations and Next Steps</a:t>
            </a:r>
          </a:p>
        </p:txBody>
      </p:sp>
      <p:pic>
        <p:nvPicPr>
          <p:cNvPr id="2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52CC2ED0-7E27-96A8-8860-2B4DD271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19AF-E190-B470-F41D-2547E97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51A8D-DCCD-61D1-4DCE-81A34AEB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Perpay’s Loan Application Funnel is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checks out item(s) on the Perpay Marketplace and starts a loan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provides relevant information and completes the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 is approved or denied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approved, user sets up direct deposit and number of payments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first payment has been made, loan enters repayment</a:t>
            </a:r>
          </a:p>
        </p:txBody>
      </p:sp>
      <p:pic>
        <p:nvPicPr>
          <p:cNvPr id="4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3B787F61-1F4D-5E2B-CF72-47BA72C1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BB0A-E96C-F573-F687-5AECEFC6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96F6E-1645-6B04-DF43-07C9DB229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FAA70-E385-87DD-DA32-88D5054B22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95755</a:t>
            </a:r>
            <a:r>
              <a:rPr lang="en-US" dirty="0"/>
              <a:t> unique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users signed up between October 13 and November 6, 2020 (did not necessarily apply for a loan during this time)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First</a:t>
            </a:r>
            <a:r>
              <a:rPr lang="en-US" dirty="0"/>
              <a:t> loan application date ranges from 2016 to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6F816-466C-DBA3-4776-976D73D54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Loan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5532C-0016-8464-42DA-35CA1E79F3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39012</a:t>
            </a:r>
            <a:r>
              <a:rPr lang="en-US" dirty="0"/>
              <a:t> unique loans, 31631 unique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applications were between October 13 and November 6, 2020, different from user dataset which had the same time frame for the sign up date</a:t>
            </a:r>
          </a:p>
        </p:txBody>
      </p:sp>
      <p:pic>
        <p:nvPicPr>
          <p:cNvPr id="7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668DC3FE-08A2-58BB-151B-23A250D5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3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EE20-5B1B-7672-BC31-7554DE3F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85327-B6FD-EB1A-49DA-0D052CF49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Approvals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0B407-0447-C78E-6DAD-9C4F627F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13715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From loans data frame, vast majority of approvals were </a:t>
            </a:r>
            <a:r>
              <a:rPr lang="en-US" dirty="0" err="1"/>
              <a:t>ftb</a:t>
            </a:r>
            <a:r>
              <a:rPr lang="en-US" dirty="0"/>
              <a:t> (first time buyer) decision, done automatically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5D76D-85C7-31D3-17D3-5C854EC4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cancellations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40C89-132A-9407-17DF-EA9D62AC8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13715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Majority of cancellations came from no payment arriving after roughly </a:t>
            </a:r>
            <a:r>
              <a:rPr lang="en-US" dirty="0">
                <a:solidFill>
                  <a:srgbClr val="FFFF00"/>
                </a:solidFill>
              </a:rPr>
              <a:t>4 months </a:t>
            </a:r>
            <a:r>
              <a:rPr lang="en-US" dirty="0"/>
              <a:t>(automated)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63D03CC-1943-B454-3E91-EE6968F735AC}"/>
              </a:ext>
            </a:extLst>
          </p:cNvPr>
          <p:cNvSpPr txBox="1">
            <a:spLocks/>
          </p:cNvSpPr>
          <p:nvPr/>
        </p:nvSpPr>
        <p:spPr>
          <a:xfrm>
            <a:off x="1370012" y="4094672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Risk tier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306ED33-D580-C5D6-19B4-25F7A8DCEBF0}"/>
              </a:ext>
            </a:extLst>
          </p:cNvPr>
          <p:cNvSpPr txBox="1">
            <a:spLocks/>
          </p:cNvSpPr>
          <p:nvPr/>
        </p:nvSpPr>
        <p:spPr>
          <a:xfrm>
            <a:off x="1370012" y="4932873"/>
            <a:ext cx="4416552" cy="1371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All users in loan data table had a risk tier of </a:t>
            </a:r>
            <a:r>
              <a:rPr lang="en-US" dirty="0">
                <a:solidFill>
                  <a:srgbClr val="FFFF00"/>
                </a:solidFill>
              </a:rPr>
              <a:t>TØ</a:t>
            </a:r>
            <a:r>
              <a:rPr lang="en-US" dirty="0"/>
              <a:t>, meaning they are first time buyers who have not yet fully repaid their loan</a:t>
            </a:r>
            <a:endParaRPr lang="en-US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5C29529-F1E4-4217-83DA-1E260FD2A72E}"/>
              </a:ext>
            </a:extLst>
          </p:cNvPr>
          <p:cNvSpPr txBox="1">
            <a:spLocks/>
          </p:cNvSpPr>
          <p:nvPr/>
        </p:nvSpPr>
        <p:spPr>
          <a:xfrm>
            <a:off x="6097462" y="4094672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Spending limit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53BCB8F-DB77-D024-EAEA-61EFA1A2B24A}"/>
              </a:ext>
            </a:extLst>
          </p:cNvPr>
          <p:cNvSpPr txBox="1">
            <a:spLocks/>
          </p:cNvSpPr>
          <p:nvPr/>
        </p:nvSpPr>
        <p:spPr>
          <a:xfrm>
            <a:off x="6097462" y="4932873"/>
            <a:ext cx="4416552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Most users with an approved loan started with a spending limit of </a:t>
            </a:r>
            <a:r>
              <a:rPr lang="en-US" dirty="0">
                <a:solidFill>
                  <a:srgbClr val="FFFF00"/>
                </a:solidFill>
              </a:rPr>
              <a:t>$1000</a:t>
            </a:r>
            <a:r>
              <a:rPr lang="en-US" dirty="0"/>
              <a:t> (upper limit)</a:t>
            </a:r>
          </a:p>
        </p:txBody>
      </p:sp>
      <p:pic>
        <p:nvPicPr>
          <p:cNvPr id="13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337B906F-4C9E-9248-1F91-C440E634C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EE20-5B1B-7672-BC31-7554DE3F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4" y="-457201"/>
            <a:ext cx="9144001" cy="1371600"/>
          </a:xfrm>
        </p:spPr>
        <p:txBody>
          <a:bodyPr/>
          <a:lstStyle/>
          <a:p>
            <a:r>
              <a:rPr lang="en-US" dirty="0"/>
              <a:t>Data Overview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85327-B6FD-EB1A-49DA-0D052CF4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1066799"/>
            <a:ext cx="4416552" cy="762000"/>
          </a:xfrm>
        </p:spPr>
        <p:txBody>
          <a:bodyPr/>
          <a:lstStyle/>
          <a:p>
            <a:r>
              <a:rPr lang="en-US" dirty="0"/>
              <a:t>Number of payments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0B407-0447-C78E-6DAD-9C4F627F2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6212" y="1905000"/>
            <a:ext cx="4416552" cy="13715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Majority of users wanted to repay over </a:t>
            </a:r>
            <a:r>
              <a:rPr lang="en-US" dirty="0">
                <a:solidFill>
                  <a:srgbClr val="FFFF00"/>
                </a:solidFill>
              </a:rPr>
              <a:t>8 payments</a:t>
            </a:r>
            <a:r>
              <a:rPr lang="en-US" dirty="0"/>
              <a:t>, followed by 16, then 4, then 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5D76D-85C7-31D3-17D3-5C854EC4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662" y="1066799"/>
            <a:ext cx="4416552" cy="762000"/>
          </a:xfrm>
        </p:spPr>
        <p:txBody>
          <a:bodyPr/>
          <a:lstStyle/>
          <a:p>
            <a:r>
              <a:rPr lang="en-US" dirty="0"/>
              <a:t>Amount requested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63D03CC-1943-B454-3E91-EE6968F735AC}"/>
              </a:ext>
            </a:extLst>
          </p:cNvPr>
          <p:cNvSpPr txBox="1">
            <a:spLocks/>
          </p:cNvSpPr>
          <p:nvPr/>
        </p:nvSpPr>
        <p:spPr>
          <a:xfrm>
            <a:off x="1293813" y="304800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users are active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306ED33-D580-C5D6-19B4-25F7A8DCEBF0}"/>
              </a:ext>
            </a:extLst>
          </p:cNvPr>
          <p:cNvSpPr txBox="1">
            <a:spLocks/>
          </p:cNvSpPr>
          <p:nvPr/>
        </p:nvSpPr>
        <p:spPr>
          <a:xfrm>
            <a:off x="1293813" y="3886201"/>
            <a:ext cx="4416552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data is Greenwich time, most active around the afternoon</a:t>
            </a:r>
            <a:endParaRPr lang="en-US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53BCB8F-DB77-D024-EAEA-61EFA1A2B24A}"/>
              </a:ext>
            </a:extLst>
          </p:cNvPr>
          <p:cNvSpPr txBox="1">
            <a:spLocks/>
          </p:cNvSpPr>
          <p:nvPr/>
        </p:nvSpPr>
        <p:spPr>
          <a:xfrm>
            <a:off x="6021263" y="4387985"/>
            <a:ext cx="4416552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Majority of approved loans were priced around $500; very few exceeded $1000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163BC7-06BA-058A-071A-EB8A1CA6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662" y="1676399"/>
            <a:ext cx="3880049" cy="2635385"/>
          </a:xfrm>
          <a:prstGeom prst="rect">
            <a:avLst/>
          </a:prstGeom>
        </p:spPr>
      </p:pic>
      <p:pic>
        <p:nvPicPr>
          <p:cNvPr id="13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7E491360-55A3-64C1-B039-F9F40AD2A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118FC6-FC0F-E25A-664E-D4023A640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612" y="4558176"/>
            <a:ext cx="3460954" cy="22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76DD-3B36-F616-2BBD-066B0B26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Peculiarities in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0A6E6-6983-59D0-B4B7-57DAC1B8B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17ADA-58A7-FCC4-52E5-ECA4D20D94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Some users without a valid phone number could complete an application and enter repayment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Of the 95575 users, only </a:t>
            </a:r>
            <a:r>
              <a:rPr lang="en-US" sz="2000" dirty="0">
                <a:solidFill>
                  <a:srgbClr val="FFFF00"/>
                </a:solidFill>
              </a:rPr>
              <a:t>25105</a:t>
            </a:r>
            <a:r>
              <a:rPr lang="en-US" sz="2000" dirty="0"/>
              <a:t> started their first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3.5% of users were referred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77C9A-B57D-6DC0-CFA8-0251BA3A1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Loans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6C651-2B40-ED9B-D32B-DE3FC75FB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861" y="2743200"/>
            <a:ext cx="4416552" cy="37337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1314</a:t>
            </a:r>
            <a:r>
              <a:rPr lang="en-US" dirty="0"/>
              <a:t> instances where an application was registered as completed in user data table but NOT registered as complete in loans data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Discrepancy between timestamps for cancellation and timestamps for awaiting payment and repayment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Several users with approved loans had a higher loan amount than (estimated) spending limit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973D9361-7247-3D39-5DB5-93CCA475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2" y="6140382"/>
            <a:ext cx="2130425" cy="6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2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28BA-2DCC-7154-20A6-FAAC96DE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Acquisition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7341-E45A-0C24-FCBA-2339BFB05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Built using the loan data frame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Representative sample of loans, with application start times between October 13 and November 6, 2020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Loan data frame has features that allow for further analysis: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Approval Type &amp; Timestamp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Cancellation Type &amp; Timestamp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Pinwheel Eligibility</a:t>
            </a:r>
          </a:p>
        </p:txBody>
      </p:sp>
      <p:pic>
        <p:nvPicPr>
          <p:cNvPr id="4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F67FCA2A-0C5D-8052-21B3-CD78DEA40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4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CA93-DA80-407B-5357-D9ECD4C0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8756E-B9FC-8193-1566-BBE04A28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Measures of </a:t>
            </a:r>
            <a:r>
              <a:rPr lang="en-US" b="1" dirty="0"/>
              <a:t>engagement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Loan Application Completion Rate (LACR)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Direct Deposit Rate (DDR)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Percent of Loans to Enter Repayment (RR), and how long that takes</a:t>
            </a:r>
          </a:p>
          <a:p>
            <a:pPr marL="0" indent="0">
              <a:buNone/>
            </a:pPr>
            <a:r>
              <a:rPr lang="en-US" dirty="0"/>
              <a:t>Company-specific metrics: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Approval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 to Approval (TTA)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 to Set Up Direct Deposit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Perpay | Shop, Build Credit, Pay Over Time With Your Paycheck.">
            <a:extLst>
              <a:ext uri="{FF2B5EF4-FFF2-40B4-BE49-F238E27FC236}">
                <a16:creationId xmlns:a16="http://schemas.microsoft.com/office/drawing/2014/main" id="{A46B966D-DF12-1D54-AE41-BB74C974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16" y="5943600"/>
            <a:ext cx="278402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17028</TotalTime>
  <Words>934</Words>
  <Application>Microsoft Office PowerPoint</Application>
  <PresentationFormat>Custom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Digital Blue Tunnel 16x9</vt:lpstr>
      <vt:lpstr>Strategic Analytics Candidate Challenge</vt:lpstr>
      <vt:lpstr>Analysis of Perpay Loan Acquisition Funnel</vt:lpstr>
      <vt:lpstr>Introduction</vt:lpstr>
      <vt:lpstr>Data Overview</vt:lpstr>
      <vt:lpstr>Data Overview Cont.</vt:lpstr>
      <vt:lpstr>Data Overview Cont.</vt:lpstr>
      <vt:lpstr>Peculiarities in Data?</vt:lpstr>
      <vt:lpstr>Loan Acquisition Funnel</vt:lpstr>
      <vt:lpstr>Funnel Metrics</vt:lpstr>
      <vt:lpstr>Loan Application Funnel</vt:lpstr>
      <vt:lpstr>Metrics </vt:lpstr>
      <vt:lpstr>Time to Approval, Time to Set Up Repayment</vt:lpstr>
      <vt:lpstr>Pinwheel</vt:lpstr>
      <vt:lpstr>Overall Insights</vt:lpstr>
      <vt:lpstr>Recommendations and Next Steps</vt:lpstr>
      <vt:lpstr>Recommendations and Next Steps Cont.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Analytics Candidate Challenge</dc:title>
  <dc:creator>Nakadi, Yash</dc:creator>
  <cp:lastModifiedBy>Nakadi, Yash</cp:lastModifiedBy>
  <cp:revision>3</cp:revision>
  <dcterms:created xsi:type="dcterms:W3CDTF">2024-01-11T20:08:30Z</dcterms:created>
  <dcterms:modified xsi:type="dcterms:W3CDTF">2024-02-01T12:53:28Z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