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hNSW593rXVRmaUIBERSejeeddG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Nunito-regular.fntdata"/><Relationship Id="rId41" Type="http://schemas.openxmlformats.org/officeDocument/2006/relationships/slide" Target="slides/slide36.xml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MavenPro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MavenPro-bold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3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3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3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3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3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3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3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3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3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38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3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3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3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3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3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3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4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4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4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4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4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4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4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4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4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4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4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4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4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4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4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4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4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4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4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4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4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4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4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4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4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4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4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4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4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4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4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4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4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4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4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4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4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4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4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4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4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4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4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4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4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4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4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4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4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4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4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4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4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4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4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4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4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4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4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4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4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44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4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4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4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4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4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4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4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4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4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4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Campus Network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"/>
          <p:cNvSpPr txBox="1"/>
          <p:nvPr>
            <p:ph type="title"/>
          </p:nvPr>
        </p:nvSpPr>
        <p:spPr>
          <a:xfrm>
            <a:off x="1303800" y="598575"/>
            <a:ext cx="70305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GRE over IPsec-Branch C-R1</a:t>
            </a:r>
            <a:endParaRPr sz="2820"/>
          </a:p>
        </p:txBody>
      </p:sp>
      <p:pic>
        <p:nvPicPr>
          <p:cNvPr id="334" name="Google Shape;334;p10" title="C-R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125" y="1360500"/>
            <a:ext cx="2999583" cy="364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0" title="C-R1 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514" y="1360500"/>
            <a:ext cx="4190560" cy="36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OSPF</a:t>
            </a:r>
            <a:endParaRPr/>
          </a:p>
        </p:txBody>
      </p:sp>
      <p:sp>
        <p:nvSpPr>
          <p:cNvPr id="341" name="Google Shape;341;p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OSPF Functionality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router or MLS recognizes its neighbor's networks in its routing table through OSPF.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S2S Neighboring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OSPF allows for the establishment of neighbor relationships over Site-to-Site (S2S) connections.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 A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 Branch A, component DSW2 is directly connected to both routers (R1 and R2).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Routing Awareness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DSW2 is aware of the static routes of R1 and R2 via OSPF.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 Strategy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setup creates an Equal-Cost Multi-Path (ECMP) routing strategy.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 Entries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Routing entries for the two routers are as follows: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 route 0.0.0.0 0.0.0.0 Ethernet0/0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 route 0.0.0.0 0.0.0.0 Ethernet0/3 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OSPF-Branch-A-D1&amp;2</a:t>
            </a:r>
            <a:endParaRPr/>
          </a:p>
        </p:txBody>
      </p:sp>
      <p:pic>
        <p:nvPicPr>
          <p:cNvPr id="347" name="Google Shape;347;p12" title="A-D2-OSPF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50275"/>
            <a:ext cx="7419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2" title="A-D1-OSPF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3" y="2807550"/>
            <a:ext cx="74485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OSPF-Branch-A-R1&amp;2</a:t>
            </a:r>
            <a:endParaRPr/>
          </a:p>
        </p:txBody>
      </p:sp>
      <p:pic>
        <p:nvPicPr>
          <p:cNvPr id="354" name="Google Shape;354;p13" title="A-R1-OSPF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50275"/>
            <a:ext cx="75533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3" title="A-R2-OSPF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350475"/>
            <a:ext cx="75533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OSPF Branch-B&amp;C Routers</a:t>
            </a:r>
            <a:endParaRPr/>
          </a:p>
        </p:txBody>
      </p:sp>
      <p:pic>
        <p:nvPicPr>
          <p:cNvPr id="361" name="Google Shape;361;p14" title="C-R1-OSPF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63" y="1449025"/>
            <a:ext cx="7707763" cy="33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4" title="B-R1-OSPF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050" y="1974311"/>
            <a:ext cx="7707763" cy="22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Router on a stick</a:t>
            </a:r>
            <a:endParaRPr/>
          </a:p>
        </p:txBody>
      </p:sp>
      <p:sp>
        <p:nvSpPr>
          <p:cNvPr id="368" name="Google Shape;368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ROAS Functionality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ROAS (Router on a Stick) serves as the gateway (GW) for users in all three VLANs present in the secondary branches.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VLAN Support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 provides routing and gateway services for the VLANs configured in those branches.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Connectivity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Users in the secondary branches can access network resources through the ROAS.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Routing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ROAS centralizes routing functions for efficient traffic management across VLANs.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Simplified Network Design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setup simplifies the network design by using a single router interface for multiple VLANs.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Communication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Facilitates communication between different VLANs within the secondary branches.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Router on a stick</a:t>
            </a:r>
            <a:endParaRPr/>
          </a:p>
        </p:txBody>
      </p:sp>
      <p:pic>
        <p:nvPicPr>
          <p:cNvPr id="374" name="Google Shape;374;p16" title="B-R1-ROA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75" y="1224050"/>
            <a:ext cx="8248650" cy="21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6" title="C-R1-ROAS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875" y="3526717"/>
            <a:ext cx="8067675" cy="148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HSRP</a:t>
            </a:r>
            <a:endParaRPr/>
          </a:p>
        </p:txBody>
      </p:sp>
      <p:sp>
        <p:nvSpPr>
          <p:cNvPr id="381" name="Google Shape;38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HSRP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Components DSW1 and DSW2 are configured with HSRP (Hot Standby Router Protocol).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VLAN Representation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group represents a VLAN and indicates which router is the Active or Standby router.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Routers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DSW1 is the Active router and serves as the gateway (GW) for VLANs 10 and 99.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DSW2 is the Active router for VLAN 20.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IP Addresses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VLAN has a gateway address that is a virtual IP within the VLAN's subnet and the HSRP group.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Settings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active gateways are configured with a priority of 105, which is higher than the default.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Preemption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Preemption is enabled, allowing routers to reclaim the Active status in case of a failure and subsequent recovery.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title"/>
          </p:nvPr>
        </p:nvSpPr>
        <p:spPr>
          <a:xfrm>
            <a:off x="1303800" y="598575"/>
            <a:ext cx="70305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HSRP</a:t>
            </a:r>
            <a:endParaRPr sz="2820"/>
          </a:p>
        </p:txBody>
      </p:sp>
      <p:pic>
        <p:nvPicPr>
          <p:cNvPr id="387" name="Google Shape;387;p18" title="A-D1-HSRP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024" y="1355075"/>
            <a:ext cx="3574924" cy="36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8" title="A-D2-HSRP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8537" y="1355075"/>
            <a:ext cx="3531436" cy="36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DHCP</a:t>
            </a:r>
            <a:endParaRPr/>
          </a:p>
        </p:txBody>
      </p:sp>
      <p:sp>
        <p:nvSpPr>
          <p:cNvPr id="394" name="Google Shape;39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Reservation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Reserve 10 primary addresses from each subnet for management and future use.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Helper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Configure an IP helper address pointing to the Loopback port of the server on another router.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 helper-address 10.0.0.100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 Utilization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VLANs across the branches use DHCP for IP address assignment.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Dedicated DHCP Servers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branch has its own DHCP server located on router R1.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Management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reserved addresses facilitate network management and future planning.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Handling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IP helper address ensures proper traffic routing for DHCP requests to the designated server.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83" name="Google Shape;283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Topology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Features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Security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Automation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DHCP</a:t>
            </a:r>
            <a:endParaRPr/>
          </a:p>
        </p:txBody>
      </p:sp>
      <p:pic>
        <p:nvPicPr>
          <p:cNvPr id="400" name="Google Shape;400;p20" title="A-R1-DHCP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951" y="1242725"/>
            <a:ext cx="7336349" cy="130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0" title="B-R1-DHCP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951" y="2594201"/>
            <a:ext cx="7336349" cy="1305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 title="C-R1-DHCP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950" y="3949525"/>
            <a:ext cx="7336350" cy="11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LACP</a:t>
            </a:r>
            <a:endParaRPr/>
          </a:p>
        </p:txBody>
      </p:sp>
      <p:sp>
        <p:nvSpPr>
          <p:cNvPr id="408" name="Google Shape;40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 A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 Branch A, components DSW1 and DSW2 share a port channel.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BPDU Participation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port participates in Bridge Protocol Data Unit (BPDU) calculations.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 Functionality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 facilitates the transmission of DHCP Discover messages.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 2 Redundancy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port channel provides redundancy at Layer 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 Bandwidth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configuration allows for increased bandwidth through link aggregation.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Reliability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setup enhances network reliability and performance in Branch 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port channel can also support load balancing between the switches.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LACP</a:t>
            </a:r>
            <a:endParaRPr/>
          </a:p>
        </p:txBody>
      </p:sp>
      <p:pic>
        <p:nvPicPr>
          <p:cNvPr id="414" name="Google Shape;414;p22" title="A-D1-LACP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50275"/>
            <a:ext cx="4063003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 title="A-D2-LACP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3785" y="1750275"/>
            <a:ext cx="412759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PVST</a:t>
            </a:r>
            <a:endParaRPr/>
          </a:p>
        </p:txBody>
      </p:sp>
      <p:sp>
        <p:nvSpPr>
          <p:cNvPr id="421" name="Google Shape;42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Prevention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Measures are in place to prevent loops caused by DHCP Discover, ARP, and similar protocols.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Isolated Broadcast Domains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VLAN is assigned its own broadcast domain for better traffic management.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Bridge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DSW1 is the Root Bridge for VLANs 10 and 99.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DSW2 is the Root Bridge for VLAN 20.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Port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Port Fast is enabled on all access ports to minimize the time they take to transition to the forwarding state.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Network Stability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These configurations enhance network stability and reduce the risk of broadcast storms.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Traffic Handling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Isolated broadcast domains help in efficient handling of broadcast traffic within each VLAN.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PVST-Branch-A-S1&amp;2</a:t>
            </a:r>
            <a:endParaRPr/>
          </a:p>
        </p:txBody>
      </p:sp>
      <p:pic>
        <p:nvPicPr>
          <p:cNvPr id="427" name="Google Shape;427;p24" title="A-S1-PVS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925" y="1308050"/>
            <a:ext cx="3987986" cy="351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4" title="A-S2-PVST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7285" y="1308050"/>
            <a:ext cx="4060764" cy="35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PVST-Branch-A-D1&amp;2</a:t>
            </a:r>
            <a:endParaRPr/>
          </a:p>
        </p:txBody>
      </p:sp>
      <p:pic>
        <p:nvPicPr>
          <p:cNvPr id="434" name="Google Shape;434;p25" title="A-D1-PVS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25" y="1537625"/>
            <a:ext cx="4395278" cy="35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5" title="A-D2-PVST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811" y="1539782"/>
            <a:ext cx="4395289" cy="350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type="ctrTitle"/>
          </p:nvPr>
        </p:nvSpPr>
        <p:spPr>
          <a:xfrm>
            <a:off x="738975" y="346638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solidFill>
                  <a:schemeClr val="dk2"/>
                </a:solidFill>
              </a:rPr>
              <a:t>Security measures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41" name="Google Shape;441;p26"/>
          <p:cNvSpPr txBox="1"/>
          <p:nvPr>
            <p:ph idx="1" type="subTitle"/>
          </p:nvPr>
        </p:nvSpPr>
        <p:spPr>
          <a:xfrm>
            <a:off x="738975" y="1742325"/>
            <a:ext cx="42555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Port security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DHCP snooping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Spanning tree guard Root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Black Hole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Unused ports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BPDU guard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Non Default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Secret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No CDP enable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ACL’S-access class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switchport nonegotiate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switchport trunk </a:t>
            </a:r>
            <a:r>
              <a:rPr b="1" lang="en" sz="1300">
                <a:solidFill>
                  <a:schemeClr val="dk2"/>
                </a:solidFill>
              </a:rPr>
              <a:t>native</a:t>
            </a:r>
            <a:endParaRPr sz="120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Security measures-Default security</a:t>
            </a:r>
            <a:endParaRPr/>
          </a:p>
        </p:txBody>
      </p:sp>
      <p:sp>
        <p:nvSpPr>
          <p:cNvPr id="447" name="Google Shape;44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Security Settings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devices share common security configurations, including: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console settings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VTY configurations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accounts and secrets/passwords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Access-class settings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length requirements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Access Control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devices are configured to allow remote access based on the same access list, which includes three networks from the MGMT VLAN of each branch.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VTY Line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access control is specifically applied to Line VTY for remote connections.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Unused Ports Management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devices have unused ports that are disabled to enhance security.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Enhancements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Security settings are applied to these unused ports to prevent unauthorized access.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Security Policy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approach ensures a consistent security policy across all devices in the network.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Security measures-Default security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453" name="Google Shape;4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1429400"/>
            <a:ext cx="43243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429400"/>
            <a:ext cx="3497900" cy="35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Security measures-Access switches</a:t>
            </a:r>
            <a:endParaRPr/>
          </a:p>
        </p:txBody>
      </p:sp>
      <p:sp>
        <p:nvSpPr>
          <p:cNvPr id="460" name="Google Shape;46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Security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Security at this layer prevents many actions that users can perform on their endpoints.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VLAN Black Hole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switch has a VLAN Black Hole that includes all unused ports, which also have security settings similar to active ports.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Configurations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Security measures on unused ports include: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security violation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MAC address limits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Sticky MAC address configuration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BPDU guard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Negotiate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 Snooping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IP DHCP snooping is enabled on all VLANs (1-4094) to enhance security.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Trust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active ports are configured as trusted to allow DHCP offers to be forwarded to recipients.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Network Protection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These configurations help protect the network from unauthorized access and DHCP spoofing attacks.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Topology</a:t>
            </a:r>
            <a:endParaRPr/>
          </a:p>
        </p:txBody>
      </p:sp>
      <p:sp>
        <p:nvSpPr>
          <p:cNvPr id="289" name="Google Shape;289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Structure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organizational network with 3 branches (1 main, 2 secondary).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Management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Utilizes an ISP for general network access and physical infrastructure for Site-to-Site VPN.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VLANs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branch has 3 VLANs: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departments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IT team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Control (MGMT)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 A (main branch)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Distribution Switches acting as gateways (GW) with HSRP.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DSW1 is the Primary Root for VLANs 10 and 99; DSW2 for VLAN 20.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routers, with R1 as the DHCP Server.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OSPF is configured for dynamic routing; static routes are advertised.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Branches (B &amp; C)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has one switch and one router serving as DHCP server and gateway (Router on a Stick).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Security measures-Access switches</a:t>
            </a:r>
            <a:endParaRPr/>
          </a:p>
        </p:txBody>
      </p:sp>
      <p:pic>
        <p:nvPicPr>
          <p:cNvPr id="466" name="Google Shape;4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725" y="1597875"/>
            <a:ext cx="44767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6375" y="1167975"/>
            <a:ext cx="3494050" cy="38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Security measures-MLS &amp; Routers</a:t>
            </a:r>
            <a:endParaRPr/>
          </a:p>
        </p:txBody>
      </p:sp>
      <p:sp>
        <p:nvSpPr>
          <p:cNvPr id="473" name="Google Shape;473;p31"/>
          <p:cNvSpPr txBox="1"/>
          <p:nvPr>
            <p:ph idx="1" type="body"/>
          </p:nvPr>
        </p:nvSpPr>
        <p:spPr>
          <a:xfrm>
            <a:off x="1022225" y="1990050"/>
            <a:ext cx="73122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 Configuration in Branch 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unused ports on DSW1 and DSW2, as well as those connected to the access switches (E0/1, E1/0), are configured with Spanning Tree Guard Root to prevent them from being designated as the Root Bridge.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CDP Disabled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On all routers, CDP (Cisco Discovery Protocol) is disabled on the interfaces leading to the internet.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OSPF Passive Ports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ports, except those in use, are set to Passive for OSPF to minimize unnecessary OSPF traffic.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End-to-End Encryption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There is end-to-end encryption established between the routers in different branches.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Stability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These configurations enhance network stability and security by preventing unauthorized changes to the Root Bridge and reducing exposure to potential attacks.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Traffic Management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use of passive OSPF ports helps in efficient traffic management while maintaining network performance.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Security measures-MLS &amp; Routers</a:t>
            </a:r>
            <a:endParaRPr/>
          </a:p>
        </p:txBody>
      </p:sp>
      <p:pic>
        <p:nvPicPr>
          <p:cNvPr id="479" name="Google Shape;4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75" y="1433225"/>
            <a:ext cx="49244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475" y="3595400"/>
            <a:ext cx="4343400" cy="14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"/>
          <p:cNvSpPr txBox="1"/>
          <p:nvPr>
            <p:ph type="ctrTitle"/>
          </p:nvPr>
        </p:nvSpPr>
        <p:spPr>
          <a:xfrm>
            <a:off x="738975" y="346638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solidFill>
                  <a:schemeClr val="dk2"/>
                </a:solidFill>
              </a:rPr>
              <a:t>Automation Tool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Automation tool</a:t>
            </a:r>
            <a:endParaRPr/>
          </a:p>
        </p:txBody>
      </p:sp>
      <p:sp>
        <p:nvSpPr>
          <p:cNvPr id="491" name="Google Shape;491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Tool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chosen automation tool is the configuration of the Message of the Day (MOTD) on the login screen and saving it to the startup configuration.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Playbook Format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playbook is written in YAML format.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MOTD Extraction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text file containing the MOTD to be published is utilized for extraction.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File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host file references either the entire network or individual branches as needed.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 Management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Built-in passwords are used within the code instead of private keys for authentication.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Streamlined Configuration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approach streamlines the process of updating the MOTD across devices.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Network Management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Automating the MOTD configuration improves network management and communication with users.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Automation tool</a:t>
            </a:r>
            <a:endParaRPr/>
          </a:p>
        </p:txBody>
      </p:sp>
      <p:pic>
        <p:nvPicPr>
          <p:cNvPr id="497" name="Google Shape;497;p35" title="playbook running 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925" y="1299550"/>
            <a:ext cx="7030501" cy="365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Automation tool</a:t>
            </a:r>
            <a:endParaRPr/>
          </a:p>
        </p:txBody>
      </p:sp>
      <p:pic>
        <p:nvPicPr>
          <p:cNvPr id="503" name="Google Shape;503;p36" title="play recap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50275"/>
            <a:ext cx="8839201" cy="200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Topology</a:t>
            </a:r>
            <a:endParaRPr/>
          </a:p>
        </p:txBody>
      </p:sp>
      <p:pic>
        <p:nvPicPr>
          <p:cNvPr id="295" name="Google Shape;295;p4" title="project take 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350" y="1304075"/>
            <a:ext cx="6557425" cy="36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/>
          <p:nvPr>
            <p:ph type="ctrTitle"/>
          </p:nvPr>
        </p:nvSpPr>
        <p:spPr>
          <a:xfrm>
            <a:off x="806975" y="73786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solidFill>
                  <a:schemeClr val="dk2"/>
                </a:solidFill>
              </a:rPr>
              <a:t>Features</a:t>
            </a:r>
            <a:endParaRPr/>
          </a:p>
        </p:txBody>
      </p:sp>
      <p:sp>
        <p:nvSpPr>
          <p:cNvPr id="301" name="Google Shape;301;p5"/>
          <p:cNvSpPr txBox="1"/>
          <p:nvPr>
            <p:ph idx="1" type="subTitle"/>
          </p:nvPr>
        </p:nvSpPr>
        <p:spPr>
          <a:xfrm>
            <a:off x="806975" y="2133550"/>
            <a:ext cx="42555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5"/>
              <a:buChar char="●"/>
            </a:pPr>
            <a:r>
              <a:rPr lang="en" sz="1205">
                <a:solidFill>
                  <a:schemeClr val="dk2"/>
                </a:solidFill>
              </a:rPr>
              <a:t>GRE over IPsec</a:t>
            </a:r>
            <a:endParaRPr sz="1205">
              <a:solidFill>
                <a:schemeClr val="dk2"/>
              </a:solidFill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5"/>
              <a:buChar char="●"/>
            </a:pPr>
            <a:r>
              <a:rPr lang="en" sz="1205">
                <a:solidFill>
                  <a:schemeClr val="dk2"/>
                </a:solidFill>
              </a:rPr>
              <a:t>OSPF</a:t>
            </a:r>
            <a:endParaRPr sz="1205">
              <a:solidFill>
                <a:schemeClr val="dk2"/>
              </a:solidFill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5"/>
              <a:buChar char="●"/>
            </a:pPr>
            <a:r>
              <a:rPr lang="en" sz="1205">
                <a:solidFill>
                  <a:schemeClr val="dk2"/>
                </a:solidFill>
              </a:rPr>
              <a:t>ROAS</a:t>
            </a:r>
            <a:endParaRPr sz="1205">
              <a:solidFill>
                <a:schemeClr val="dk2"/>
              </a:solidFill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5"/>
              <a:buChar char="●"/>
            </a:pPr>
            <a:r>
              <a:rPr lang="en" sz="1205">
                <a:solidFill>
                  <a:schemeClr val="dk2"/>
                </a:solidFill>
              </a:rPr>
              <a:t>HSRP</a:t>
            </a:r>
            <a:endParaRPr sz="1205">
              <a:solidFill>
                <a:schemeClr val="dk2"/>
              </a:solidFill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5"/>
              <a:buChar char="●"/>
            </a:pPr>
            <a:r>
              <a:rPr lang="en" sz="1205">
                <a:solidFill>
                  <a:schemeClr val="dk2"/>
                </a:solidFill>
              </a:rPr>
              <a:t>DHCP</a:t>
            </a:r>
            <a:endParaRPr sz="1205">
              <a:solidFill>
                <a:schemeClr val="dk2"/>
              </a:solidFill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5"/>
              <a:buChar char="●"/>
            </a:pPr>
            <a:r>
              <a:rPr lang="en" sz="1205">
                <a:solidFill>
                  <a:schemeClr val="dk2"/>
                </a:solidFill>
              </a:rPr>
              <a:t>LACP</a:t>
            </a:r>
            <a:endParaRPr sz="1205">
              <a:solidFill>
                <a:schemeClr val="dk2"/>
              </a:solidFill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5"/>
              <a:buChar char="●"/>
            </a:pPr>
            <a:r>
              <a:rPr lang="en" sz="1205">
                <a:solidFill>
                  <a:schemeClr val="dk2"/>
                </a:solidFill>
              </a:rPr>
              <a:t>PVST</a:t>
            </a:r>
            <a:endParaRPr sz="14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GRE over IPsec</a:t>
            </a:r>
            <a:endParaRPr/>
          </a:p>
        </p:txBody>
      </p:sp>
      <p:sp>
        <p:nvSpPr>
          <p:cNvPr id="307" name="Google Shape;307;p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 over IPsec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Tunnels pass through a switch where no routing protocol is defined except for router interfaces.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Underlay and Overlay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switch, its interfaces, and physical cards in branch routers serve as the underlay, while the branch networks are the overlay.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Point-to-Point Connection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protocol creates a point-to-point connection, simulating a direct link between Router A and Router B.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Network Sharing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combination of GRE and IPsec allows for dynamic network sharing using OSPF.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 Usage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Profiles were used instead of mapping for simplicity and because lower resolution configurations were unnecessary.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Keys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Each tunnel utilizes different ISAKMP keys and distinct IPsec profiles, with details available in the address table.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/>
          <p:nvPr>
            <p:ph type="title"/>
          </p:nvPr>
        </p:nvSpPr>
        <p:spPr>
          <a:xfrm>
            <a:off x="1303800" y="598575"/>
            <a:ext cx="7030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9301"/>
              <a:buNone/>
            </a:pPr>
            <a:r>
              <a:rPr lang="en" sz="3133"/>
              <a:t>GRE over IPsec-Branch A-R1</a:t>
            </a:r>
            <a:endParaRPr sz="31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13" name="Google Shape;313;p7" title="A-R1.png"/>
          <p:cNvPicPr preferRelativeResize="0"/>
          <p:nvPr/>
        </p:nvPicPr>
        <p:blipFill rotWithShape="1">
          <a:blip r:embed="rId3">
            <a:alphaModFix/>
          </a:blip>
          <a:srcRect b="38878" l="0" r="0" t="0"/>
          <a:stretch/>
        </p:blipFill>
        <p:spPr>
          <a:xfrm>
            <a:off x="152400" y="1354675"/>
            <a:ext cx="3625850" cy="363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7" title="A-R1 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3950" y="1354675"/>
            <a:ext cx="5155400" cy="36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1303800" y="598575"/>
            <a:ext cx="7030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GRE over IPsec-Branch A-R2</a:t>
            </a:r>
            <a:endParaRPr sz="2820"/>
          </a:p>
        </p:txBody>
      </p:sp>
      <p:pic>
        <p:nvPicPr>
          <p:cNvPr id="320" name="Google Shape;320;p8" title="A-R2 (1).png"/>
          <p:cNvPicPr preferRelativeResize="0"/>
          <p:nvPr/>
        </p:nvPicPr>
        <p:blipFill rotWithShape="1">
          <a:blip r:embed="rId3">
            <a:alphaModFix/>
          </a:blip>
          <a:srcRect b="0" l="0" r="0" t="24693"/>
          <a:stretch/>
        </p:blipFill>
        <p:spPr>
          <a:xfrm>
            <a:off x="3590029" y="1418475"/>
            <a:ext cx="5371396" cy="36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8" title="A-R2.png"/>
          <p:cNvPicPr preferRelativeResize="0"/>
          <p:nvPr/>
        </p:nvPicPr>
        <p:blipFill rotWithShape="1">
          <a:blip r:embed="rId4">
            <a:alphaModFix/>
          </a:blip>
          <a:srcRect b="18678" l="0" r="0" t="0"/>
          <a:stretch/>
        </p:blipFill>
        <p:spPr>
          <a:xfrm>
            <a:off x="152400" y="1418475"/>
            <a:ext cx="4182804" cy="361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type="title"/>
          </p:nvPr>
        </p:nvSpPr>
        <p:spPr>
          <a:xfrm>
            <a:off x="1303800" y="598575"/>
            <a:ext cx="7030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GRE over IPsec-Branch B-R1</a:t>
            </a:r>
            <a:endParaRPr/>
          </a:p>
        </p:txBody>
      </p:sp>
      <p:pic>
        <p:nvPicPr>
          <p:cNvPr id="327" name="Google Shape;327;p9" title="B-R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3975"/>
            <a:ext cx="3542149" cy="35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9" title="B-R1 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9776" y="1443975"/>
            <a:ext cx="4264525" cy="35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