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6" r:id="rId2"/>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013" autoAdjust="0"/>
    <p:restoredTop sz="94660"/>
  </p:normalViewPr>
  <p:slideViewPr>
    <p:cSldViewPr snapToGrid="0">
      <p:cViewPr varScale="1">
        <p:scale>
          <a:sx n="115" d="100"/>
          <a:sy n="115" d="100"/>
        </p:scale>
        <p:origin x="37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D2BAE7F-84C8-410A-B671-A19083B8542A}"/>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0528980E-429C-44B3-B09A-5CE41ECCF0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5C8F4EFC-86BE-4D83-8C31-F6F6FFC44803}"/>
              </a:ext>
            </a:extLst>
          </p:cNvPr>
          <p:cNvSpPr>
            <a:spLocks noGrp="1"/>
          </p:cNvSpPr>
          <p:nvPr>
            <p:ph type="dt" sz="half" idx="10"/>
          </p:nvPr>
        </p:nvSpPr>
        <p:spPr/>
        <p:txBody>
          <a:bodyPr/>
          <a:lstStyle/>
          <a:p>
            <a:fld id="{06C28339-2151-49AF-B4B9-DF404CFA876A}" type="datetimeFigureOut">
              <a:rPr lang="he-IL" smtClean="0"/>
              <a:t>י"א/סיון/תשפ"א</a:t>
            </a:fld>
            <a:endParaRPr lang="he-IL"/>
          </a:p>
        </p:txBody>
      </p:sp>
      <p:sp>
        <p:nvSpPr>
          <p:cNvPr id="5" name="מציין מיקום של כותרת תחתונה 4">
            <a:extLst>
              <a:ext uri="{FF2B5EF4-FFF2-40B4-BE49-F238E27FC236}">
                <a16:creationId xmlns:a16="http://schemas.microsoft.com/office/drawing/2014/main" id="{ED2D825F-0D20-41C3-B9EC-B9F1A288B87E}"/>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C82FC31A-F24F-44D5-BE5C-C33A34483DC4}"/>
              </a:ext>
            </a:extLst>
          </p:cNvPr>
          <p:cNvSpPr>
            <a:spLocks noGrp="1"/>
          </p:cNvSpPr>
          <p:nvPr>
            <p:ph type="sldNum" sz="quarter" idx="12"/>
          </p:nvPr>
        </p:nvSpPr>
        <p:spPr/>
        <p:txBody>
          <a:bodyPr/>
          <a:lstStyle/>
          <a:p>
            <a:fld id="{7970CF4C-B54A-4656-A2AC-8C533DD713F9}" type="slidenum">
              <a:rPr lang="he-IL" smtClean="0"/>
              <a:t>‹#›</a:t>
            </a:fld>
            <a:endParaRPr lang="he-IL"/>
          </a:p>
        </p:txBody>
      </p:sp>
    </p:spTree>
    <p:extLst>
      <p:ext uri="{BB962C8B-B14F-4D97-AF65-F5344CB8AC3E}">
        <p14:creationId xmlns:p14="http://schemas.microsoft.com/office/powerpoint/2010/main" val="2437191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CE3F6B2-DC00-4DD9-B79F-3BC5277827C5}"/>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3F403106-478A-4D28-9322-58F8FA6DDC9C}"/>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07916C68-722F-4ADF-8469-65A6F02A2AC4}"/>
              </a:ext>
            </a:extLst>
          </p:cNvPr>
          <p:cNvSpPr>
            <a:spLocks noGrp="1"/>
          </p:cNvSpPr>
          <p:nvPr>
            <p:ph type="dt" sz="half" idx="10"/>
          </p:nvPr>
        </p:nvSpPr>
        <p:spPr/>
        <p:txBody>
          <a:bodyPr/>
          <a:lstStyle/>
          <a:p>
            <a:fld id="{06C28339-2151-49AF-B4B9-DF404CFA876A}" type="datetimeFigureOut">
              <a:rPr lang="he-IL" smtClean="0"/>
              <a:t>י"א/סיון/תשפ"א</a:t>
            </a:fld>
            <a:endParaRPr lang="he-IL"/>
          </a:p>
        </p:txBody>
      </p:sp>
      <p:sp>
        <p:nvSpPr>
          <p:cNvPr id="5" name="מציין מיקום של כותרת תחתונה 4">
            <a:extLst>
              <a:ext uri="{FF2B5EF4-FFF2-40B4-BE49-F238E27FC236}">
                <a16:creationId xmlns:a16="http://schemas.microsoft.com/office/drawing/2014/main" id="{5A59CD14-2511-4F94-B930-19967F4A4372}"/>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2D5D3AF4-45EF-4E8D-AB74-B6C22B8CE5B3}"/>
              </a:ext>
            </a:extLst>
          </p:cNvPr>
          <p:cNvSpPr>
            <a:spLocks noGrp="1"/>
          </p:cNvSpPr>
          <p:nvPr>
            <p:ph type="sldNum" sz="quarter" idx="12"/>
          </p:nvPr>
        </p:nvSpPr>
        <p:spPr/>
        <p:txBody>
          <a:bodyPr/>
          <a:lstStyle/>
          <a:p>
            <a:fld id="{7970CF4C-B54A-4656-A2AC-8C533DD713F9}" type="slidenum">
              <a:rPr lang="he-IL" smtClean="0"/>
              <a:t>‹#›</a:t>
            </a:fld>
            <a:endParaRPr lang="he-IL"/>
          </a:p>
        </p:txBody>
      </p:sp>
    </p:spTree>
    <p:extLst>
      <p:ext uri="{BB962C8B-B14F-4D97-AF65-F5344CB8AC3E}">
        <p14:creationId xmlns:p14="http://schemas.microsoft.com/office/powerpoint/2010/main" val="4127587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8D2BFDD3-24CF-46BA-BBD5-80B10AD61BEA}"/>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58534790-EEB3-4229-9EE1-0336F96A7898}"/>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12B06719-5D08-4783-B59F-462D659A9DEA}"/>
              </a:ext>
            </a:extLst>
          </p:cNvPr>
          <p:cNvSpPr>
            <a:spLocks noGrp="1"/>
          </p:cNvSpPr>
          <p:nvPr>
            <p:ph type="dt" sz="half" idx="10"/>
          </p:nvPr>
        </p:nvSpPr>
        <p:spPr/>
        <p:txBody>
          <a:bodyPr/>
          <a:lstStyle/>
          <a:p>
            <a:fld id="{06C28339-2151-49AF-B4B9-DF404CFA876A}" type="datetimeFigureOut">
              <a:rPr lang="he-IL" smtClean="0"/>
              <a:t>י"א/סיון/תשפ"א</a:t>
            </a:fld>
            <a:endParaRPr lang="he-IL"/>
          </a:p>
        </p:txBody>
      </p:sp>
      <p:sp>
        <p:nvSpPr>
          <p:cNvPr id="5" name="מציין מיקום של כותרת תחתונה 4">
            <a:extLst>
              <a:ext uri="{FF2B5EF4-FFF2-40B4-BE49-F238E27FC236}">
                <a16:creationId xmlns:a16="http://schemas.microsoft.com/office/drawing/2014/main" id="{CF0124B6-5CE3-47FB-9C65-90F91B0DEDD5}"/>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1621A498-710B-4CA8-98A6-B065C92B11F5}"/>
              </a:ext>
            </a:extLst>
          </p:cNvPr>
          <p:cNvSpPr>
            <a:spLocks noGrp="1"/>
          </p:cNvSpPr>
          <p:nvPr>
            <p:ph type="sldNum" sz="quarter" idx="12"/>
          </p:nvPr>
        </p:nvSpPr>
        <p:spPr/>
        <p:txBody>
          <a:bodyPr/>
          <a:lstStyle/>
          <a:p>
            <a:fld id="{7970CF4C-B54A-4656-A2AC-8C533DD713F9}" type="slidenum">
              <a:rPr lang="he-IL" smtClean="0"/>
              <a:t>‹#›</a:t>
            </a:fld>
            <a:endParaRPr lang="he-IL"/>
          </a:p>
        </p:txBody>
      </p:sp>
    </p:spTree>
    <p:extLst>
      <p:ext uri="{BB962C8B-B14F-4D97-AF65-F5344CB8AC3E}">
        <p14:creationId xmlns:p14="http://schemas.microsoft.com/office/powerpoint/2010/main" val="2714111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B22011C-3D9E-4CD5-9C0E-2EE55B030EF1}"/>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596A5559-C22D-420C-816F-D003C8937E43}"/>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FAB14877-A081-4A00-BD57-0EC19623F9F9}"/>
              </a:ext>
            </a:extLst>
          </p:cNvPr>
          <p:cNvSpPr>
            <a:spLocks noGrp="1"/>
          </p:cNvSpPr>
          <p:nvPr>
            <p:ph type="dt" sz="half" idx="10"/>
          </p:nvPr>
        </p:nvSpPr>
        <p:spPr/>
        <p:txBody>
          <a:bodyPr/>
          <a:lstStyle/>
          <a:p>
            <a:fld id="{06C28339-2151-49AF-B4B9-DF404CFA876A}" type="datetimeFigureOut">
              <a:rPr lang="he-IL" smtClean="0"/>
              <a:t>י"א/סיון/תשפ"א</a:t>
            </a:fld>
            <a:endParaRPr lang="he-IL"/>
          </a:p>
        </p:txBody>
      </p:sp>
      <p:sp>
        <p:nvSpPr>
          <p:cNvPr id="5" name="מציין מיקום של כותרת תחתונה 4">
            <a:extLst>
              <a:ext uri="{FF2B5EF4-FFF2-40B4-BE49-F238E27FC236}">
                <a16:creationId xmlns:a16="http://schemas.microsoft.com/office/drawing/2014/main" id="{D6A5962C-65E6-40DE-8197-28D9AEDD681F}"/>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98F25538-E96D-4C48-8C53-D3655A427230}"/>
              </a:ext>
            </a:extLst>
          </p:cNvPr>
          <p:cNvSpPr>
            <a:spLocks noGrp="1"/>
          </p:cNvSpPr>
          <p:nvPr>
            <p:ph type="sldNum" sz="quarter" idx="12"/>
          </p:nvPr>
        </p:nvSpPr>
        <p:spPr/>
        <p:txBody>
          <a:bodyPr/>
          <a:lstStyle/>
          <a:p>
            <a:fld id="{7970CF4C-B54A-4656-A2AC-8C533DD713F9}" type="slidenum">
              <a:rPr lang="he-IL" smtClean="0"/>
              <a:t>‹#›</a:t>
            </a:fld>
            <a:endParaRPr lang="he-IL"/>
          </a:p>
        </p:txBody>
      </p:sp>
    </p:spTree>
    <p:extLst>
      <p:ext uri="{BB962C8B-B14F-4D97-AF65-F5344CB8AC3E}">
        <p14:creationId xmlns:p14="http://schemas.microsoft.com/office/powerpoint/2010/main" val="1299183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D086616-1DDA-432E-9EF3-4BAEAA1EC61A}"/>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B7C584ED-E64E-486C-A232-E31911B295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92B3F1E9-5756-4818-9B46-F2BCE21411EB}"/>
              </a:ext>
            </a:extLst>
          </p:cNvPr>
          <p:cNvSpPr>
            <a:spLocks noGrp="1"/>
          </p:cNvSpPr>
          <p:nvPr>
            <p:ph type="dt" sz="half" idx="10"/>
          </p:nvPr>
        </p:nvSpPr>
        <p:spPr/>
        <p:txBody>
          <a:bodyPr/>
          <a:lstStyle/>
          <a:p>
            <a:fld id="{06C28339-2151-49AF-B4B9-DF404CFA876A}" type="datetimeFigureOut">
              <a:rPr lang="he-IL" smtClean="0"/>
              <a:t>י"א/סיון/תשפ"א</a:t>
            </a:fld>
            <a:endParaRPr lang="he-IL"/>
          </a:p>
        </p:txBody>
      </p:sp>
      <p:sp>
        <p:nvSpPr>
          <p:cNvPr id="5" name="מציין מיקום של כותרת תחתונה 4">
            <a:extLst>
              <a:ext uri="{FF2B5EF4-FFF2-40B4-BE49-F238E27FC236}">
                <a16:creationId xmlns:a16="http://schemas.microsoft.com/office/drawing/2014/main" id="{1C463F5B-4CCF-4177-B726-F2A8DDED98E0}"/>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11F71443-4055-4D5F-92B7-2DF9043FA69C}"/>
              </a:ext>
            </a:extLst>
          </p:cNvPr>
          <p:cNvSpPr>
            <a:spLocks noGrp="1"/>
          </p:cNvSpPr>
          <p:nvPr>
            <p:ph type="sldNum" sz="quarter" idx="12"/>
          </p:nvPr>
        </p:nvSpPr>
        <p:spPr/>
        <p:txBody>
          <a:bodyPr/>
          <a:lstStyle/>
          <a:p>
            <a:fld id="{7970CF4C-B54A-4656-A2AC-8C533DD713F9}" type="slidenum">
              <a:rPr lang="he-IL" smtClean="0"/>
              <a:t>‹#›</a:t>
            </a:fld>
            <a:endParaRPr lang="he-IL"/>
          </a:p>
        </p:txBody>
      </p:sp>
    </p:spTree>
    <p:extLst>
      <p:ext uri="{BB962C8B-B14F-4D97-AF65-F5344CB8AC3E}">
        <p14:creationId xmlns:p14="http://schemas.microsoft.com/office/powerpoint/2010/main" val="4038694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B6DE726-84BB-4D2D-926D-A63467BC0446}"/>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D7D7CE38-76D0-4E79-9519-304C22E1AF6B}"/>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04A3CCF4-177B-44FE-95BE-5313CB57ADB5}"/>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B78EC305-9419-4F84-8F8A-2125D4BB48CC}"/>
              </a:ext>
            </a:extLst>
          </p:cNvPr>
          <p:cNvSpPr>
            <a:spLocks noGrp="1"/>
          </p:cNvSpPr>
          <p:nvPr>
            <p:ph type="dt" sz="half" idx="10"/>
          </p:nvPr>
        </p:nvSpPr>
        <p:spPr/>
        <p:txBody>
          <a:bodyPr/>
          <a:lstStyle/>
          <a:p>
            <a:fld id="{06C28339-2151-49AF-B4B9-DF404CFA876A}" type="datetimeFigureOut">
              <a:rPr lang="he-IL" smtClean="0"/>
              <a:t>י"א/סיון/תשפ"א</a:t>
            </a:fld>
            <a:endParaRPr lang="he-IL"/>
          </a:p>
        </p:txBody>
      </p:sp>
      <p:sp>
        <p:nvSpPr>
          <p:cNvPr id="6" name="מציין מיקום של כותרת תחתונה 5">
            <a:extLst>
              <a:ext uri="{FF2B5EF4-FFF2-40B4-BE49-F238E27FC236}">
                <a16:creationId xmlns:a16="http://schemas.microsoft.com/office/drawing/2014/main" id="{0E63BDFC-A489-4B33-BE98-F2A1A0EC1C03}"/>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7FC86E0B-29BD-4D80-AD18-D64BAE04AE81}"/>
              </a:ext>
            </a:extLst>
          </p:cNvPr>
          <p:cNvSpPr>
            <a:spLocks noGrp="1"/>
          </p:cNvSpPr>
          <p:nvPr>
            <p:ph type="sldNum" sz="quarter" idx="12"/>
          </p:nvPr>
        </p:nvSpPr>
        <p:spPr/>
        <p:txBody>
          <a:bodyPr/>
          <a:lstStyle/>
          <a:p>
            <a:fld id="{7970CF4C-B54A-4656-A2AC-8C533DD713F9}" type="slidenum">
              <a:rPr lang="he-IL" smtClean="0"/>
              <a:t>‹#›</a:t>
            </a:fld>
            <a:endParaRPr lang="he-IL"/>
          </a:p>
        </p:txBody>
      </p:sp>
    </p:spTree>
    <p:extLst>
      <p:ext uri="{BB962C8B-B14F-4D97-AF65-F5344CB8AC3E}">
        <p14:creationId xmlns:p14="http://schemas.microsoft.com/office/powerpoint/2010/main" val="2142915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E2E185A-C18B-4CAA-9183-855021057D71}"/>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B13FB470-B6FA-443F-8351-BE5AC548A3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05134D2A-6530-47ED-AD38-F6C4C719093A}"/>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13A737EB-4BE2-44E5-8DA2-203345FD54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BFADAD77-52A3-4D6A-8386-9C9BE0D67086}"/>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C7023F1E-65C4-4A7A-A97F-25CFDA2B6CD7}"/>
              </a:ext>
            </a:extLst>
          </p:cNvPr>
          <p:cNvSpPr>
            <a:spLocks noGrp="1"/>
          </p:cNvSpPr>
          <p:nvPr>
            <p:ph type="dt" sz="half" idx="10"/>
          </p:nvPr>
        </p:nvSpPr>
        <p:spPr/>
        <p:txBody>
          <a:bodyPr/>
          <a:lstStyle/>
          <a:p>
            <a:fld id="{06C28339-2151-49AF-B4B9-DF404CFA876A}" type="datetimeFigureOut">
              <a:rPr lang="he-IL" smtClean="0"/>
              <a:t>י"א/סיון/תשפ"א</a:t>
            </a:fld>
            <a:endParaRPr lang="he-IL"/>
          </a:p>
        </p:txBody>
      </p:sp>
      <p:sp>
        <p:nvSpPr>
          <p:cNvPr id="8" name="מציין מיקום של כותרת תחתונה 7">
            <a:extLst>
              <a:ext uri="{FF2B5EF4-FFF2-40B4-BE49-F238E27FC236}">
                <a16:creationId xmlns:a16="http://schemas.microsoft.com/office/drawing/2014/main" id="{50A4BDEA-B967-41DB-847D-8234DA11CB03}"/>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161E8EC5-96C6-43B5-A876-118ED50047D4}"/>
              </a:ext>
            </a:extLst>
          </p:cNvPr>
          <p:cNvSpPr>
            <a:spLocks noGrp="1"/>
          </p:cNvSpPr>
          <p:nvPr>
            <p:ph type="sldNum" sz="quarter" idx="12"/>
          </p:nvPr>
        </p:nvSpPr>
        <p:spPr/>
        <p:txBody>
          <a:bodyPr/>
          <a:lstStyle/>
          <a:p>
            <a:fld id="{7970CF4C-B54A-4656-A2AC-8C533DD713F9}" type="slidenum">
              <a:rPr lang="he-IL" smtClean="0"/>
              <a:t>‹#›</a:t>
            </a:fld>
            <a:endParaRPr lang="he-IL"/>
          </a:p>
        </p:txBody>
      </p:sp>
    </p:spTree>
    <p:extLst>
      <p:ext uri="{BB962C8B-B14F-4D97-AF65-F5344CB8AC3E}">
        <p14:creationId xmlns:p14="http://schemas.microsoft.com/office/powerpoint/2010/main" val="3476979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29A6D93-7089-4D09-8C81-E8A77DFFE2ED}"/>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C45163D8-A7F3-43F8-8AAE-FF4EC6486FE5}"/>
              </a:ext>
            </a:extLst>
          </p:cNvPr>
          <p:cNvSpPr>
            <a:spLocks noGrp="1"/>
          </p:cNvSpPr>
          <p:nvPr>
            <p:ph type="dt" sz="half" idx="10"/>
          </p:nvPr>
        </p:nvSpPr>
        <p:spPr/>
        <p:txBody>
          <a:bodyPr/>
          <a:lstStyle/>
          <a:p>
            <a:fld id="{06C28339-2151-49AF-B4B9-DF404CFA876A}" type="datetimeFigureOut">
              <a:rPr lang="he-IL" smtClean="0"/>
              <a:t>י"א/סיון/תשפ"א</a:t>
            </a:fld>
            <a:endParaRPr lang="he-IL"/>
          </a:p>
        </p:txBody>
      </p:sp>
      <p:sp>
        <p:nvSpPr>
          <p:cNvPr id="4" name="מציין מיקום של כותרת תחתונה 3">
            <a:extLst>
              <a:ext uri="{FF2B5EF4-FFF2-40B4-BE49-F238E27FC236}">
                <a16:creationId xmlns:a16="http://schemas.microsoft.com/office/drawing/2014/main" id="{4FC109FE-8C65-4E30-824B-61398B99A4E4}"/>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DB0D70A2-401C-456F-8E80-5646E64E7422}"/>
              </a:ext>
            </a:extLst>
          </p:cNvPr>
          <p:cNvSpPr>
            <a:spLocks noGrp="1"/>
          </p:cNvSpPr>
          <p:nvPr>
            <p:ph type="sldNum" sz="quarter" idx="12"/>
          </p:nvPr>
        </p:nvSpPr>
        <p:spPr/>
        <p:txBody>
          <a:bodyPr/>
          <a:lstStyle/>
          <a:p>
            <a:fld id="{7970CF4C-B54A-4656-A2AC-8C533DD713F9}" type="slidenum">
              <a:rPr lang="he-IL" smtClean="0"/>
              <a:t>‹#›</a:t>
            </a:fld>
            <a:endParaRPr lang="he-IL"/>
          </a:p>
        </p:txBody>
      </p:sp>
    </p:spTree>
    <p:extLst>
      <p:ext uri="{BB962C8B-B14F-4D97-AF65-F5344CB8AC3E}">
        <p14:creationId xmlns:p14="http://schemas.microsoft.com/office/powerpoint/2010/main" val="3493427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6EB6172F-789B-4ABF-975B-C4422137850C}"/>
              </a:ext>
            </a:extLst>
          </p:cNvPr>
          <p:cNvSpPr>
            <a:spLocks noGrp="1"/>
          </p:cNvSpPr>
          <p:nvPr>
            <p:ph type="dt" sz="half" idx="10"/>
          </p:nvPr>
        </p:nvSpPr>
        <p:spPr/>
        <p:txBody>
          <a:bodyPr/>
          <a:lstStyle/>
          <a:p>
            <a:fld id="{06C28339-2151-49AF-B4B9-DF404CFA876A}" type="datetimeFigureOut">
              <a:rPr lang="he-IL" smtClean="0"/>
              <a:t>י"א/סיון/תשפ"א</a:t>
            </a:fld>
            <a:endParaRPr lang="he-IL"/>
          </a:p>
        </p:txBody>
      </p:sp>
      <p:sp>
        <p:nvSpPr>
          <p:cNvPr id="3" name="מציין מיקום של כותרת תחתונה 2">
            <a:extLst>
              <a:ext uri="{FF2B5EF4-FFF2-40B4-BE49-F238E27FC236}">
                <a16:creationId xmlns:a16="http://schemas.microsoft.com/office/drawing/2014/main" id="{7419A04D-C0B2-40D1-927E-DFB513FB49D0}"/>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4C9C2F1D-7374-46DF-B299-377104BF6CA6}"/>
              </a:ext>
            </a:extLst>
          </p:cNvPr>
          <p:cNvSpPr>
            <a:spLocks noGrp="1"/>
          </p:cNvSpPr>
          <p:nvPr>
            <p:ph type="sldNum" sz="quarter" idx="12"/>
          </p:nvPr>
        </p:nvSpPr>
        <p:spPr/>
        <p:txBody>
          <a:bodyPr/>
          <a:lstStyle/>
          <a:p>
            <a:fld id="{7970CF4C-B54A-4656-A2AC-8C533DD713F9}" type="slidenum">
              <a:rPr lang="he-IL" smtClean="0"/>
              <a:t>‹#›</a:t>
            </a:fld>
            <a:endParaRPr lang="he-IL"/>
          </a:p>
        </p:txBody>
      </p:sp>
    </p:spTree>
    <p:extLst>
      <p:ext uri="{BB962C8B-B14F-4D97-AF65-F5344CB8AC3E}">
        <p14:creationId xmlns:p14="http://schemas.microsoft.com/office/powerpoint/2010/main" val="733250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765194B-0D1C-4D4C-8C0D-D31001AE7B15}"/>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8B4323E2-0F2B-4EB0-9D17-E83CC298C6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688ECBC6-2275-4ABD-A3F7-946A900522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86E0248B-512B-4F5D-B230-6F7929C1A3C1}"/>
              </a:ext>
            </a:extLst>
          </p:cNvPr>
          <p:cNvSpPr>
            <a:spLocks noGrp="1"/>
          </p:cNvSpPr>
          <p:nvPr>
            <p:ph type="dt" sz="half" idx="10"/>
          </p:nvPr>
        </p:nvSpPr>
        <p:spPr/>
        <p:txBody>
          <a:bodyPr/>
          <a:lstStyle/>
          <a:p>
            <a:fld id="{06C28339-2151-49AF-B4B9-DF404CFA876A}" type="datetimeFigureOut">
              <a:rPr lang="he-IL" smtClean="0"/>
              <a:t>י"א/סיון/תשפ"א</a:t>
            </a:fld>
            <a:endParaRPr lang="he-IL"/>
          </a:p>
        </p:txBody>
      </p:sp>
      <p:sp>
        <p:nvSpPr>
          <p:cNvPr id="6" name="מציין מיקום של כותרת תחתונה 5">
            <a:extLst>
              <a:ext uri="{FF2B5EF4-FFF2-40B4-BE49-F238E27FC236}">
                <a16:creationId xmlns:a16="http://schemas.microsoft.com/office/drawing/2014/main" id="{ECDD40F5-9A8F-4A24-81B8-1B7E48056BB4}"/>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A2393EE2-F2F8-4245-98E5-3E110C91AEC1}"/>
              </a:ext>
            </a:extLst>
          </p:cNvPr>
          <p:cNvSpPr>
            <a:spLocks noGrp="1"/>
          </p:cNvSpPr>
          <p:nvPr>
            <p:ph type="sldNum" sz="quarter" idx="12"/>
          </p:nvPr>
        </p:nvSpPr>
        <p:spPr/>
        <p:txBody>
          <a:bodyPr/>
          <a:lstStyle/>
          <a:p>
            <a:fld id="{7970CF4C-B54A-4656-A2AC-8C533DD713F9}" type="slidenum">
              <a:rPr lang="he-IL" smtClean="0"/>
              <a:t>‹#›</a:t>
            </a:fld>
            <a:endParaRPr lang="he-IL"/>
          </a:p>
        </p:txBody>
      </p:sp>
    </p:spTree>
    <p:extLst>
      <p:ext uri="{BB962C8B-B14F-4D97-AF65-F5344CB8AC3E}">
        <p14:creationId xmlns:p14="http://schemas.microsoft.com/office/powerpoint/2010/main" val="547204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194FF85-9C7A-4059-A2CD-FCD0021F6BEA}"/>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7FF47CB8-13EB-4F35-B2F0-8A804F4A48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28F3DB6C-64D6-40DB-B8FF-1A7C0214B3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930F7D4C-4ECF-4A4F-ADFB-3BA311A271A3}"/>
              </a:ext>
            </a:extLst>
          </p:cNvPr>
          <p:cNvSpPr>
            <a:spLocks noGrp="1"/>
          </p:cNvSpPr>
          <p:nvPr>
            <p:ph type="dt" sz="half" idx="10"/>
          </p:nvPr>
        </p:nvSpPr>
        <p:spPr/>
        <p:txBody>
          <a:bodyPr/>
          <a:lstStyle/>
          <a:p>
            <a:fld id="{06C28339-2151-49AF-B4B9-DF404CFA876A}" type="datetimeFigureOut">
              <a:rPr lang="he-IL" smtClean="0"/>
              <a:t>י"א/סיון/תשפ"א</a:t>
            </a:fld>
            <a:endParaRPr lang="he-IL"/>
          </a:p>
        </p:txBody>
      </p:sp>
      <p:sp>
        <p:nvSpPr>
          <p:cNvPr id="6" name="מציין מיקום של כותרת תחתונה 5">
            <a:extLst>
              <a:ext uri="{FF2B5EF4-FFF2-40B4-BE49-F238E27FC236}">
                <a16:creationId xmlns:a16="http://schemas.microsoft.com/office/drawing/2014/main" id="{C9F5ED38-A662-4A96-978E-4C26C2DEFD16}"/>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9DC27A3F-B48C-4AB0-96DC-B1D05C8C6C44}"/>
              </a:ext>
            </a:extLst>
          </p:cNvPr>
          <p:cNvSpPr>
            <a:spLocks noGrp="1"/>
          </p:cNvSpPr>
          <p:nvPr>
            <p:ph type="sldNum" sz="quarter" idx="12"/>
          </p:nvPr>
        </p:nvSpPr>
        <p:spPr/>
        <p:txBody>
          <a:bodyPr/>
          <a:lstStyle/>
          <a:p>
            <a:fld id="{7970CF4C-B54A-4656-A2AC-8C533DD713F9}" type="slidenum">
              <a:rPr lang="he-IL" smtClean="0"/>
              <a:t>‹#›</a:t>
            </a:fld>
            <a:endParaRPr lang="he-IL"/>
          </a:p>
        </p:txBody>
      </p:sp>
    </p:spTree>
    <p:extLst>
      <p:ext uri="{BB962C8B-B14F-4D97-AF65-F5344CB8AC3E}">
        <p14:creationId xmlns:p14="http://schemas.microsoft.com/office/powerpoint/2010/main" val="3018010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99A03079-36B2-45AD-A30C-654478DB3D37}"/>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D38AA969-CA8F-4BE1-973E-84F25F16DA41}"/>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DA5CB836-CC4C-4DB5-9EF6-538B9C545431}"/>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06C28339-2151-49AF-B4B9-DF404CFA876A}" type="datetimeFigureOut">
              <a:rPr lang="he-IL" smtClean="0"/>
              <a:t>י"א/סיון/תשפ"א</a:t>
            </a:fld>
            <a:endParaRPr lang="he-IL"/>
          </a:p>
        </p:txBody>
      </p:sp>
      <p:sp>
        <p:nvSpPr>
          <p:cNvPr id="5" name="מציין מיקום של כותרת תחתונה 4">
            <a:extLst>
              <a:ext uri="{FF2B5EF4-FFF2-40B4-BE49-F238E27FC236}">
                <a16:creationId xmlns:a16="http://schemas.microsoft.com/office/drawing/2014/main" id="{D6CBCDA1-0147-4B4B-9FE2-063A548497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75124917-F14A-4935-AF3A-2B8A890B2F70}"/>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7970CF4C-B54A-4656-A2AC-8C533DD713F9}" type="slidenum">
              <a:rPr lang="he-IL" smtClean="0"/>
              <a:t>‹#›</a:t>
            </a:fld>
            <a:endParaRPr lang="he-IL"/>
          </a:p>
        </p:txBody>
      </p:sp>
    </p:spTree>
    <p:extLst>
      <p:ext uri="{BB962C8B-B14F-4D97-AF65-F5344CB8AC3E}">
        <p14:creationId xmlns:p14="http://schemas.microsoft.com/office/powerpoint/2010/main" val="2946119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AEFD38D1-32AB-4E4E-8DD3-B2C55612B834}"/>
              </a:ext>
            </a:extLst>
          </p:cNvPr>
          <p:cNvSpPr/>
          <p:nvPr/>
        </p:nvSpPr>
        <p:spPr>
          <a:xfrm>
            <a:off x="113258" y="4690744"/>
            <a:ext cx="681645" cy="39306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Client 1</a:t>
            </a:r>
            <a:endParaRPr lang="he-IL" sz="1000" dirty="0">
              <a:solidFill>
                <a:schemeClr val="tx1"/>
              </a:solidFill>
            </a:endParaRPr>
          </a:p>
        </p:txBody>
      </p:sp>
      <p:sp>
        <p:nvSpPr>
          <p:cNvPr id="5" name="מלבן 4">
            <a:extLst>
              <a:ext uri="{FF2B5EF4-FFF2-40B4-BE49-F238E27FC236}">
                <a16:creationId xmlns:a16="http://schemas.microsoft.com/office/drawing/2014/main" id="{C4521716-687C-4D79-9A6B-70035366B53D}"/>
              </a:ext>
            </a:extLst>
          </p:cNvPr>
          <p:cNvSpPr/>
          <p:nvPr/>
        </p:nvSpPr>
        <p:spPr>
          <a:xfrm>
            <a:off x="113258" y="3694261"/>
            <a:ext cx="681645" cy="39306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Client 2</a:t>
            </a:r>
            <a:endParaRPr lang="he-IL" sz="1000" dirty="0">
              <a:solidFill>
                <a:schemeClr val="tx1"/>
              </a:solidFill>
            </a:endParaRPr>
          </a:p>
        </p:txBody>
      </p:sp>
      <p:sp>
        <p:nvSpPr>
          <p:cNvPr id="6" name="מלבן 5">
            <a:extLst>
              <a:ext uri="{FF2B5EF4-FFF2-40B4-BE49-F238E27FC236}">
                <a16:creationId xmlns:a16="http://schemas.microsoft.com/office/drawing/2014/main" id="{86B0C5D1-C4D2-41E4-97BE-296DC93CAF68}"/>
              </a:ext>
            </a:extLst>
          </p:cNvPr>
          <p:cNvSpPr/>
          <p:nvPr/>
        </p:nvSpPr>
        <p:spPr>
          <a:xfrm>
            <a:off x="122381" y="4180624"/>
            <a:ext cx="681645" cy="39306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Provider</a:t>
            </a:r>
            <a:endParaRPr lang="he-IL" sz="1000" dirty="0">
              <a:solidFill>
                <a:schemeClr val="tx1"/>
              </a:solidFill>
            </a:endParaRPr>
          </a:p>
        </p:txBody>
      </p:sp>
      <p:sp>
        <p:nvSpPr>
          <p:cNvPr id="8" name="מלבן 7">
            <a:extLst>
              <a:ext uri="{FF2B5EF4-FFF2-40B4-BE49-F238E27FC236}">
                <a16:creationId xmlns:a16="http://schemas.microsoft.com/office/drawing/2014/main" id="{11C924E8-3AA7-4747-8F53-A80B1A7D06A7}"/>
              </a:ext>
            </a:extLst>
          </p:cNvPr>
          <p:cNvSpPr/>
          <p:nvPr/>
        </p:nvSpPr>
        <p:spPr>
          <a:xfrm>
            <a:off x="1541493" y="144546"/>
            <a:ext cx="232756" cy="16602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LB</a:t>
            </a:r>
            <a:endParaRPr lang="he-IL" sz="1000" dirty="0">
              <a:solidFill>
                <a:schemeClr val="tx1"/>
              </a:solidFill>
            </a:endParaRPr>
          </a:p>
        </p:txBody>
      </p:sp>
      <p:sp>
        <p:nvSpPr>
          <p:cNvPr id="9" name="מלבן 8">
            <a:extLst>
              <a:ext uri="{FF2B5EF4-FFF2-40B4-BE49-F238E27FC236}">
                <a16:creationId xmlns:a16="http://schemas.microsoft.com/office/drawing/2014/main" id="{8EA603C4-0C89-4DF3-9A96-1B37E081B629}"/>
              </a:ext>
            </a:extLst>
          </p:cNvPr>
          <p:cNvSpPr/>
          <p:nvPr/>
        </p:nvSpPr>
        <p:spPr>
          <a:xfrm>
            <a:off x="1602260" y="4084786"/>
            <a:ext cx="1045417" cy="58307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Notification Service</a:t>
            </a:r>
            <a:endParaRPr lang="he-IL" sz="1000" dirty="0">
              <a:solidFill>
                <a:schemeClr val="tx1"/>
              </a:solidFill>
            </a:endParaRPr>
          </a:p>
        </p:txBody>
      </p:sp>
      <p:sp>
        <p:nvSpPr>
          <p:cNvPr id="10" name="מלבן 9">
            <a:extLst>
              <a:ext uri="{FF2B5EF4-FFF2-40B4-BE49-F238E27FC236}">
                <a16:creationId xmlns:a16="http://schemas.microsoft.com/office/drawing/2014/main" id="{F2DA36DD-16A5-4467-8D9C-63BC468332C7}"/>
              </a:ext>
            </a:extLst>
          </p:cNvPr>
          <p:cNvSpPr/>
          <p:nvPr/>
        </p:nvSpPr>
        <p:spPr>
          <a:xfrm>
            <a:off x="2968328" y="3163581"/>
            <a:ext cx="232756" cy="24356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KAFKA</a:t>
            </a:r>
            <a:endParaRPr lang="he-IL" sz="1000" dirty="0">
              <a:solidFill>
                <a:schemeClr val="tx1"/>
              </a:solidFill>
            </a:endParaRPr>
          </a:p>
        </p:txBody>
      </p:sp>
      <p:cxnSp>
        <p:nvCxnSpPr>
          <p:cNvPr id="12" name="מחבר חץ ישר 11">
            <a:extLst>
              <a:ext uri="{FF2B5EF4-FFF2-40B4-BE49-F238E27FC236}">
                <a16:creationId xmlns:a16="http://schemas.microsoft.com/office/drawing/2014/main" id="{4A8DBB9E-6455-4FE6-B715-808DD056A9CF}"/>
              </a:ext>
            </a:extLst>
          </p:cNvPr>
          <p:cNvCxnSpPr>
            <a:cxnSpLocks/>
            <a:stCxn id="5" idx="3"/>
            <a:endCxn id="9" idx="1"/>
          </p:cNvCxnSpPr>
          <p:nvPr/>
        </p:nvCxnSpPr>
        <p:spPr>
          <a:xfrm>
            <a:off x="794903" y="3890793"/>
            <a:ext cx="807357" cy="4855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מחבר חץ ישר 12">
            <a:extLst>
              <a:ext uri="{FF2B5EF4-FFF2-40B4-BE49-F238E27FC236}">
                <a16:creationId xmlns:a16="http://schemas.microsoft.com/office/drawing/2014/main" id="{1A8486EB-5CB7-4771-B43E-ECBFFE300DFD}"/>
              </a:ext>
            </a:extLst>
          </p:cNvPr>
          <p:cNvCxnSpPr>
            <a:cxnSpLocks/>
            <a:stCxn id="6" idx="3"/>
            <a:endCxn id="9" idx="1"/>
          </p:cNvCxnSpPr>
          <p:nvPr/>
        </p:nvCxnSpPr>
        <p:spPr>
          <a:xfrm flipV="1">
            <a:off x="804026" y="4376322"/>
            <a:ext cx="798234" cy="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מחבר חץ ישר 15">
            <a:extLst>
              <a:ext uri="{FF2B5EF4-FFF2-40B4-BE49-F238E27FC236}">
                <a16:creationId xmlns:a16="http://schemas.microsoft.com/office/drawing/2014/main" id="{01D6287B-5251-4B9B-98F5-B0491B98E51C}"/>
              </a:ext>
            </a:extLst>
          </p:cNvPr>
          <p:cNvCxnSpPr>
            <a:cxnSpLocks/>
            <a:stCxn id="4" idx="3"/>
            <a:endCxn id="9" idx="1"/>
          </p:cNvCxnSpPr>
          <p:nvPr/>
        </p:nvCxnSpPr>
        <p:spPr>
          <a:xfrm flipV="1">
            <a:off x="794903" y="4376322"/>
            <a:ext cx="807357" cy="510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מחבר חץ ישר 18">
            <a:extLst>
              <a:ext uri="{FF2B5EF4-FFF2-40B4-BE49-F238E27FC236}">
                <a16:creationId xmlns:a16="http://schemas.microsoft.com/office/drawing/2014/main" id="{6FA18B6C-2871-4E32-BC40-39AD78615BD7}"/>
              </a:ext>
            </a:extLst>
          </p:cNvPr>
          <p:cNvCxnSpPr>
            <a:cxnSpLocks/>
            <a:stCxn id="9" idx="3"/>
            <a:endCxn id="10" idx="1"/>
          </p:cNvCxnSpPr>
          <p:nvPr/>
        </p:nvCxnSpPr>
        <p:spPr>
          <a:xfrm>
            <a:off x="2647677" y="4376322"/>
            <a:ext cx="320651" cy="5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מלבן 21">
            <a:extLst>
              <a:ext uri="{FF2B5EF4-FFF2-40B4-BE49-F238E27FC236}">
                <a16:creationId xmlns:a16="http://schemas.microsoft.com/office/drawing/2014/main" id="{41115372-2BC4-4C84-81D3-ED800F6A444F}"/>
              </a:ext>
            </a:extLst>
          </p:cNvPr>
          <p:cNvSpPr/>
          <p:nvPr/>
        </p:nvSpPr>
        <p:spPr>
          <a:xfrm>
            <a:off x="3502066" y="3992764"/>
            <a:ext cx="1451605" cy="77726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Notification Validator and </a:t>
            </a:r>
            <a:r>
              <a:rPr lang="en-IL" sz="1000" dirty="0" err="1">
                <a:solidFill>
                  <a:schemeClr val="tx1"/>
                </a:solidFill>
              </a:rPr>
              <a:t>Prioritizer</a:t>
            </a:r>
            <a:endParaRPr lang="he-IL" sz="1000" dirty="0">
              <a:solidFill>
                <a:schemeClr val="tx1"/>
              </a:solidFill>
            </a:endParaRPr>
          </a:p>
        </p:txBody>
      </p:sp>
      <p:cxnSp>
        <p:nvCxnSpPr>
          <p:cNvPr id="23" name="מחבר חץ ישר 22">
            <a:extLst>
              <a:ext uri="{FF2B5EF4-FFF2-40B4-BE49-F238E27FC236}">
                <a16:creationId xmlns:a16="http://schemas.microsoft.com/office/drawing/2014/main" id="{4C7D686E-31CD-4494-8851-57A52CB91B5B}"/>
              </a:ext>
            </a:extLst>
          </p:cNvPr>
          <p:cNvCxnSpPr>
            <a:cxnSpLocks/>
            <a:stCxn id="10" idx="3"/>
            <a:endCxn id="22" idx="1"/>
          </p:cNvCxnSpPr>
          <p:nvPr/>
        </p:nvCxnSpPr>
        <p:spPr>
          <a:xfrm>
            <a:off x="3201084" y="4381396"/>
            <a:ext cx="3009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תיבת טקסט 55">
            <a:extLst>
              <a:ext uri="{FF2B5EF4-FFF2-40B4-BE49-F238E27FC236}">
                <a16:creationId xmlns:a16="http://schemas.microsoft.com/office/drawing/2014/main" id="{82426943-CE7F-4CA0-A174-C9FBF5EF1BB4}"/>
              </a:ext>
            </a:extLst>
          </p:cNvPr>
          <p:cNvSpPr txBox="1"/>
          <p:nvPr/>
        </p:nvSpPr>
        <p:spPr>
          <a:xfrm>
            <a:off x="3633521" y="4749682"/>
            <a:ext cx="1393398" cy="415498"/>
          </a:xfrm>
          <a:prstGeom prst="rect">
            <a:avLst/>
          </a:prstGeom>
          <a:noFill/>
        </p:spPr>
        <p:txBody>
          <a:bodyPr wrap="square" rtlCol="1">
            <a:spAutoFit/>
          </a:bodyPr>
          <a:lstStyle/>
          <a:p>
            <a:pPr algn="l"/>
            <a:r>
              <a:rPr lang="en-IL" sz="1000" dirty="0"/>
              <a:t>Validate notification data integrity</a:t>
            </a:r>
            <a:endParaRPr lang="he-IL" sz="1000" dirty="0"/>
          </a:p>
        </p:txBody>
      </p:sp>
      <p:sp>
        <p:nvSpPr>
          <p:cNvPr id="57" name="מלבן 56">
            <a:extLst>
              <a:ext uri="{FF2B5EF4-FFF2-40B4-BE49-F238E27FC236}">
                <a16:creationId xmlns:a16="http://schemas.microsoft.com/office/drawing/2014/main" id="{9C7B8E33-B798-491C-BBCE-BD846E362DB8}"/>
              </a:ext>
            </a:extLst>
          </p:cNvPr>
          <p:cNvSpPr/>
          <p:nvPr/>
        </p:nvSpPr>
        <p:spPr>
          <a:xfrm>
            <a:off x="5579905" y="3163581"/>
            <a:ext cx="232756" cy="24356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KAFKA</a:t>
            </a:r>
            <a:endParaRPr lang="he-IL" sz="1000" dirty="0">
              <a:solidFill>
                <a:schemeClr val="tx1"/>
              </a:solidFill>
            </a:endParaRPr>
          </a:p>
        </p:txBody>
      </p:sp>
      <p:cxnSp>
        <p:nvCxnSpPr>
          <p:cNvPr id="58" name="מחבר חץ ישר 57">
            <a:extLst>
              <a:ext uri="{FF2B5EF4-FFF2-40B4-BE49-F238E27FC236}">
                <a16:creationId xmlns:a16="http://schemas.microsoft.com/office/drawing/2014/main" id="{26D0ECF2-8CF1-4EA8-9E0E-819770699064}"/>
              </a:ext>
            </a:extLst>
          </p:cNvPr>
          <p:cNvCxnSpPr>
            <a:cxnSpLocks/>
            <a:stCxn id="22" idx="3"/>
            <a:endCxn id="57" idx="1"/>
          </p:cNvCxnSpPr>
          <p:nvPr/>
        </p:nvCxnSpPr>
        <p:spPr>
          <a:xfrm>
            <a:off x="4953671" y="4381396"/>
            <a:ext cx="6262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מלבן 60">
            <a:extLst>
              <a:ext uri="{FF2B5EF4-FFF2-40B4-BE49-F238E27FC236}">
                <a16:creationId xmlns:a16="http://schemas.microsoft.com/office/drawing/2014/main" id="{AE218263-3446-4238-AC83-65BF317BAF92}"/>
              </a:ext>
            </a:extLst>
          </p:cNvPr>
          <p:cNvSpPr/>
          <p:nvPr/>
        </p:nvSpPr>
        <p:spPr>
          <a:xfrm>
            <a:off x="6137017" y="4148050"/>
            <a:ext cx="1073208" cy="48213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Rate Limiter</a:t>
            </a:r>
            <a:endParaRPr lang="he-IL" sz="1000" dirty="0">
              <a:solidFill>
                <a:schemeClr val="tx1"/>
              </a:solidFill>
            </a:endParaRPr>
          </a:p>
        </p:txBody>
      </p:sp>
      <p:sp>
        <p:nvSpPr>
          <p:cNvPr id="63" name="מלבן 62">
            <a:extLst>
              <a:ext uri="{FF2B5EF4-FFF2-40B4-BE49-F238E27FC236}">
                <a16:creationId xmlns:a16="http://schemas.microsoft.com/office/drawing/2014/main" id="{1C591FAE-7200-4614-824C-CAE037D28625}"/>
              </a:ext>
            </a:extLst>
          </p:cNvPr>
          <p:cNvSpPr/>
          <p:nvPr/>
        </p:nvSpPr>
        <p:spPr>
          <a:xfrm flipH="1">
            <a:off x="6323230" y="4909857"/>
            <a:ext cx="710342" cy="2784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Redis</a:t>
            </a:r>
            <a:endParaRPr lang="he-IL" sz="1000" dirty="0">
              <a:solidFill>
                <a:schemeClr val="tx1"/>
              </a:solidFill>
            </a:endParaRPr>
          </a:p>
        </p:txBody>
      </p:sp>
      <p:cxnSp>
        <p:nvCxnSpPr>
          <p:cNvPr id="64" name="מחבר חץ ישר 63">
            <a:extLst>
              <a:ext uri="{FF2B5EF4-FFF2-40B4-BE49-F238E27FC236}">
                <a16:creationId xmlns:a16="http://schemas.microsoft.com/office/drawing/2014/main" id="{A6AAC4E7-1C9E-4553-A128-F15BC1C674FD}"/>
              </a:ext>
            </a:extLst>
          </p:cNvPr>
          <p:cNvCxnSpPr>
            <a:cxnSpLocks/>
            <a:stCxn id="57" idx="3"/>
            <a:endCxn id="61" idx="1"/>
          </p:cNvCxnSpPr>
          <p:nvPr/>
        </p:nvCxnSpPr>
        <p:spPr>
          <a:xfrm>
            <a:off x="5812661" y="4381396"/>
            <a:ext cx="324356" cy="77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מחבר חץ ישר 66">
            <a:extLst>
              <a:ext uri="{FF2B5EF4-FFF2-40B4-BE49-F238E27FC236}">
                <a16:creationId xmlns:a16="http://schemas.microsoft.com/office/drawing/2014/main" id="{E96BD1EC-6F91-425F-96B5-6818D843BF05}"/>
              </a:ext>
            </a:extLst>
          </p:cNvPr>
          <p:cNvCxnSpPr>
            <a:cxnSpLocks/>
            <a:stCxn id="61" idx="2"/>
            <a:endCxn id="63" idx="0"/>
          </p:cNvCxnSpPr>
          <p:nvPr/>
        </p:nvCxnSpPr>
        <p:spPr>
          <a:xfrm>
            <a:off x="6673621" y="4630187"/>
            <a:ext cx="4780" cy="279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מחבר חץ ישר 70">
            <a:extLst>
              <a:ext uri="{FF2B5EF4-FFF2-40B4-BE49-F238E27FC236}">
                <a16:creationId xmlns:a16="http://schemas.microsoft.com/office/drawing/2014/main" id="{5B07DC8B-DC36-4F48-940E-21774C40D42D}"/>
              </a:ext>
            </a:extLst>
          </p:cNvPr>
          <p:cNvCxnSpPr>
            <a:cxnSpLocks/>
          </p:cNvCxnSpPr>
          <p:nvPr/>
        </p:nvCxnSpPr>
        <p:spPr>
          <a:xfrm flipH="1">
            <a:off x="5224094" y="3150522"/>
            <a:ext cx="1526" cy="11602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תיבת טקסט 75">
            <a:extLst>
              <a:ext uri="{FF2B5EF4-FFF2-40B4-BE49-F238E27FC236}">
                <a16:creationId xmlns:a16="http://schemas.microsoft.com/office/drawing/2014/main" id="{A951475C-5EB2-4576-AAAD-71778DF3046F}"/>
              </a:ext>
            </a:extLst>
          </p:cNvPr>
          <p:cNvSpPr txBox="1"/>
          <p:nvPr/>
        </p:nvSpPr>
        <p:spPr>
          <a:xfrm>
            <a:off x="4675970" y="2699729"/>
            <a:ext cx="1109387" cy="415498"/>
          </a:xfrm>
          <a:prstGeom prst="rect">
            <a:avLst/>
          </a:prstGeom>
          <a:noFill/>
        </p:spPr>
        <p:txBody>
          <a:bodyPr wrap="square" rtlCol="1">
            <a:spAutoFit/>
          </a:bodyPr>
          <a:lstStyle/>
          <a:p>
            <a:pPr algn="l"/>
            <a:r>
              <a:rPr lang="en-IL" sz="1000" dirty="0"/>
              <a:t>There is a topic for each priority</a:t>
            </a:r>
            <a:endParaRPr lang="he-IL" sz="1000" dirty="0"/>
          </a:p>
        </p:txBody>
      </p:sp>
      <p:sp>
        <p:nvSpPr>
          <p:cNvPr id="78" name="מלבן 77">
            <a:extLst>
              <a:ext uri="{FF2B5EF4-FFF2-40B4-BE49-F238E27FC236}">
                <a16:creationId xmlns:a16="http://schemas.microsoft.com/office/drawing/2014/main" id="{4CC63664-CDE8-4D59-9CF7-B340E13458F9}"/>
              </a:ext>
            </a:extLst>
          </p:cNvPr>
          <p:cNvSpPr/>
          <p:nvPr/>
        </p:nvSpPr>
        <p:spPr>
          <a:xfrm>
            <a:off x="7506899" y="4133503"/>
            <a:ext cx="1130163" cy="51954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Notification Handler &amp; User preferences</a:t>
            </a:r>
            <a:endParaRPr lang="he-IL" sz="1000" dirty="0">
              <a:solidFill>
                <a:schemeClr val="tx1"/>
              </a:solidFill>
            </a:endParaRPr>
          </a:p>
        </p:txBody>
      </p:sp>
      <p:sp>
        <p:nvSpPr>
          <p:cNvPr id="80" name="תיבת טקסט 79">
            <a:extLst>
              <a:ext uri="{FF2B5EF4-FFF2-40B4-BE49-F238E27FC236}">
                <a16:creationId xmlns:a16="http://schemas.microsoft.com/office/drawing/2014/main" id="{D721353A-033B-4489-8067-F5988EAC280B}"/>
              </a:ext>
            </a:extLst>
          </p:cNvPr>
          <p:cNvSpPr txBox="1"/>
          <p:nvPr/>
        </p:nvSpPr>
        <p:spPr>
          <a:xfrm>
            <a:off x="2194183" y="2746716"/>
            <a:ext cx="1330036" cy="415498"/>
          </a:xfrm>
          <a:prstGeom prst="rect">
            <a:avLst/>
          </a:prstGeom>
          <a:noFill/>
        </p:spPr>
        <p:txBody>
          <a:bodyPr wrap="square" rtlCol="1">
            <a:spAutoFit/>
          </a:bodyPr>
          <a:lstStyle/>
          <a:p>
            <a:pPr algn="l"/>
            <a:r>
              <a:rPr lang="en-IL" sz="1000" dirty="0"/>
              <a:t>Using Kafka in order not to block the user</a:t>
            </a:r>
            <a:endParaRPr lang="he-IL" sz="1000" dirty="0"/>
          </a:p>
        </p:txBody>
      </p:sp>
      <p:sp>
        <p:nvSpPr>
          <p:cNvPr id="82" name="מלבן 81">
            <a:extLst>
              <a:ext uri="{FF2B5EF4-FFF2-40B4-BE49-F238E27FC236}">
                <a16:creationId xmlns:a16="http://schemas.microsoft.com/office/drawing/2014/main" id="{4A624D7D-7C8D-43E1-9FEE-013349227651}"/>
              </a:ext>
            </a:extLst>
          </p:cNvPr>
          <p:cNvSpPr/>
          <p:nvPr/>
        </p:nvSpPr>
        <p:spPr>
          <a:xfrm>
            <a:off x="7229208" y="5068132"/>
            <a:ext cx="1073208" cy="48213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User Service</a:t>
            </a:r>
            <a:endParaRPr lang="he-IL" sz="1000" dirty="0">
              <a:solidFill>
                <a:schemeClr val="tx1"/>
              </a:solidFill>
            </a:endParaRPr>
          </a:p>
        </p:txBody>
      </p:sp>
      <p:cxnSp>
        <p:nvCxnSpPr>
          <p:cNvPr id="83" name="מחבר חץ ישר 82">
            <a:extLst>
              <a:ext uri="{FF2B5EF4-FFF2-40B4-BE49-F238E27FC236}">
                <a16:creationId xmlns:a16="http://schemas.microsoft.com/office/drawing/2014/main" id="{63078934-2B00-4635-BEBB-4830432B1853}"/>
              </a:ext>
            </a:extLst>
          </p:cNvPr>
          <p:cNvCxnSpPr>
            <a:cxnSpLocks/>
            <a:endCxn id="78" idx="2"/>
          </p:cNvCxnSpPr>
          <p:nvPr/>
        </p:nvCxnSpPr>
        <p:spPr>
          <a:xfrm flipV="1">
            <a:off x="7799064" y="4653047"/>
            <a:ext cx="272917" cy="415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תיבת טקסט 86">
            <a:extLst>
              <a:ext uri="{FF2B5EF4-FFF2-40B4-BE49-F238E27FC236}">
                <a16:creationId xmlns:a16="http://schemas.microsoft.com/office/drawing/2014/main" id="{FC06DC28-5B76-4D5D-B31A-6F1BFB71035B}"/>
              </a:ext>
            </a:extLst>
          </p:cNvPr>
          <p:cNvSpPr txBox="1"/>
          <p:nvPr/>
        </p:nvSpPr>
        <p:spPr>
          <a:xfrm>
            <a:off x="6240423" y="5724285"/>
            <a:ext cx="1748107" cy="861774"/>
          </a:xfrm>
          <a:prstGeom prst="rect">
            <a:avLst/>
          </a:prstGeom>
          <a:noFill/>
        </p:spPr>
        <p:txBody>
          <a:bodyPr wrap="square" rtlCol="1">
            <a:spAutoFit/>
          </a:bodyPr>
          <a:lstStyle/>
          <a:p>
            <a:pPr algn="l"/>
            <a:r>
              <a:rPr lang="en-IL" sz="1000" dirty="0"/>
              <a:t>Some users want to receive notifications by email only and for certain subjects only we also need to get target user email/phone</a:t>
            </a:r>
            <a:endParaRPr lang="he-IL" sz="1000" dirty="0"/>
          </a:p>
        </p:txBody>
      </p:sp>
      <p:cxnSp>
        <p:nvCxnSpPr>
          <p:cNvPr id="98" name="מחבר: מעוקל 97">
            <a:extLst>
              <a:ext uri="{FF2B5EF4-FFF2-40B4-BE49-F238E27FC236}">
                <a16:creationId xmlns:a16="http://schemas.microsoft.com/office/drawing/2014/main" id="{3CE240FE-0C01-484C-9262-736E918515D3}"/>
              </a:ext>
            </a:extLst>
          </p:cNvPr>
          <p:cNvCxnSpPr>
            <a:cxnSpLocks/>
            <a:stCxn id="87" idx="0"/>
            <a:endCxn id="78" idx="1"/>
          </p:cNvCxnSpPr>
          <p:nvPr/>
        </p:nvCxnSpPr>
        <p:spPr>
          <a:xfrm rot="5400000" flipH="1" flipV="1">
            <a:off x="6645183" y="4862569"/>
            <a:ext cx="1331010" cy="39242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מחבר חץ ישר 105">
            <a:extLst>
              <a:ext uri="{FF2B5EF4-FFF2-40B4-BE49-F238E27FC236}">
                <a16:creationId xmlns:a16="http://schemas.microsoft.com/office/drawing/2014/main" id="{6A10F170-8307-4202-945D-EB2BAFCE0334}"/>
              </a:ext>
            </a:extLst>
          </p:cNvPr>
          <p:cNvCxnSpPr>
            <a:cxnSpLocks/>
            <a:stCxn id="61" idx="3"/>
            <a:endCxn id="78" idx="1"/>
          </p:cNvCxnSpPr>
          <p:nvPr/>
        </p:nvCxnSpPr>
        <p:spPr>
          <a:xfrm>
            <a:off x="7210225" y="4389119"/>
            <a:ext cx="296674" cy="4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2" name="מלבן 111">
            <a:extLst>
              <a:ext uri="{FF2B5EF4-FFF2-40B4-BE49-F238E27FC236}">
                <a16:creationId xmlns:a16="http://schemas.microsoft.com/office/drawing/2014/main" id="{102CFF30-1C5A-429E-A936-36239693232D}"/>
              </a:ext>
            </a:extLst>
          </p:cNvPr>
          <p:cNvSpPr/>
          <p:nvPr/>
        </p:nvSpPr>
        <p:spPr>
          <a:xfrm>
            <a:off x="8185101" y="5933339"/>
            <a:ext cx="1073208" cy="4821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Preferences DB (MySQL)</a:t>
            </a:r>
            <a:endParaRPr lang="he-IL" sz="1000" dirty="0">
              <a:solidFill>
                <a:schemeClr val="tx1"/>
              </a:solidFill>
            </a:endParaRPr>
          </a:p>
        </p:txBody>
      </p:sp>
      <p:cxnSp>
        <p:nvCxnSpPr>
          <p:cNvPr id="113" name="מחבר חץ ישר 112">
            <a:extLst>
              <a:ext uri="{FF2B5EF4-FFF2-40B4-BE49-F238E27FC236}">
                <a16:creationId xmlns:a16="http://schemas.microsoft.com/office/drawing/2014/main" id="{8B9DD38D-6BA5-4D83-B929-68A8E10F5D8E}"/>
              </a:ext>
            </a:extLst>
          </p:cNvPr>
          <p:cNvCxnSpPr>
            <a:cxnSpLocks/>
            <a:stCxn id="112" idx="1"/>
            <a:endCxn id="82" idx="2"/>
          </p:cNvCxnSpPr>
          <p:nvPr/>
        </p:nvCxnSpPr>
        <p:spPr>
          <a:xfrm flipH="1" flipV="1">
            <a:off x="7765812" y="5550269"/>
            <a:ext cx="419289" cy="6241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7" name="מלבן 166">
            <a:extLst>
              <a:ext uri="{FF2B5EF4-FFF2-40B4-BE49-F238E27FC236}">
                <a16:creationId xmlns:a16="http://schemas.microsoft.com/office/drawing/2014/main" id="{CE8E50E2-AB9F-47D1-9FCF-ECA9B4E153EF}"/>
              </a:ext>
            </a:extLst>
          </p:cNvPr>
          <p:cNvSpPr/>
          <p:nvPr/>
        </p:nvSpPr>
        <p:spPr>
          <a:xfrm>
            <a:off x="9060927" y="3171303"/>
            <a:ext cx="232756" cy="24356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KAFKA</a:t>
            </a:r>
            <a:endParaRPr lang="he-IL" sz="1000" dirty="0">
              <a:solidFill>
                <a:schemeClr val="tx1"/>
              </a:solidFill>
            </a:endParaRPr>
          </a:p>
        </p:txBody>
      </p:sp>
      <p:cxnSp>
        <p:nvCxnSpPr>
          <p:cNvPr id="171" name="מחבר חץ ישר 170">
            <a:extLst>
              <a:ext uri="{FF2B5EF4-FFF2-40B4-BE49-F238E27FC236}">
                <a16:creationId xmlns:a16="http://schemas.microsoft.com/office/drawing/2014/main" id="{C11B7999-C265-46A8-A9C4-5CBD85DF5F72}"/>
              </a:ext>
            </a:extLst>
          </p:cNvPr>
          <p:cNvCxnSpPr>
            <a:cxnSpLocks/>
            <a:stCxn id="78" idx="3"/>
            <a:endCxn id="167" idx="1"/>
          </p:cNvCxnSpPr>
          <p:nvPr/>
        </p:nvCxnSpPr>
        <p:spPr>
          <a:xfrm flipV="1">
            <a:off x="8637062" y="4389118"/>
            <a:ext cx="423865" cy="4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6" name="תיבת טקסט 175">
            <a:extLst>
              <a:ext uri="{FF2B5EF4-FFF2-40B4-BE49-F238E27FC236}">
                <a16:creationId xmlns:a16="http://schemas.microsoft.com/office/drawing/2014/main" id="{17B7CFB5-2EC8-49EB-9C07-CDBADB3422E6}"/>
              </a:ext>
            </a:extLst>
          </p:cNvPr>
          <p:cNvSpPr txBox="1"/>
          <p:nvPr/>
        </p:nvSpPr>
        <p:spPr>
          <a:xfrm>
            <a:off x="8085136" y="2545334"/>
            <a:ext cx="1699033" cy="553998"/>
          </a:xfrm>
          <a:prstGeom prst="rect">
            <a:avLst/>
          </a:prstGeom>
          <a:noFill/>
        </p:spPr>
        <p:txBody>
          <a:bodyPr wrap="square" rtlCol="1">
            <a:spAutoFit/>
          </a:bodyPr>
          <a:lstStyle/>
          <a:p>
            <a:pPr algn="l"/>
            <a:r>
              <a:rPr lang="en-IL" sz="1000" dirty="0"/>
              <a:t>We need Kafka in order to </a:t>
            </a:r>
            <a:br>
              <a:rPr lang="en-IL" sz="1000" dirty="0"/>
            </a:br>
            <a:r>
              <a:rPr lang="en-IL" sz="1000" dirty="0"/>
              <a:t>have multiple consumers </a:t>
            </a:r>
            <a:br>
              <a:rPr lang="en-IL" sz="1000" dirty="0"/>
            </a:br>
            <a:r>
              <a:rPr lang="en-IL" sz="1000" dirty="0"/>
              <a:t>handling the request</a:t>
            </a:r>
            <a:endParaRPr lang="he-IL" sz="1000" dirty="0"/>
          </a:p>
        </p:txBody>
      </p:sp>
      <p:cxnSp>
        <p:nvCxnSpPr>
          <p:cNvPr id="179" name="מחבר חץ ישר 178">
            <a:extLst>
              <a:ext uri="{FF2B5EF4-FFF2-40B4-BE49-F238E27FC236}">
                <a16:creationId xmlns:a16="http://schemas.microsoft.com/office/drawing/2014/main" id="{3B5DEC5A-BD78-41B9-8D57-2CDCDCFF2F68}"/>
              </a:ext>
            </a:extLst>
          </p:cNvPr>
          <p:cNvCxnSpPr>
            <a:cxnSpLocks/>
          </p:cNvCxnSpPr>
          <p:nvPr/>
        </p:nvCxnSpPr>
        <p:spPr>
          <a:xfrm flipH="1">
            <a:off x="8851523" y="3150522"/>
            <a:ext cx="1526" cy="11602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0" name="מחבר חץ ישר 179">
            <a:extLst>
              <a:ext uri="{FF2B5EF4-FFF2-40B4-BE49-F238E27FC236}">
                <a16:creationId xmlns:a16="http://schemas.microsoft.com/office/drawing/2014/main" id="{5B57D477-D39D-4EDC-AE90-9026E326CA83}"/>
              </a:ext>
            </a:extLst>
          </p:cNvPr>
          <p:cNvCxnSpPr>
            <a:cxnSpLocks/>
          </p:cNvCxnSpPr>
          <p:nvPr/>
        </p:nvCxnSpPr>
        <p:spPr>
          <a:xfrm flipH="1">
            <a:off x="2790513" y="3162214"/>
            <a:ext cx="1526" cy="11602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1" name="מלבן 180">
            <a:extLst>
              <a:ext uri="{FF2B5EF4-FFF2-40B4-BE49-F238E27FC236}">
                <a16:creationId xmlns:a16="http://schemas.microsoft.com/office/drawing/2014/main" id="{A055F6ED-D130-466B-94B8-5AF38D11DD3C}"/>
              </a:ext>
            </a:extLst>
          </p:cNvPr>
          <p:cNvSpPr/>
          <p:nvPr/>
        </p:nvSpPr>
        <p:spPr>
          <a:xfrm>
            <a:off x="9558023" y="3942180"/>
            <a:ext cx="1266131" cy="89387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Handlers (SMS/EMAIL/APP)</a:t>
            </a:r>
            <a:br>
              <a:rPr lang="en-IL" sz="1000" dirty="0">
                <a:solidFill>
                  <a:schemeClr val="tx1"/>
                </a:solidFill>
              </a:rPr>
            </a:br>
            <a:r>
              <a:rPr lang="en-IL" sz="1000" dirty="0">
                <a:solidFill>
                  <a:schemeClr val="tx1"/>
                </a:solidFill>
              </a:rPr>
              <a:t>can be horizontally scaled as consumer group</a:t>
            </a:r>
            <a:endParaRPr lang="he-IL" sz="1000" dirty="0">
              <a:solidFill>
                <a:schemeClr val="tx1"/>
              </a:solidFill>
            </a:endParaRPr>
          </a:p>
        </p:txBody>
      </p:sp>
      <p:cxnSp>
        <p:nvCxnSpPr>
          <p:cNvPr id="182" name="מחבר חץ ישר 181">
            <a:extLst>
              <a:ext uri="{FF2B5EF4-FFF2-40B4-BE49-F238E27FC236}">
                <a16:creationId xmlns:a16="http://schemas.microsoft.com/office/drawing/2014/main" id="{3DED0BE1-1AE6-41E0-9059-ED6B9AC753BD}"/>
              </a:ext>
            </a:extLst>
          </p:cNvPr>
          <p:cNvCxnSpPr>
            <a:cxnSpLocks/>
            <a:stCxn id="167" idx="3"/>
            <a:endCxn id="181" idx="1"/>
          </p:cNvCxnSpPr>
          <p:nvPr/>
        </p:nvCxnSpPr>
        <p:spPr>
          <a:xfrm>
            <a:off x="9293683" y="4389118"/>
            <a:ext cx="2643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7" name="מלבן 186">
            <a:extLst>
              <a:ext uri="{FF2B5EF4-FFF2-40B4-BE49-F238E27FC236}">
                <a16:creationId xmlns:a16="http://schemas.microsoft.com/office/drawing/2014/main" id="{457D8ABC-D497-41F4-B30B-FCA0E0D6E93D}"/>
              </a:ext>
            </a:extLst>
          </p:cNvPr>
          <p:cNvSpPr/>
          <p:nvPr/>
        </p:nvSpPr>
        <p:spPr>
          <a:xfrm>
            <a:off x="11022675" y="4174256"/>
            <a:ext cx="1051713" cy="24325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Email Vendor</a:t>
            </a:r>
            <a:endParaRPr lang="he-IL" sz="1000" dirty="0">
              <a:solidFill>
                <a:schemeClr val="tx1"/>
              </a:solidFill>
            </a:endParaRPr>
          </a:p>
        </p:txBody>
      </p:sp>
      <p:sp>
        <p:nvSpPr>
          <p:cNvPr id="188" name="מלבן 187">
            <a:extLst>
              <a:ext uri="{FF2B5EF4-FFF2-40B4-BE49-F238E27FC236}">
                <a16:creationId xmlns:a16="http://schemas.microsoft.com/office/drawing/2014/main" id="{55BCA89D-A47E-414B-AC79-295B67DCEE78}"/>
              </a:ext>
            </a:extLst>
          </p:cNvPr>
          <p:cNvSpPr/>
          <p:nvPr/>
        </p:nvSpPr>
        <p:spPr>
          <a:xfrm>
            <a:off x="11022676" y="4452061"/>
            <a:ext cx="1051713" cy="24325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SMS Vendor 1</a:t>
            </a:r>
            <a:endParaRPr lang="he-IL" sz="1000" dirty="0">
              <a:solidFill>
                <a:schemeClr val="tx1"/>
              </a:solidFill>
            </a:endParaRPr>
          </a:p>
        </p:txBody>
      </p:sp>
      <p:sp>
        <p:nvSpPr>
          <p:cNvPr id="189" name="מלבן 188">
            <a:extLst>
              <a:ext uri="{FF2B5EF4-FFF2-40B4-BE49-F238E27FC236}">
                <a16:creationId xmlns:a16="http://schemas.microsoft.com/office/drawing/2014/main" id="{4820DB8E-A45F-4A38-812E-56031E7CA2AC}"/>
              </a:ext>
            </a:extLst>
          </p:cNvPr>
          <p:cNvSpPr/>
          <p:nvPr/>
        </p:nvSpPr>
        <p:spPr>
          <a:xfrm>
            <a:off x="11022676" y="4745885"/>
            <a:ext cx="1051713" cy="24325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SMS Vendor 2</a:t>
            </a:r>
            <a:endParaRPr lang="he-IL" sz="1000" dirty="0">
              <a:solidFill>
                <a:schemeClr val="tx1"/>
              </a:solidFill>
            </a:endParaRPr>
          </a:p>
        </p:txBody>
      </p:sp>
      <p:sp>
        <p:nvSpPr>
          <p:cNvPr id="190" name="מלבן 189">
            <a:extLst>
              <a:ext uri="{FF2B5EF4-FFF2-40B4-BE49-F238E27FC236}">
                <a16:creationId xmlns:a16="http://schemas.microsoft.com/office/drawing/2014/main" id="{4A0F7E12-0B73-48A1-9706-CAEC7614FA8F}"/>
              </a:ext>
            </a:extLst>
          </p:cNvPr>
          <p:cNvSpPr/>
          <p:nvPr/>
        </p:nvSpPr>
        <p:spPr>
          <a:xfrm>
            <a:off x="11022674" y="3877887"/>
            <a:ext cx="1051713" cy="24325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Firebase, </a:t>
            </a:r>
            <a:r>
              <a:rPr lang="en-US" sz="1000" dirty="0">
                <a:solidFill>
                  <a:schemeClr val="tx1"/>
                </a:solidFill>
              </a:rPr>
              <a:t>P</a:t>
            </a:r>
            <a:r>
              <a:rPr lang="en-IL" sz="1000" dirty="0">
                <a:solidFill>
                  <a:schemeClr val="tx1"/>
                </a:solidFill>
              </a:rPr>
              <a:t>usher</a:t>
            </a:r>
            <a:endParaRPr lang="he-IL" sz="1000" dirty="0">
              <a:solidFill>
                <a:schemeClr val="tx1"/>
              </a:solidFill>
            </a:endParaRPr>
          </a:p>
        </p:txBody>
      </p:sp>
      <p:cxnSp>
        <p:nvCxnSpPr>
          <p:cNvPr id="196" name="מחבר חץ ישר 195">
            <a:extLst>
              <a:ext uri="{FF2B5EF4-FFF2-40B4-BE49-F238E27FC236}">
                <a16:creationId xmlns:a16="http://schemas.microsoft.com/office/drawing/2014/main" id="{A5B3ED9B-2A66-4692-8562-E9E554F570FA}"/>
              </a:ext>
            </a:extLst>
          </p:cNvPr>
          <p:cNvCxnSpPr>
            <a:cxnSpLocks/>
            <a:stCxn id="181" idx="3"/>
            <a:endCxn id="187" idx="1"/>
          </p:cNvCxnSpPr>
          <p:nvPr/>
        </p:nvCxnSpPr>
        <p:spPr>
          <a:xfrm flipV="1">
            <a:off x="10824154" y="4295881"/>
            <a:ext cx="198521" cy="932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9" name="מחבר חץ ישר 198">
            <a:extLst>
              <a:ext uri="{FF2B5EF4-FFF2-40B4-BE49-F238E27FC236}">
                <a16:creationId xmlns:a16="http://schemas.microsoft.com/office/drawing/2014/main" id="{B5B791A5-FC5A-4DA6-BFF2-5BCAC0DFA8CE}"/>
              </a:ext>
            </a:extLst>
          </p:cNvPr>
          <p:cNvCxnSpPr>
            <a:cxnSpLocks/>
            <a:stCxn id="181" idx="3"/>
            <a:endCxn id="188" idx="1"/>
          </p:cNvCxnSpPr>
          <p:nvPr/>
        </p:nvCxnSpPr>
        <p:spPr>
          <a:xfrm>
            <a:off x="10824154" y="4389118"/>
            <a:ext cx="198522" cy="1845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2" name="מחבר חץ ישר 201">
            <a:extLst>
              <a:ext uri="{FF2B5EF4-FFF2-40B4-BE49-F238E27FC236}">
                <a16:creationId xmlns:a16="http://schemas.microsoft.com/office/drawing/2014/main" id="{67A0D650-9AC9-416A-8FA8-83FC1EE0FD48}"/>
              </a:ext>
            </a:extLst>
          </p:cNvPr>
          <p:cNvCxnSpPr>
            <a:cxnSpLocks/>
            <a:stCxn id="181" idx="3"/>
            <a:endCxn id="189" idx="1"/>
          </p:cNvCxnSpPr>
          <p:nvPr/>
        </p:nvCxnSpPr>
        <p:spPr>
          <a:xfrm>
            <a:off x="10824154" y="4389118"/>
            <a:ext cx="198522" cy="478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5" name="מחבר חץ ישר 204">
            <a:extLst>
              <a:ext uri="{FF2B5EF4-FFF2-40B4-BE49-F238E27FC236}">
                <a16:creationId xmlns:a16="http://schemas.microsoft.com/office/drawing/2014/main" id="{0AC9A354-5487-4FCC-AE14-9F7FC4020C01}"/>
              </a:ext>
            </a:extLst>
          </p:cNvPr>
          <p:cNvCxnSpPr>
            <a:cxnSpLocks/>
            <a:stCxn id="181" idx="3"/>
            <a:endCxn id="190" idx="1"/>
          </p:cNvCxnSpPr>
          <p:nvPr/>
        </p:nvCxnSpPr>
        <p:spPr>
          <a:xfrm flipV="1">
            <a:off x="10824154" y="3999512"/>
            <a:ext cx="198520" cy="3896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0" name="מלבן 209">
            <a:extLst>
              <a:ext uri="{FF2B5EF4-FFF2-40B4-BE49-F238E27FC236}">
                <a16:creationId xmlns:a16="http://schemas.microsoft.com/office/drawing/2014/main" id="{AEE39C20-B490-43D7-A410-6AD4F27B509D}"/>
              </a:ext>
            </a:extLst>
          </p:cNvPr>
          <p:cNvSpPr/>
          <p:nvPr/>
        </p:nvSpPr>
        <p:spPr>
          <a:xfrm>
            <a:off x="170336" y="729388"/>
            <a:ext cx="1052232" cy="49060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Bulk Notification UI</a:t>
            </a:r>
            <a:endParaRPr lang="he-IL" sz="1000" dirty="0">
              <a:solidFill>
                <a:schemeClr val="tx1"/>
              </a:solidFill>
            </a:endParaRPr>
          </a:p>
        </p:txBody>
      </p:sp>
      <p:sp>
        <p:nvSpPr>
          <p:cNvPr id="211" name="מלבן 210">
            <a:extLst>
              <a:ext uri="{FF2B5EF4-FFF2-40B4-BE49-F238E27FC236}">
                <a16:creationId xmlns:a16="http://schemas.microsoft.com/office/drawing/2014/main" id="{9FFD6424-2080-4635-A2FF-8FA741606E63}"/>
              </a:ext>
            </a:extLst>
          </p:cNvPr>
          <p:cNvSpPr/>
          <p:nvPr/>
        </p:nvSpPr>
        <p:spPr>
          <a:xfrm>
            <a:off x="1191689" y="3171303"/>
            <a:ext cx="232756" cy="24356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LB</a:t>
            </a:r>
            <a:endParaRPr lang="he-IL" sz="1000" dirty="0">
              <a:solidFill>
                <a:schemeClr val="tx1"/>
              </a:solidFill>
            </a:endParaRPr>
          </a:p>
        </p:txBody>
      </p:sp>
      <p:sp>
        <p:nvSpPr>
          <p:cNvPr id="225" name="מלבן 224">
            <a:extLst>
              <a:ext uri="{FF2B5EF4-FFF2-40B4-BE49-F238E27FC236}">
                <a16:creationId xmlns:a16="http://schemas.microsoft.com/office/drawing/2014/main" id="{3B3C50D3-BCC8-46DD-B5B3-25D6E09135B4}"/>
              </a:ext>
            </a:extLst>
          </p:cNvPr>
          <p:cNvSpPr/>
          <p:nvPr/>
        </p:nvSpPr>
        <p:spPr>
          <a:xfrm>
            <a:off x="2159348" y="679912"/>
            <a:ext cx="1045417" cy="58307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Bulk Notification Service</a:t>
            </a:r>
            <a:endParaRPr lang="he-IL" sz="1000" dirty="0">
              <a:solidFill>
                <a:schemeClr val="tx1"/>
              </a:solidFill>
            </a:endParaRPr>
          </a:p>
        </p:txBody>
      </p:sp>
      <p:cxnSp>
        <p:nvCxnSpPr>
          <p:cNvPr id="227" name="מחבר: מרפקי 226">
            <a:extLst>
              <a:ext uri="{FF2B5EF4-FFF2-40B4-BE49-F238E27FC236}">
                <a16:creationId xmlns:a16="http://schemas.microsoft.com/office/drawing/2014/main" id="{F4393921-D167-42E2-8D1E-49E6C54D499D}"/>
              </a:ext>
            </a:extLst>
          </p:cNvPr>
          <p:cNvCxnSpPr>
            <a:stCxn id="225" idx="2"/>
            <a:endCxn id="9" idx="0"/>
          </p:cNvCxnSpPr>
          <p:nvPr/>
        </p:nvCxnSpPr>
        <p:spPr>
          <a:xfrm rot="5400000">
            <a:off x="992612" y="2395341"/>
            <a:ext cx="2821802" cy="55708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2" name="מחבר חץ ישר 231">
            <a:extLst>
              <a:ext uri="{FF2B5EF4-FFF2-40B4-BE49-F238E27FC236}">
                <a16:creationId xmlns:a16="http://schemas.microsoft.com/office/drawing/2014/main" id="{B9CFC18E-5B88-4A50-BF2A-76C24CD1ABAD}"/>
              </a:ext>
            </a:extLst>
          </p:cNvPr>
          <p:cNvCxnSpPr>
            <a:stCxn id="210" idx="3"/>
            <a:endCxn id="225" idx="1"/>
          </p:cNvCxnSpPr>
          <p:nvPr/>
        </p:nvCxnSpPr>
        <p:spPr>
          <a:xfrm flipV="1">
            <a:off x="1222568" y="971448"/>
            <a:ext cx="936780" cy="324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5" name="מחבר חץ ישר 234">
            <a:extLst>
              <a:ext uri="{FF2B5EF4-FFF2-40B4-BE49-F238E27FC236}">
                <a16:creationId xmlns:a16="http://schemas.microsoft.com/office/drawing/2014/main" id="{5A29AC18-67E8-4528-B3FE-784B87711AFA}"/>
              </a:ext>
            </a:extLst>
          </p:cNvPr>
          <p:cNvCxnSpPr>
            <a:cxnSpLocks/>
          </p:cNvCxnSpPr>
          <p:nvPr/>
        </p:nvCxnSpPr>
        <p:spPr>
          <a:xfrm flipV="1">
            <a:off x="980560" y="999679"/>
            <a:ext cx="443885" cy="8019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8" name="תיבת טקסט 237">
            <a:extLst>
              <a:ext uri="{FF2B5EF4-FFF2-40B4-BE49-F238E27FC236}">
                <a16:creationId xmlns:a16="http://schemas.microsoft.com/office/drawing/2014/main" id="{C56D011D-922E-4F2D-A4FD-A883E294DC54}"/>
              </a:ext>
            </a:extLst>
          </p:cNvPr>
          <p:cNvSpPr txBox="1"/>
          <p:nvPr/>
        </p:nvSpPr>
        <p:spPr>
          <a:xfrm>
            <a:off x="240951" y="1847539"/>
            <a:ext cx="1584092" cy="707886"/>
          </a:xfrm>
          <a:prstGeom prst="rect">
            <a:avLst/>
          </a:prstGeom>
          <a:noFill/>
        </p:spPr>
        <p:txBody>
          <a:bodyPr wrap="square" rtlCol="1">
            <a:spAutoFit/>
          </a:bodyPr>
          <a:lstStyle/>
          <a:p>
            <a:pPr algn="l"/>
            <a:r>
              <a:rPr lang="en-IL" sz="1000" dirty="0"/>
              <a:t>Using the service in order to discover user characteristics and bulk notification sending</a:t>
            </a:r>
            <a:endParaRPr lang="he-IL" sz="1000" dirty="0"/>
          </a:p>
        </p:txBody>
      </p:sp>
      <p:cxnSp>
        <p:nvCxnSpPr>
          <p:cNvPr id="241" name="מחבר חץ ישר 240">
            <a:extLst>
              <a:ext uri="{FF2B5EF4-FFF2-40B4-BE49-F238E27FC236}">
                <a16:creationId xmlns:a16="http://schemas.microsoft.com/office/drawing/2014/main" id="{377D9120-3B66-469A-B0DD-CFF13C06E206}"/>
              </a:ext>
            </a:extLst>
          </p:cNvPr>
          <p:cNvCxnSpPr>
            <a:cxnSpLocks/>
            <a:stCxn id="225" idx="3"/>
            <a:endCxn id="261" idx="1"/>
          </p:cNvCxnSpPr>
          <p:nvPr/>
        </p:nvCxnSpPr>
        <p:spPr>
          <a:xfrm flipV="1">
            <a:off x="3204765" y="965720"/>
            <a:ext cx="802374" cy="572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45" name="מלבן 244">
            <a:extLst>
              <a:ext uri="{FF2B5EF4-FFF2-40B4-BE49-F238E27FC236}">
                <a16:creationId xmlns:a16="http://schemas.microsoft.com/office/drawing/2014/main" id="{93EE8BEB-8A52-4E15-8CD3-B0FE7C313DEE}"/>
              </a:ext>
            </a:extLst>
          </p:cNvPr>
          <p:cNvSpPr/>
          <p:nvPr/>
        </p:nvSpPr>
        <p:spPr>
          <a:xfrm>
            <a:off x="2313354" y="5930585"/>
            <a:ext cx="1542703" cy="58307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User Transaction Data Services (Orders/Searches)</a:t>
            </a:r>
            <a:endParaRPr lang="he-IL" sz="1000" dirty="0">
              <a:solidFill>
                <a:schemeClr val="tx1"/>
              </a:solidFill>
            </a:endParaRPr>
          </a:p>
        </p:txBody>
      </p:sp>
      <p:cxnSp>
        <p:nvCxnSpPr>
          <p:cNvPr id="246" name="מחבר חץ ישר 245">
            <a:extLst>
              <a:ext uri="{FF2B5EF4-FFF2-40B4-BE49-F238E27FC236}">
                <a16:creationId xmlns:a16="http://schemas.microsoft.com/office/drawing/2014/main" id="{A5B12584-7713-4B71-BDD7-8C13C512E03F}"/>
              </a:ext>
            </a:extLst>
          </p:cNvPr>
          <p:cNvCxnSpPr>
            <a:cxnSpLocks/>
            <a:stCxn id="245" idx="0"/>
            <a:endCxn id="10" idx="2"/>
          </p:cNvCxnSpPr>
          <p:nvPr/>
        </p:nvCxnSpPr>
        <p:spPr>
          <a:xfrm flipV="1">
            <a:off x="3084706" y="5599211"/>
            <a:ext cx="0" cy="331374"/>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49" name="מחבר חץ ישר 248">
            <a:extLst>
              <a:ext uri="{FF2B5EF4-FFF2-40B4-BE49-F238E27FC236}">
                <a16:creationId xmlns:a16="http://schemas.microsoft.com/office/drawing/2014/main" id="{EC180125-F378-4D07-B81A-0774702A4E6F}"/>
              </a:ext>
            </a:extLst>
          </p:cNvPr>
          <p:cNvCxnSpPr>
            <a:cxnSpLocks/>
          </p:cNvCxnSpPr>
          <p:nvPr/>
        </p:nvCxnSpPr>
        <p:spPr>
          <a:xfrm flipH="1" flipV="1">
            <a:off x="3151233" y="5724286"/>
            <a:ext cx="1004097" cy="197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2" name="תיבת טקסט 251">
            <a:extLst>
              <a:ext uri="{FF2B5EF4-FFF2-40B4-BE49-F238E27FC236}">
                <a16:creationId xmlns:a16="http://schemas.microsoft.com/office/drawing/2014/main" id="{7188A643-2FF1-4EAA-81B9-665517C243A8}"/>
              </a:ext>
            </a:extLst>
          </p:cNvPr>
          <p:cNvSpPr txBox="1"/>
          <p:nvPr/>
        </p:nvSpPr>
        <p:spPr>
          <a:xfrm>
            <a:off x="4165703" y="5657553"/>
            <a:ext cx="1575935" cy="553998"/>
          </a:xfrm>
          <a:prstGeom prst="rect">
            <a:avLst/>
          </a:prstGeom>
          <a:noFill/>
        </p:spPr>
        <p:txBody>
          <a:bodyPr wrap="square" rtlCol="1">
            <a:spAutoFit/>
          </a:bodyPr>
          <a:lstStyle/>
          <a:p>
            <a:pPr algn="l"/>
            <a:r>
              <a:rPr lang="en-IL" sz="1000" dirty="0"/>
              <a:t>Analytics on user actions. We may use many topics for each type of data.</a:t>
            </a:r>
            <a:endParaRPr lang="he-IL" sz="1000" dirty="0"/>
          </a:p>
        </p:txBody>
      </p:sp>
      <p:cxnSp>
        <p:nvCxnSpPr>
          <p:cNvPr id="253" name="מחבר חץ ישר 252">
            <a:extLst>
              <a:ext uri="{FF2B5EF4-FFF2-40B4-BE49-F238E27FC236}">
                <a16:creationId xmlns:a16="http://schemas.microsoft.com/office/drawing/2014/main" id="{98580132-4461-4F74-9074-44C98F88D777}"/>
              </a:ext>
            </a:extLst>
          </p:cNvPr>
          <p:cNvCxnSpPr>
            <a:cxnSpLocks/>
            <a:endCxn id="257" idx="2"/>
          </p:cNvCxnSpPr>
          <p:nvPr/>
        </p:nvCxnSpPr>
        <p:spPr>
          <a:xfrm flipV="1">
            <a:off x="3215904" y="1979468"/>
            <a:ext cx="2775718" cy="1580977"/>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57" name="מלבן 256">
            <a:extLst>
              <a:ext uri="{FF2B5EF4-FFF2-40B4-BE49-F238E27FC236}">
                <a16:creationId xmlns:a16="http://schemas.microsoft.com/office/drawing/2014/main" id="{D18F01F5-4C5D-4D14-99F3-F46627EEE982}"/>
              </a:ext>
            </a:extLst>
          </p:cNvPr>
          <p:cNvSpPr/>
          <p:nvPr/>
        </p:nvSpPr>
        <p:spPr>
          <a:xfrm>
            <a:off x="5322977" y="1614927"/>
            <a:ext cx="1337289" cy="36454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000" dirty="0">
                <a:solidFill>
                  <a:schemeClr val="tx1"/>
                </a:solidFill>
              </a:rPr>
              <a:t>U</a:t>
            </a:r>
            <a:r>
              <a:rPr lang="en-IL" sz="1000" dirty="0">
                <a:solidFill>
                  <a:schemeClr val="tx1"/>
                </a:solidFill>
              </a:rPr>
              <a:t>ser Transaction Data Parser</a:t>
            </a:r>
            <a:endParaRPr lang="he-IL" sz="1000" dirty="0">
              <a:solidFill>
                <a:schemeClr val="tx1"/>
              </a:solidFill>
            </a:endParaRPr>
          </a:p>
        </p:txBody>
      </p:sp>
      <p:sp>
        <p:nvSpPr>
          <p:cNvPr id="260" name="מלבן 259">
            <a:extLst>
              <a:ext uri="{FF2B5EF4-FFF2-40B4-BE49-F238E27FC236}">
                <a16:creationId xmlns:a16="http://schemas.microsoft.com/office/drawing/2014/main" id="{14374AF1-A4F5-47F6-B8F4-6E4A384DDC5E}"/>
              </a:ext>
            </a:extLst>
          </p:cNvPr>
          <p:cNvSpPr/>
          <p:nvPr/>
        </p:nvSpPr>
        <p:spPr>
          <a:xfrm>
            <a:off x="5448739" y="724503"/>
            <a:ext cx="1073208" cy="4821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ES/Mongo Cluster</a:t>
            </a:r>
            <a:endParaRPr lang="he-IL" sz="1000" dirty="0">
              <a:solidFill>
                <a:schemeClr val="tx1"/>
              </a:solidFill>
            </a:endParaRPr>
          </a:p>
        </p:txBody>
      </p:sp>
      <p:sp>
        <p:nvSpPr>
          <p:cNvPr id="261" name="מלבן 260">
            <a:extLst>
              <a:ext uri="{FF2B5EF4-FFF2-40B4-BE49-F238E27FC236}">
                <a16:creationId xmlns:a16="http://schemas.microsoft.com/office/drawing/2014/main" id="{F5E37A57-8EAD-49F4-AF27-4CD715DE5DDB}"/>
              </a:ext>
            </a:extLst>
          </p:cNvPr>
          <p:cNvSpPr/>
          <p:nvPr/>
        </p:nvSpPr>
        <p:spPr>
          <a:xfrm>
            <a:off x="4007139" y="674184"/>
            <a:ext cx="1045417" cy="58307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Query Engine</a:t>
            </a:r>
            <a:endParaRPr lang="he-IL" sz="1000" dirty="0">
              <a:solidFill>
                <a:schemeClr val="tx1"/>
              </a:solidFill>
            </a:endParaRPr>
          </a:p>
        </p:txBody>
      </p:sp>
      <p:cxnSp>
        <p:nvCxnSpPr>
          <p:cNvPr id="264" name="מחבר חץ ישר 263">
            <a:extLst>
              <a:ext uri="{FF2B5EF4-FFF2-40B4-BE49-F238E27FC236}">
                <a16:creationId xmlns:a16="http://schemas.microsoft.com/office/drawing/2014/main" id="{E5E446E2-92E2-4B60-9D39-393A43D465BD}"/>
              </a:ext>
            </a:extLst>
          </p:cNvPr>
          <p:cNvCxnSpPr>
            <a:cxnSpLocks/>
            <a:stCxn id="260" idx="1"/>
            <a:endCxn id="261" idx="3"/>
          </p:cNvCxnSpPr>
          <p:nvPr/>
        </p:nvCxnSpPr>
        <p:spPr>
          <a:xfrm flipH="1">
            <a:off x="5052556" y="965572"/>
            <a:ext cx="396183" cy="1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0" name="מחבר חץ ישר 269">
            <a:extLst>
              <a:ext uri="{FF2B5EF4-FFF2-40B4-BE49-F238E27FC236}">
                <a16:creationId xmlns:a16="http://schemas.microsoft.com/office/drawing/2014/main" id="{A5ADFD57-931D-4442-BE12-315089D8A2DD}"/>
              </a:ext>
            </a:extLst>
          </p:cNvPr>
          <p:cNvCxnSpPr>
            <a:cxnSpLocks/>
            <a:stCxn id="257" idx="0"/>
            <a:endCxn id="260" idx="2"/>
          </p:cNvCxnSpPr>
          <p:nvPr/>
        </p:nvCxnSpPr>
        <p:spPr>
          <a:xfrm flipH="1" flipV="1">
            <a:off x="5985343" y="1206640"/>
            <a:ext cx="6279" cy="408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5" name="מלבן 274">
            <a:extLst>
              <a:ext uri="{FF2B5EF4-FFF2-40B4-BE49-F238E27FC236}">
                <a16:creationId xmlns:a16="http://schemas.microsoft.com/office/drawing/2014/main" id="{F0EBF6DB-3EFF-41A9-B6AD-5FEF11C718E5}"/>
              </a:ext>
            </a:extLst>
          </p:cNvPr>
          <p:cNvSpPr/>
          <p:nvPr/>
        </p:nvSpPr>
        <p:spPr>
          <a:xfrm>
            <a:off x="3999118" y="1493616"/>
            <a:ext cx="1045417" cy="58307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Fraud Detection</a:t>
            </a:r>
            <a:br>
              <a:rPr lang="en-IL" sz="1000" dirty="0">
                <a:solidFill>
                  <a:schemeClr val="tx1"/>
                </a:solidFill>
              </a:rPr>
            </a:br>
            <a:r>
              <a:rPr lang="en-IL" sz="1000" dirty="0">
                <a:solidFill>
                  <a:schemeClr val="tx1"/>
                </a:solidFill>
              </a:rPr>
              <a:t>Search Platform</a:t>
            </a:r>
            <a:br>
              <a:rPr lang="en-IL" sz="1000" dirty="0">
                <a:solidFill>
                  <a:schemeClr val="tx1"/>
                </a:solidFill>
              </a:rPr>
            </a:br>
            <a:r>
              <a:rPr lang="en-IL" sz="1000" dirty="0">
                <a:solidFill>
                  <a:schemeClr val="tx1"/>
                </a:solidFill>
              </a:rPr>
              <a:t>Rule Engine</a:t>
            </a:r>
            <a:endParaRPr lang="he-IL" sz="1000" dirty="0">
              <a:solidFill>
                <a:schemeClr val="tx1"/>
              </a:solidFill>
            </a:endParaRPr>
          </a:p>
        </p:txBody>
      </p:sp>
      <p:cxnSp>
        <p:nvCxnSpPr>
          <p:cNvPr id="276" name="מחבר חץ ישר 275">
            <a:extLst>
              <a:ext uri="{FF2B5EF4-FFF2-40B4-BE49-F238E27FC236}">
                <a16:creationId xmlns:a16="http://schemas.microsoft.com/office/drawing/2014/main" id="{458D2BF1-5056-4470-AE40-5DB3F4596127}"/>
              </a:ext>
            </a:extLst>
          </p:cNvPr>
          <p:cNvCxnSpPr>
            <a:cxnSpLocks/>
            <a:stCxn id="261" idx="2"/>
            <a:endCxn id="275" idx="0"/>
          </p:cNvCxnSpPr>
          <p:nvPr/>
        </p:nvCxnSpPr>
        <p:spPr>
          <a:xfrm flipH="1">
            <a:off x="4521827" y="1257256"/>
            <a:ext cx="8021" cy="236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1" name="מלבן: פינות מעוגלות 280">
            <a:extLst>
              <a:ext uri="{FF2B5EF4-FFF2-40B4-BE49-F238E27FC236}">
                <a16:creationId xmlns:a16="http://schemas.microsoft.com/office/drawing/2014/main" id="{6C68EEA4-7E73-4D1D-9ED5-2973F0C2C510}"/>
              </a:ext>
            </a:extLst>
          </p:cNvPr>
          <p:cNvSpPr/>
          <p:nvPr/>
        </p:nvSpPr>
        <p:spPr>
          <a:xfrm>
            <a:off x="3652648" y="476823"/>
            <a:ext cx="3309565" cy="1777688"/>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1" anchor="t"/>
          <a:lstStyle/>
          <a:p>
            <a:pPr algn="ctr"/>
            <a:endParaRPr lang="he-IL" dirty="0">
              <a:solidFill>
                <a:schemeClr val="tx1"/>
              </a:solidFill>
            </a:endParaRPr>
          </a:p>
        </p:txBody>
      </p:sp>
      <p:sp>
        <p:nvSpPr>
          <p:cNvPr id="2" name="תיבת טקסט 1">
            <a:extLst>
              <a:ext uri="{FF2B5EF4-FFF2-40B4-BE49-F238E27FC236}">
                <a16:creationId xmlns:a16="http://schemas.microsoft.com/office/drawing/2014/main" id="{0341DCF6-7CEE-4520-8DC7-97DF68589A52}"/>
              </a:ext>
            </a:extLst>
          </p:cNvPr>
          <p:cNvSpPr txBox="1"/>
          <p:nvPr/>
        </p:nvSpPr>
        <p:spPr>
          <a:xfrm>
            <a:off x="8302416" y="134574"/>
            <a:ext cx="3667593" cy="830997"/>
          </a:xfrm>
          <a:prstGeom prst="rect">
            <a:avLst/>
          </a:prstGeom>
          <a:noFill/>
          <a:ln>
            <a:solidFill>
              <a:schemeClr val="tx1"/>
            </a:solidFill>
          </a:ln>
        </p:spPr>
        <p:txBody>
          <a:bodyPr wrap="square" rtlCol="1">
            <a:spAutoFit/>
          </a:bodyPr>
          <a:lstStyle/>
          <a:p>
            <a:pPr algn="l" rtl="0"/>
            <a:r>
              <a:rPr lang="en-IL" sz="1200" dirty="0"/>
              <a:t>When using this design, we should note that each unit is defined by its responsibility, and each unit is delimited by Kafka. Using Kafka allows us to scale the system the deal with a massive amount of notifications.</a:t>
            </a:r>
          </a:p>
        </p:txBody>
      </p:sp>
      <p:cxnSp>
        <p:nvCxnSpPr>
          <p:cNvPr id="7" name="מחבר חץ ישר 6">
            <a:extLst>
              <a:ext uri="{FF2B5EF4-FFF2-40B4-BE49-F238E27FC236}">
                <a16:creationId xmlns:a16="http://schemas.microsoft.com/office/drawing/2014/main" id="{6E15CF5C-2AA5-4703-91F0-90006BAA56BB}"/>
              </a:ext>
            </a:extLst>
          </p:cNvPr>
          <p:cNvCxnSpPr>
            <a:cxnSpLocks/>
          </p:cNvCxnSpPr>
          <p:nvPr/>
        </p:nvCxnSpPr>
        <p:spPr>
          <a:xfrm flipH="1">
            <a:off x="1606869" y="4745885"/>
            <a:ext cx="518101" cy="10190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תיבת טקסט 10">
            <a:extLst>
              <a:ext uri="{FF2B5EF4-FFF2-40B4-BE49-F238E27FC236}">
                <a16:creationId xmlns:a16="http://schemas.microsoft.com/office/drawing/2014/main" id="{1289CD1F-7543-4630-A4D3-E7913C02C88B}"/>
              </a:ext>
            </a:extLst>
          </p:cNvPr>
          <p:cNvSpPr txBox="1"/>
          <p:nvPr/>
        </p:nvSpPr>
        <p:spPr>
          <a:xfrm>
            <a:off x="1" y="5764898"/>
            <a:ext cx="2246827" cy="1093102"/>
          </a:xfrm>
          <a:prstGeom prst="rect">
            <a:avLst/>
          </a:prstGeom>
          <a:noFill/>
        </p:spPr>
        <p:txBody>
          <a:bodyPr wrap="square" rtlCol="1">
            <a:spAutoFit/>
          </a:bodyPr>
          <a:lstStyle/>
          <a:p>
            <a:pPr algn="l" rtl="0"/>
            <a:r>
              <a:rPr lang="en-IL" sz="1050" dirty="0"/>
              <a:t>This component doesn’t contain much logic, its responsibility is to receive a message from the client and transfer it to the next layer for processing. LB is use in order to serve a mass users from all over the world.</a:t>
            </a:r>
            <a:endParaRPr lang="he-IL" sz="1050" dirty="0"/>
          </a:p>
        </p:txBody>
      </p:sp>
      <p:sp>
        <p:nvSpPr>
          <p:cNvPr id="15" name="תיבת טקסט 14">
            <a:extLst>
              <a:ext uri="{FF2B5EF4-FFF2-40B4-BE49-F238E27FC236}">
                <a16:creationId xmlns:a16="http://schemas.microsoft.com/office/drawing/2014/main" id="{FC00BB78-E347-4C5B-9CD2-E4532BA55037}"/>
              </a:ext>
            </a:extLst>
          </p:cNvPr>
          <p:cNvSpPr txBox="1"/>
          <p:nvPr/>
        </p:nvSpPr>
        <p:spPr>
          <a:xfrm>
            <a:off x="3878026" y="4922"/>
            <a:ext cx="3004913" cy="474453"/>
          </a:xfrm>
          <a:prstGeom prst="rect">
            <a:avLst/>
          </a:prstGeom>
          <a:noFill/>
        </p:spPr>
        <p:txBody>
          <a:bodyPr wrap="square" rtlCol="1">
            <a:spAutoFit/>
          </a:bodyPr>
          <a:lstStyle/>
          <a:p>
            <a:pPr algn="l" rtl="0"/>
            <a:r>
              <a:rPr lang="en-IL" sz="1200" dirty="0"/>
              <a:t>Analytics part of the system which the notification flow may use</a:t>
            </a:r>
            <a:endParaRPr lang="he-IL" sz="1200" dirty="0"/>
          </a:p>
        </p:txBody>
      </p:sp>
      <p:cxnSp>
        <p:nvCxnSpPr>
          <p:cNvPr id="77" name="מחבר חץ ישר 76">
            <a:extLst>
              <a:ext uri="{FF2B5EF4-FFF2-40B4-BE49-F238E27FC236}">
                <a16:creationId xmlns:a16="http://schemas.microsoft.com/office/drawing/2014/main" id="{2B544DB8-8EBE-4485-AE82-A6D9F265D6E7}"/>
              </a:ext>
            </a:extLst>
          </p:cNvPr>
          <p:cNvCxnSpPr>
            <a:cxnSpLocks/>
          </p:cNvCxnSpPr>
          <p:nvPr/>
        </p:nvCxnSpPr>
        <p:spPr>
          <a:xfrm flipH="1">
            <a:off x="9282121" y="6141377"/>
            <a:ext cx="4531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תיבת טקסט 78">
            <a:extLst>
              <a:ext uri="{FF2B5EF4-FFF2-40B4-BE49-F238E27FC236}">
                <a16:creationId xmlns:a16="http://schemas.microsoft.com/office/drawing/2014/main" id="{F5EA4906-B0DC-4918-8FB3-C81AD058D57D}"/>
              </a:ext>
            </a:extLst>
          </p:cNvPr>
          <p:cNvSpPr txBox="1"/>
          <p:nvPr/>
        </p:nvSpPr>
        <p:spPr>
          <a:xfrm>
            <a:off x="9735232" y="5897408"/>
            <a:ext cx="2151967" cy="553998"/>
          </a:xfrm>
          <a:prstGeom prst="rect">
            <a:avLst/>
          </a:prstGeom>
          <a:noFill/>
        </p:spPr>
        <p:txBody>
          <a:bodyPr wrap="square" rtlCol="1">
            <a:spAutoFit/>
          </a:bodyPr>
          <a:lstStyle/>
          <a:p>
            <a:pPr algn="l"/>
            <a:r>
              <a:rPr lang="en-IL" sz="1000" dirty="0"/>
              <a:t>Not many write operations and many relations in the data structure, so a relational DB is applicable</a:t>
            </a:r>
            <a:endParaRPr lang="he-IL" sz="1000" dirty="0"/>
          </a:p>
        </p:txBody>
      </p:sp>
      <p:cxnSp>
        <p:nvCxnSpPr>
          <p:cNvPr id="81" name="מחבר חץ ישר 80">
            <a:extLst>
              <a:ext uri="{FF2B5EF4-FFF2-40B4-BE49-F238E27FC236}">
                <a16:creationId xmlns:a16="http://schemas.microsoft.com/office/drawing/2014/main" id="{23E8A02D-F5ED-4681-8250-350DC5505995}"/>
              </a:ext>
            </a:extLst>
          </p:cNvPr>
          <p:cNvCxnSpPr>
            <a:cxnSpLocks/>
            <a:stCxn id="84" idx="1"/>
            <a:endCxn id="260" idx="3"/>
          </p:cNvCxnSpPr>
          <p:nvPr/>
        </p:nvCxnSpPr>
        <p:spPr>
          <a:xfrm flipH="1" flipV="1">
            <a:off x="6521947" y="965572"/>
            <a:ext cx="511625" cy="430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תיבת טקסט 83">
            <a:extLst>
              <a:ext uri="{FF2B5EF4-FFF2-40B4-BE49-F238E27FC236}">
                <a16:creationId xmlns:a16="http://schemas.microsoft.com/office/drawing/2014/main" id="{31C0FD39-5BBD-44D9-8385-EF085E6F8ACC}"/>
              </a:ext>
            </a:extLst>
          </p:cNvPr>
          <p:cNvSpPr txBox="1"/>
          <p:nvPr/>
        </p:nvSpPr>
        <p:spPr>
          <a:xfrm>
            <a:off x="7033572" y="1119459"/>
            <a:ext cx="2224737" cy="553998"/>
          </a:xfrm>
          <a:prstGeom prst="rect">
            <a:avLst/>
          </a:prstGeom>
          <a:noFill/>
        </p:spPr>
        <p:txBody>
          <a:bodyPr wrap="square" rtlCol="1">
            <a:spAutoFit/>
          </a:bodyPr>
          <a:lstStyle/>
          <a:p>
            <a:pPr algn="l"/>
            <a:r>
              <a:rPr lang="en-IL" sz="1000" dirty="0"/>
              <a:t>Massive amount of data, unstructured, text searches – so elastic or document based DB is applicable</a:t>
            </a:r>
            <a:endParaRPr lang="he-IL" sz="1000" dirty="0"/>
          </a:p>
        </p:txBody>
      </p:sp>
    </p:spTree>
    <p:extLst>
      <p:ext uri="{BB962C8B-B14F-4D97-AF65-F5344CB8AC3E}">
        <p14:creationId xmlns:p14="http://schemas.microsoft.com/office/powerpoint/2010/main" val="2561801856"/>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TotalTime>
  <Words>312</Words>
  <Application>Microsoft Office PowerPoint</Application>
  <PresentationFormat>מסך רחב</PresentationFormat>
  <Paragraphs>39</Paragraphs>
  <Slides>1</Slides>
  <Notes>0</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1</vt:i4>
      </vt:variant>
    </vt:vector>
  </HeadingPairs>
  <TitlesOfParts>
    <vt:vector size="5" baseType="lpstr">
      <vt:lpstr>Arial</vt:lpstr>
      <vt:lpstr>Calibri</vt:lpstr>
      <vt:lpstr>Calibri Light</vt:lpstr>
      <vt:lpstr>ערכת נושא Office</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Idan</dc:creator>
  <cp:lastModifiedBy>Idan</cp:lastModifiedBy>
  <cp:revision>35</cp:revision>
  <dcterms:created xsi:type="dcterms:W3CDTF">2021-05-18T09:48:02Z</dcterms:created>
  <dcterms:modified xsi:type="dcterms:W3CDTF">2021-05-22T06:48:19Z</dcterms:modified>
</cp:coreProperties>
</file>