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2BAE7F-84C8-410A-B671-A19083B8542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528980E-429C-44B3-B09A-5CE41ECCF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C8F4EFC-86BE-4D83-8C31-F6F6FFC44803}"/>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5" name="מציין מיקום של כותרת תחתונה 4">
            <a:extLst>
              <a:ext uri="{FF2B5EF4-FFF2-40B4-BE49-F238E27FC236}">
                <a16:creationId xmlns:a16="http://schemas.microsoft.com/office/drawing/2014/main" id="{ED2D825F-0D20-41C3-B9EC-B9F1A288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82FC31A-F24F-44D5-BE5C-C33A34483DC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43719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E3F6B2-DC00-4DD9-B79F-3BC5277827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F403106-478A-4D28-9322-58F8FA6DDC9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916C68-722F-4ADF-8469-65A6F02A2AC4}"/>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5" name="מציין מיקום של כותרת תחתונה 4">
            <a:extLst>
              <a:ext uri="{FF2B5EF4-FFF2-40B4-BE49-F238E27FC236}">
                <a16:creationId xmlns:a16="http://schemas.microsoft.com/office/drawing/2014/main" id="{5A59CD14-2511-4F94-B930-19967F4A4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5D3AF4-45EF-4E8D-AB74-B6C22B8CE5B3}"/>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1275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D2BFDD3-24CF-46BA-BBD5-80B10AD61B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8534790-EEB3-4229-9EE1-0336F96A789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06719-5D08-4783-B59F-462D659A9DEA}"/>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5" name="מציין מיקום של כותרת תחתונה 4">
            <a:extLst>
              <a:ext uri="{FF2B5EF4-FFF2-40B4-BE49-F238E27FC236}">
                <a16:creationId xmlns:a16="http://schemas.microsoft.com/office/drawing/2014/main" id="{CF0124B6-5CE3-47FB-9C65-90F91B0DED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21A498-710B-4CA8-98A6-B065C92B11F5}"/>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71411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22011C-3D9E-4CD5-9C0E-2EE55B030EF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96A5559-C22D-420C-816F-D003C8937E4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AB14877-A081-4A00-BD57-0EC19623F9F9}"/>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5" name="מציין מיקום של כותרת תחתונה 4">
            <a:extLst>
              <a:ext uri="{FF2B5EF4-FFF2-40B4-BE49-F238E27FC236}">
                <a16:creationId xmlns:a16="http://schemas.microsoft.com/office/drawing/2014/main" id="{D6A5962C-65E6-40DE-8197-28D9AEDD68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F25538-E96D-4C48-8C53-D3655A427230}"/>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12991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86616-1DDA-432E-9EF3-4BAEAA1EC6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C584ED-E64E-486C-A232-E31911B2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2B3F1E9-5756-4818-9B46-F2BCE21411EB}"/>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5" name="מציין מיקום של כותרת תחתונה 4">
            <a:extLst>
              <a:ext uri="{FF2B5EF4-FFF2-40B4-BE49-F238E27FC236}">
                <a16:creationId xmlns:a16="http://schemas.microsoft.com/office/drawing/2014/main" id="{1C463F5B-4CCF-4177-B726-F2A8DDED98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F71443-4055-4D5F-92B7-2DF9043FA69C}"/>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0386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DE726-84BB-4D2D-926D-A63467BC0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D7CE38-76D0-4E79-9519-304C22E1AF6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4A3CCF4-177B-44FE-95BE-5313CB57ADB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8EC305-9419-4F84-8F8A-2125D4BB48CC}"/>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6" name="מציין מיקום של כותרת תחתונה 5">
            <a:extLst>
              <a:ext uri="{FF2B5EF4-FFF2-40B4-BE49-F238E27FC236}">
                <a16:creationId xmlns:a16="http://schemas.microsoft.com/office/drawing/2014/main" id="{0E63BDFC-A489-4B33-BE98-F2A1A0EC1C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C86E0B-29BD-4D80-AD18-D64BAE04AE8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1429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2E185A-C18B-4CAA-9183-855021057D7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3FB470-B6FA-443F-8351-BE5AC548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134D2A-6530-47ED-AD38-F6C4C719093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A737EB-4BE2-44E5-8DA2-203345FD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ADAD77-52A3-4D6A-8386-9C9BE0D6708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7023F1E-65C4-4A7A-A97F-25CFDA2B6CD7}"/>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8" name="מציין מיקום של כותרת תחתונה 7">
            <a:extLst>
              <a:ext uri="{FF2B5EF4-FFF2-40B4-BE49-F238E27FC236}">
                <a16:creationId xmlns:a16="http://schemas.microsoft.com/office/drawing/2014/main" id="{50A4BDEA-B967-41DB-847D-8234DA11CB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1E8EC5-96C6-43B5-A876-118ED50047D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769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9A6D93-7089-4D09-8C81-E8A77DFFE2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45163D8-A7F3-43F8-8AAE-FF4EC6486FE5}"/>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4" name="מציין מיקום של כותרת תחתונה 3">
            <a:extLst>
              <a:ext uri="{FF2B5EF4-FFF2-40B4-BE49-F238E27FC236}">
                <a16:creationId xmlns:a16="http://schemas.microsoft.com/office/drawing/2014/main" id="{4FC109FE-8C65-4E30-824B-61398B99A4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B0D70A2-401C-456F-8E80-5646E64E7422}"/>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9342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EB6172F-789B-4ABF-975B-C4422137850C}"/>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3" name="מציין מיקום של כותרת תחתונה 2">
            <a:extLst>
              <a:ext uri="{FF2B5EF4-FFF2-40B4-BE49-F238E27FC236}">
                <a16:creationId xmlns:a16="http://schemas.microsoft.com/office/drawing/2014/main" id="{7419A04D-C0B2-40D1-927E-DFB513FB49D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C9C2F1D-7374-46DF-B299-377104BF6CA6}"/>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7332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65194B-0D1C-4D4C-8C0D-D31001AE7B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B4323E2-0F2B-4EB0-9D17-E83CC298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88ECBC6-2275-4ABD-A3F7-946A9005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6E0248B-512B-4F5D-B230-6F7929C1A3C1}"/>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6" name="מציין מיקום של כותרת תחתונה 5">
            <a:extLst>
              <a:ext uri="{FF2B5EF4-FFF2-40B4-BE49-F238E27FC236}">
                <a16:creationId xmlns:a16="http://schemas.microsoft.com/office/drawing/2014/main" id="{ECDD40F5-9A8F-4A24-81B8-1B7E48056BB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93EE2-F2F8-4245-98E5-3E110C91AEC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54720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4FF85-9C7A-4059-A2CD-FCD0021F6B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FF47CB8-13EB-4F35-B2F0-8A804F4A4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F3DB6C-64D6-40DB-B8FF-1A7C0214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0F7D4C-4ECF-4A4F-ADFB-3BA311A271A3}"/>
              </a:ext>
            </a:extLst>
          </p:cNvPr>
          <p:cNvSpPr>
            <a:spLocks noGrp="1"/>
          </p:cNvSpPr>
          <p:nvPr>
            <p:ph type="dt" sz="half" idx="10"/>
          </p:nvPr>
        </p:nvSpPr>
        <p:spPr/>
        <p:txBody>
          <a:bodyPr/>
          <a:lstStyle/>
          <a:p>
            <a:fld id="{06C28339-2151-49AF-B4B9-DF404CFA876A}" type="datetimeFigureOut">
              <a:rPr lang="he-IL" smtClean="0"/>
              <a:t>י"ז/סיון/תשפ"א</a:t>
            </a:fld>
            <a:endParaRPr lang="he-IL"/>
          </a:p>
        </p:txBody>
      </p:sp>
      <p:sp>
        <p:nvSpPr>
          <p:cNvPr id="6" name="מציין מיקום של כותרת תחתונה 5">
            <a:extLst>
              <a:ext uri="{FF2B5EF4-FFF2-40B4-BE49-F238E27FC236}">
                <a16:creationId xmlns:a16="http://schemas.microsoft.com/office/drawing/2014/main" id="{C9F5ED38-A662-4A96-978E-4C26C2DEFD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C27A3F-B48C-4AB0-96DC-B1D05C8C6C4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0180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9A03079-36B2-45AD-A30C-654478DB3D3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8AA969-CA8F-4BE1-973E-84F25F16DA4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5CB836-CC4C-4DB5-9EF6-538B9C54543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C28339-2151-49AF-B4B9-DF404CFA876A}" type="datetimeFigureOut">
              <a:rPr lang="he-IL" smtClean="0"/>
              <a:t>י"ז/סיון/תשפ"א</a:t>
            </a:fld>
            <a:endParaRPr lang="he-IL"/>
          </a:p>
        </p:txBody>
      </p:sp>
      <p:sp>
        <p:nvSpPr>
          <p:cNvPr id="5" name="מציין מיקום של כותרת תחתונה 4">
            <a:extLst>
              <a:ext uri="{FF2B5EF4-FFF2-40B4-BE49-F238E27FC236}">
                <a16:creationId xmlns:a16="http://schemas.microsoft.com/office/drawing/2014/main" id="{D6CBCDA1-0147-4B4B-9FE2-063A54849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5124917-F14A-4935-AF3A-2B8A890B2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70CF4C-B54A-4656-A2AC-8C533DD713F9}" type="slidenum">
              <a:rPr lang="he-IL" smtClean="0"/>
              <a:t>‹#›</a:t>
            </a:fld>
            <a:endParaRPr lang="he-IL"/>
          </a:p>
        </p:txBody>
      </p:sp>
    </p:spTree>
    <p:extLst>
      <p:ext uri="{BB962C8B-B14F-4D97-AF65-F5344CB8AC3E}">
        <p14:creationId xmlns:p14="http://schemas.microsoft.com/office/powerpoint/2010/main" val="29461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flickr.net/2010/02/08/ticket-servers-distributed-unique-primary-keys-on-the-chea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FD38D1-32AB-4E4E-8DD3-B2C55612B834}"/>
              </a:ext>
            </a:extLst>
          </p:cNvPr>
          <p:cNvSpPr/>
          <p:nvPr/>
        </p:nvSpPr>
        <p:spPr>
          <a:xfrm>
            <a:off x="113258" y="469074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1</a:t>
            </a:r>
            <a:endParaRPr lang="he-IL" sz="1000" dirty="0">
              <a:solidFill>
                <a:schemeClr val="tx1"/>
              </a:solidFill>
            </a:endParaRPr>
          </a:p>
        </p:txBody>
      </p:sp>
      <p:sp>
        <p:nvSpPr>
          <p:cNvPr id="5" name="מלבן 4">
            <a:extLst>
              <a:ext uri="{FF2B5EF4-FFF2-40B4-BE49-F238E27FC236}">
                <a16:creationId xmlns:a16="http://schemas.microsoft.com/office/drawing/2014/main" id="{C4521716-687C-4D79-9A6B-70035366B53D}"/>
              </a:ext>
            </a:extLst>
          </p:cNvPr>
          <p:cNvSpPr/>
          <p:nvPr/>
        </p:nvSpPr>
        <p:spPr>
          <a:xfrm>
            <a:off x="113258" y="369426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2</a:t>
            </a:r>
            <a:endParaRPr lang="he-IL" sz="1000" dirty="0">
              <a:solidFill>
                <a:schemeClr val="tx1"/>
              </a:solidFill>
            </a:endParaRPr>
          </a:p>
        </p:txBody>
      </p:sp>
      <p:sp>
        <p:nvSpPr>
          <p:cNvPr id="6" name="מלבן 5">
            <a:extLst>
              <a:ext uri="{FF2B5EF4-FFF2-40B4-BE49-F238E27FC236}">
                <a16:creationId xmlns:a16="http://schemas.microsoft.com/office/drawing/2014/main" id="{86B0C5D1-C4D2-41E4-97BE-296DC93CAF68}"/>
              </a:ext>
            </a:extLst>
          </p:cNvPr>
          <p:cNvSpPr/>
          <p:nvPr/>
        </p:nvSpPr>
        <p:spPr>
          <a:xfrm>
            <a:off x="122381" y="418062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Provider</a:t>
            </a:r>
            <a:endParaRPr lang="he-IL" sz="1000" dirty="0">
              <a:solidFill>
                <a:schemeClr val="tx1"/>
              </a:solidFill>
            </a:endParaRPr>
          </a:p>
        </p:txBody>
      </p:sp>
      <p:sp>
        <p:nvSpPr>
          <p:cNvPr id="8" name="מלבן 7">
            <a:extLst>
              <a:ext uri="{FF2B5EF4-FFF2-40B4-BE49-F238E27FC236}">
                <a16:creationId xmlns:a16="http://schemas.microsoft.com/office/drawing/2014/main" id="{11C924E8-3AA7-4747-8F53-A80B1A7D06A7}"/>
              </a:ext>
            </a:extLst>
          </p:cNvPr>
          <p:cNvSpPr/>
          <p:nvPr/>
        </p:nvSpPr>
        <p:spPr>
          <a:xfrm>
            <a:off x="1541493" y="144546"/>
            <a:ext cx="232756" cy="1660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9" name="מלבן 8">
            <a:extLst>
              <a:ext uri="{FF2B5EF4-FFF2-40B4-BE49-F238E27FC236}">
                <a16:creationId xmlns:a16="http://schemas.microsoft.com/office/drawing/2014/main" id="{8EA603C4-0C89-4DF3-9A96-1B37E081B629}"/>
              </a:ext>
            </a:extLst>
          </p:cNvPr>
          <p:cNvSpPr/>
          <p:nvPr/>
        </p:nvSpPr>
        <p:spPr>
          <a:xfrm>
            <a:off x="1602260" y="408478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Notification Service</a:t>
            </a:r>
            <a:endParaRPr lang="he-IL" sz="1000" dirty="0">
              <a:solidFill>
                <a:schemeClr val="tx1"/>
              </a:solidFill>
            </a:endParaRPr>
          </a:p>
        </p:txBody>
      </p:sp>
      <p:sp>
        <p:nvSpPr>
          <p:cNvPr id="10" name="מלבן 9">
            <a:extLst>
              <a:ext uri="{FF2B5EF4-FFF2-40B4-BE49-F238E27FC236}">
                <a16:creationId xmlns:a16="http://schemas.microsoft.com/office/drawing/2014/main" id="{F2DA36DD-16A5-4467-8D9C-63BC468332C7}"/>
              </a:ext>
            </a:extLst>
          </p:cNvPr>
          <p:cNvSpPr/>
          <p:nvPr/>
        </p:nvSpPr>
        <p:spPr>
          <a:xfrm>
            <a:off x="2968328"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2" name="מחבר חץ ישר 11">
            <a:extLst>
              <a:ext uri="{FF2B5EF4-FFF2-40B4-BE49-F238E27FC236}">
                <a16:creationId xmlns:a16="http://schemas.microsoft.com/office/drawing/2014/main" id="{4A8DBB9E-6455-4FE6-B715-808DD056A9CF}"/>
              </a:ext>
            </a:extLst>
          </p:cNvPr>
          <p:cNvCxnSpPr>
            <a:cxnSpLocks/>
            <a:stCxn id="5" idx="3"/>
            <a:endCxn id="9" idx="1"/>
          </p:cNvCxnSpPr>
          <p:nvPr/>
        </p:nvCxnSpPr>
        <p:spPr>
          <a:xfrm>
            <a:off x="794903" y="3890793"/>
            <a:ext cx="807357" cy="48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1A8486EB-5CB7-4771-B43E-ECBFFE300DFD}"/>
              </a:ext>
            </a:extLst>
          </p:cNvPr>
          <p:cNvCxnSpPr>
            <a:cxnSpLocks/>
            <a:stCxn id="6" idx="3"/>
            <a:endCxn id="9" idx="1"/>
          </p:cNvCxnSpPr>
          <p:nvPr/>
        </p:nvCxnSpPr>
        <p:spPr>
          <a:xfrm flipV="1">
            <a:off x="804026" y="4376322"/>
            <a:ext cx="798234" cy="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1D6287B-5251-4B9B-98F5-B0491B98E51C}"/>
              </a:ext>
            </a:extLst>
          </p:cNvPr>
          <p:cNvCxnSpPr>
            <a:cxnSpLocks/>
            <a:stCxn id="4" idx="3"/>
            <a:endCxn id="9" idx="1"/>
          </p:cNvCxnSpPr>
          <p:nvPr/>
        </p:nvCxnSpPr>
        <p:spPr>
          <a:xfrm flipV="1">
            <a:off x="794903" y="4376322"/>
            <a:ext cx="807357" cy="51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6FA18B6C-2871-4E32-BC40-39AD78615BD7}"/>
              </a:ext>
            </a:extLst>
          </p:cNvPr>
          <p:cNvCxnSpPr>
            <a:cxnSpLocks/>
            <a:stCxn id="9" idx="3"/>
            <a:endCxn id="10" idx="1"/>
          </p:cNvCxnSpPr>
          <p:nvPr/>
        </p:nvCxnSpPr>
        <p:spPr>
          <a:xfrm>
            <a:off x="2647677" y="4376322"/>
            <a:ext cx="32065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41115372-2BC4-4C84-81D3-ED800F6A444F}"/>
              </a:ext>
            </a:extLst>
          </p:cNvPr>
          <p:cNvSpPr/>
          <p:nvPr/>
        </p:nvSpPr>
        <p:spPr>
          <a:xfrm>
            <a:off x="3502066" y="3992764"/>
            <a:ext cx="1451605" cy="7772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Validator and </a:t>
            </a:r>
            <a:r>
              <a:rPr lang="en-IL" sz="1000" dirty="0" err="1">
                <a:solidFill>
                  <a:schemeClr val="tx1"/>
                </a:solidFill>
              </a:rPr>
              <a:t>Prioritizer</a:t>
            </a:r>
            <a:endParaRPr lang="he-IL" sz="1000" dirty="0">
              <a:solidFill>
                <a:schemeClr val="tx1"/>
              </a:solidFill>
            </a:endParaRPr>
          </a:p>
        </p:txBody>
      </p:sp>
      <p:cxnSp>
        <p:nvCxnSpPr>
          <p:cNvPr id="23" name="מחבר חץ ישר 22">
            <a:extLst>
              <a:ext uri="{FF2B5EF4-FFF2-40B4-BE49-F238E27FC236}">
                <a16:creationId xmlns:a16="http://schemas.microsoft.com/office/drawing/2014/main" id="{4C7D686E-31CD-4494-8851-57A52CB91B5B}"/>
              </a:ext>
            </a:extLst>
          </p:cNvPr>
          <p:cNvCxnSpPr>
            <a:cxnSpLocks/>
            <a:stCxn id="10" idx="3"/>
            <a:endCxn id="22" idx="1"/>
          </p:cNvCxnSpPr>
          <p:nvPr/>
        </p:nvCxnSpPr>
        <p:spPr>
          <a:xfrm>
            <a:off x="3201084" y="4381396"/>
            <a:ext cx="300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תיבת טקסט 55">
            <a:extLst>
              <a:ext uri="{FF2B5EF4-FFF2-40B4-BE49-F238E27FC236}">
                <a16:creationId xmlns:a16="http://schemas.microsoft.com/office/drawing/2014/main" id="{82426943-CE7F-4CA0-A174-C9FBF5EF1BB4}"/>
              </a:ext>
            </a:extLst>
          </p:cNvPr>
          <p:cNvSpPr txBox="1"/>
          <p:nvPr/>
        </p:nvSpPr>
        <p:spPr>
          <a:xfrm>
            <a:off x="3633521" y="4749682"/>
            <a:ext cx="1393398" cy="415498"/>
          </a:xfrm>
          <a:prstGeom prst="rect">
            <a:avLst/>
          </a:prstGeom>
          <a:noFill/>
        </p:spPr>
        <p:txBody>
          <a:bodyPr wrap="square" rtlCol="1">
            <a:spAutoFit/>
          </a:bodyPr>
          <a:lstStyle/>
          <a:p>
            <a:pPr algn="l"/>
            <a:r>
              <a:rPr lang="en-IL" sz="1000" dirty="0"/>
              <a:t>Validate notification data integrity</a:t>
            </a:r>
            <a:endParaRPr lang="he-IL" sz="1000" dirty="0"/>
          </a:p>
        </p:txBody>
      </p:sp>
      <p:sp>
        <p:nvSpPr>
          <p:cNvPr id="57" name="מלבן 56">
            <a:extLst>
              <a:ext uri="{FF2B5EF4-FFF2-40B4-BE49-F238E27FC236}">
                <a16:creationId xmlns:a16="http://schemas.microsoft.com/office/drawing/2014/main" id="{9C7B8E33-B798-491C-BBCE-BD846E362DB8}"/>
              </a:ext>
            </a:extLst>
          </p:cNvPr>
          <p:cNvSpPr/>
          <p:nvPr/>
        </p:nvSpPr>
        <p:spPr>
          <a:xfrm>
            <a:off x="5579905"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58" name="מחבר חץ ישר 57">
            <a:extLst>
              <a:ext uri="{FF2B5EF4-FFF2-40B4-BE49-F238E27FC236}">
                <a16:creationId xmlns:a16="http://schemas.microsoft.com/office/drawing/2014/main" id="{26D0ECF2-8CF1-4EA8-9E0E-819770699064}"/>
              </a:ext>
            </a:extLst>
          </p:cNvPr>
          <p:cNvCxnSpPr>
            <a:cxnSpLocks/>
            <a:stCxn id="22" idx="3"/>
            <a:endCxn id="57" idx="1"/>
          </p:cNvCxnSpPr>
          <p:nvPr/>
        </p:nvCxnSpPr>
        <p:spPr>
          <a:xfrm>
            <a:off x="4953671" y="4381396"/>
            <a:ext cx="626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מלבן 60">
            <a:extLst>
              <a:ext uri="{FF2B5EF4-FFF2-40B4-BE49-F238E27FC236}">
                <a16:creationId xmlns:a16="http://schemas.microsoft.com/office/drawing/2014/main" id="{AE218263-3446-4238-AC83-65BF317BAF92}"/>
              </a:ext>
            </a:extLst>
          </p:cNvPr>
          <p:cNvSpPr/>
          <p:nvPr/>
        </p:nvSpPr>
        <p:spPr>
          <a:xfrm>
            <a:off x="6137017" y="4148050"/>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Rate Limiter</a:t>
            </a:r>
            <a:endParaRPr lang="he-IL" sz="1000" dirty="0">
              <a:solidFill>
                <a:schemeClr val="tx1"/>
              </a:solidFill>
            </a:endParaRPr>
          </a:p>
        </p:txBody>
      </p:sp>
      <p:sp>
        <p:nvSpPr>
          <p:cNvPr id="63" name="מלבן 62">
            <a:extLst>
              <a:ext uri="{FF2B5EF4-FFF2-40B4-BE49-F238E27FC236}">
                <a16:creationId xmlns:a16="http://schemas.microsoft.com/office/drawing/2014/main" id="{1C591FAE-7200-4614-824C-CAE037D28625}"/>
              </a:ext>
            </a:extLst>
          </p:cNvPr>
          <p:cNvSpPr/>
          <p:nvPr/>
        </p:nvSpPr>
        <p:spPr>
          <a:xfrm flipH="1">
            <a:off x="6323230" y="490985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64" name="מחבר חץ ישר 63">
            <a:extLst>
              <a:ext uri="{FF2B5EF4-FFF2-40B4-BE49-F238E27FC236}">
                <a16:creationId xmlns:a16="http://schemas.microsoft.com/office/drawing/2014/main" id="{A6AAC4E7-1C9E-4553-A128-F15BC1C674FD}"/>
              </a:ext>
            </a:extLst>
          </p:cNvPr>
          <p:cNvCxnSpPr>
            <a:cxnSpLocks/>
            <a:stCxn id="57" idx="3"/>
            <a:endCxn id="61" idx="1"/>
          </p:cNvCxnSpPr>
          <p:nvPr/>
        </p:nvCxnSpPr>
        <p:spPr>
          <a:xfrm>
            <a:off x="5812661" y="4381396"/>
            <a:ext cx="324356" cy="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E96BD1EC-6F91-425F-96B5-6818D843BF05}"/>
              </a:ext>
            </a:extLst>
          </p:cNvPr>
          <p:cNvCxnSpPr>
            <a:cxnSpLocks/>
            <a:stCxn id="61" idx="2"/>
            <a:endCxn id="63" idx="0"/>
          </p:cNvCxnSpPr>
          <p:nvPr/>
        </p:nvCxnSpPr>
        <p:spPr>
          <a:xfrm>
            <a:off x="6673621" y="4630187"/>
            <a:ext cx="4780" cy="27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5B07DC8B-DC36-4F48-940E-21774C40D42D}"/>
              </a:ext>
            </a:extLst>
          </p:cNvPr>
          <p:cNvCxnSpPr>
            <a:cxnSpLocks/>
          </p:cNvCxnSpPr>
          <p:nvPr/>
        </p:nvCxnSpPr>
        <p:spPr>
          <a:xfrm flipH="1">
            <a:off x="5224094"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תיבת טקסט 75">
            <a:extLst>
              <a:ext uri="{FF2B5EF4-FFF2-40B4-BE49-F238E27FC236}">
                <a16:creationId xmlns:a16="http://schemas.microsoft.com/office/drawing/2014/main" id="{A951475C-5EB2-4576-AAAD-71778DF3046F}"/>
              </a:ext>
            </a:extLst>
          </p:cNvPr>
          <p:cNvSpPr txBox="1"/>
          <p:nvPr/>
        </p:nvSpPr>
        <p:spPr>
          <a:xfrm>
            <a:off x="4675970" y="2699729"/>
            <a:ext cx="1109387" cy="415498"/>
          </a:xfrm>
          <a:prstGeom prst="rect">
            <a:avLst/>
          </a:prstGeom>
          <a:noFill/>
        </p:spPr>
        <p:txBody>
          <a:bodyPr wrap="square" rtlCol="1">
            <a:spAutoFit/>
          </a:bodyPr>
          <a:lstStyle/>
          <a:p>
            <a:pPr algn="l"/>
            <a:r>
              <a:rPr lang="en-IL" sz="1000" dirty="0"/>
              <a:t>There is a topic for each priority</a:t>
            </a:r>
            <a:endParaRPr lang="he-IL" sz="1000" dirty="0"/>
          </a:p>
        </p:txBody>
      </p:sp>
      <p:sp>
        <p:nvSpPr>
          <p:cNvPr id="78" name="מלבן 77">
            <a:extLst>
              <a:ext uri="{FF2B5EF4-FFF2-40B4-BE49-F238E27FC236}">
                <a16:creationId xmlns:a16="http://schemas.microsoft.com/office/drawing/2014/main" id="{4CC63664-CDE8-4D59-9CF7-B340E13458F9}"/>
              </a:ext>
            </a:extLst>
          </p:cNvPr>
          <p:cNvSpPr/>
          <p:nvPr/>
        </p:nvSpPr>
        <p:spPr>
          <a:xfrm>
            <a:off x="7506899" y="4133503"/>
            <a:ext cx="1130163" cy="5195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Handler &amp; User preferences</a:t>
            </a:r>
            <a:endParaRPr lang="he-IL" sz="1000" dirty="0">
              <a:solidFill>
                <a:schemeClr val="tx1"/>
              </a:solidFill>
            </a:endParaRPr>
          </a:p>
        </p:txBody>
      </p:sp>
      <p:sp>
        <p:nvSpPr>
          <p:cNvPr id="80" name="תיבת טקסט 79">
            <a:extLst>
              <a:ext uri="{FF2B5EF4-FFF2-40B4-BE49-F238E27FC236}">
                <a16:creationId xmlns:a16="http://schemas.microsoft.com/office/drawing/2014/main" id="{D721353A-033B-4489-8067-F5988EAC280B}"/>
              </a:ext>
            </a:extLst>
          </p:cNvPr>
          <p:cNvSpPr txBox="1"/>
          <p:nvPr/>
        </p:nvSpPr>
        <p:spPr>
          <a:xfrm>
            <a:off x="2194183" y="2746716"/>
            <a:ext cx="1330036" cy="415498"/>
          </a:xfrm>
          <a:prstGeom prst="rect">
            <a:avLst/>
          </a:prstGeom>
          <a:noFill/>
        </p:spPr>
        <p:txBody>
          <a:bodyPr wrap="square" rtlCol="1">
            <a:spAutoFit/>
          </a:bodyPr>
          <a:lstStyle/>
          <a:p>
            <a:pPr algn="l"/>
            <a:r>
              <a:rPr lang="en-IL" sz="1000" dirty="0"/>
              <a:t>Using Kafka in order not to block the user</a:t>
            </a:r>
            <a:endParaRPr lang="he-IL" sz="1000" dirty="0"/>
          </a:p>
        </p:txBody>
      </p:sp>
      <p:sp>
        <p:nvSpPr>
          <p:cNvPr id="82" name="מלבן 81">
            <a:extLst>
              <a:ext uri="{FF2B5EF4-FFF2-40B4-BE49-F238E27FC236}">
                <a16:creationId xmlns:a16="http://schemas.microsoft.com/office/drawing/2014/main" id="{4A624D7D-7C8D-43E1-9FEE-013349227651}"/>
              </a:ext>
            </a:extLst>
          </p:cNvPr>
          <p:cNvSpPr/>
          <p:nvPr/>
        </p:nvSpPr>
        <p:spPr>
          <a:xfrm>
            <a:off x="7229208" y="5068132"/>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Service</a:t>
            </a:r>
            <a:endParaRPr lang="he-IL" sz="1000" dirty="0">
              <a:solidFill>
                <a:schemeClr val="tx1"/>
              </a:solidFill>
            </a:endParaRPr>
          </a:p>
        </p:txBody>
      </p:sp>
      <p:cxnSp>
        <p:nvCxnSpPr>
          <p:cNvPr id="83" name="מחבר חץ ישר 82">
            <a:extLst>
              <a:ext uri="{FF2B5EF4-FFF2-40B4-BE49-F238E27FC236}">
                <a16:creationId xmlns:a16="http://schemas.microsoft.com/office/drawing/2014/main" id="{63078934-2B00-4635-BEBB-4830432B1853}"/>
              </a:ext>
            </a:extLst>
          </p:cNvPr>
          <p:cNvCxnSpPr>
            <a:cxnSpLocks/>
            <a:endCxn id="78" idx="2"/>
          </p:cNvCxnSpPr>
          <p:nvPr/>
        </p:nvCxnSpPr>
        <p:spPr>
          <a:xfrm flipV="1">
            <a:off x="7799064" y="4653047"/>
            <a:ext cx="272917"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תיבת טקסט 86">
            <a:extLst>
              <a:ext uri="{FF2B5EF4-FFF2-40B4-BE49-F238E27FC236}">
                <a16:creationId xmlns:a16="http://schemas.microsoft.com/office/drawing/2014/main" id="{FC06DC28-5B76-4D5D-B31A-6F1BFB71035B}"/>
              </a:ext>
            </a:extLst>
          </p:cNvPr>
          <p:cNvSpPr txBox="1"/>
          <p:nvPr/>
        </p:nvSpPr>
        <p:spPr>
          <a:xfrm>
            <a:off x="6240423" y="5724285"/>
            <a:ext cx="1748107" cy="861774"/>
          </a:xfrm>
          <a:prstGeom prst="rect">
            <a:avLst/>
          </a:prstGeom>
          <a:noFill/>
        </p:spPr>
        <p:txBody>
          <a:bodyPr wrap="square" rtlCol="1">
            <a:spAutoFit/>
          </a:bodyPr>
          <a:lstStyle/>
          <a:p>
            <a:pPr algn="l"/>
            <a:r>
              <a:rPr lang="en-IL" sz="1000" dirty="0"/>
              <a:t>Some users want to receive notifications by email only and for certain subjects only we also need to get target user email/phone</a:t>
            </a:r>
            <a:endParaRPr lang="he-IL" sz="1000" dirty="0"/>
          </a:p>
        </p:txBody>
      </p:sp>
      <p:cxnSp>
        <p:nvCxnSpPr>
          <p:cNvPr id="98" name="מחבר: מעוקל 97">
            <a:extLst>
              <a:ext uri="{FF2B5EF4-FFF2-40B4-BE49-F238E27FC236}">
                <a16:creationId xmlns:a16="http://schemas.microsoft.com/office/drawing/2014/main" id="{3CE240FE-0C01-484C-9262-736E918515D3}"/>
              </a:ext>
            </a:extLst>
          </p:cNvPr>
          <p:cNvCxnSpPr>
            <a:cxnSpLocks/>
            <a:stCxn id="87" idx="0"/>
            <a:endCxn id="78" idx="1"/>
          </p:cNvCxnSpPr>
          <p:nvPr/>
        </p:nvCxnSpPr>
        <p:spPr>
          <a:xfrm rot="5400000" flipH="1" flipV="1">
            <a:off x="6645183" y="4862569"/>
            <a:ext cx="1331010" cy="3924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מחבר חץ ישר 105">
            <a:extLst>
              <a:ext uri="{FF2B5EF4-FFF2-40B4-BE49-F238E27FC236}">
                <a16:creationId xmlns:a16="http://schemas.microsoft.com/office/drawing/2014/main" id="{6A10F170-8307-4202-945D-EB2BAFCE0334}"/>
              </a:ext>
            </a:extLst>
          </p:cNvPr>
          <p:cNvCxnSpPr>
            <a:cxnSpLocks/>
            <a:stCxn id="61" idx="3"/>
            <a:endCxn id="78" idx="1"/>
          </p:cNvCxnSpPr>
          <p:nvPr/>
        </p:nvCxnSpPr>
        <p:spPr>
          <a:xfrm>
            <a:off x="7210225" y="4389119"/>
            <a:ext cx="296674" cy="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מלבן 111">
            <a:extLst>
              <a:ext uri="{FF2B5EF4-FFF2-40B4-BE49-F238E27FC236}">
                <a16:creationId xmlns:a16="http://schemas.microsoft.com/office/drawing/2014/main" id="{102CFF30-1C5A-429E-A936-36239693232D}"/>
              </a:ext>
            </a:extLst>
          </p:cNvPr>
          <p:cNvSpPr/>
          <p:nvPr/>
        </p:nvSpPr>
        <p:spPr>
          <a:xfrm>
            <a:off x="8185101" y="5933339"/>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Preferences DB (MySQL)</a:t>
            </a:r>
            <a:endParaRPr lang="he-IL" sz="1000" dirty="0">
              <a:solidFill>
                <a:schemeClr val="tx1"/>
              </a:solidFill>
            </a:endParaRPr>
          </a:p>
        </p:txBody>
      </p:sp>
      <p:cxnSp>
        <p:nvCxnSpPr>
          <p:cNvPr id="113" name="מחבר חץ ישר 112">
            <a:extLst>
              <a:ext uri="{FF2B5EF4-FFF2-40B4-BE49-F238E27FC236}">
                <a16:creationId xmlns:a16="http://schemas.microsoft.com/office/drawing/2014/main" id="{8B9DD38D-6BA5-4D83-B929-68A8E10F5D8E}"/>
              </a:ext>
            </a:extLst>
          </p:cNvPr>
          <p:cNvCxnSpPr>
            <a:cxnSpLocks/>
            <a:stCxn id="112" idx="1"/>
            <a:endCxn id="82" idx="2"/>
          </p:cNvCxnSpPr>
          <p:nvPr/>
        </p:nvCxnSpPr>
        <p:spPr>
          <a:xfrm flipH="1" flipV="1">
            <a:off x="7765812" y="5550269"/>
            <a:ext cx="419289" cy="6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מלבן 166">
            <a:extLst>
              <a:ext uri="{FF2B5EF4-FFF2-40B4-BE49-F238E27FC236}">
                <a16:creationId xmlns:a16="http://schemas.microsoft.com/office/drawing/2014/main" id="{CE8E50E2-AB9F-47D1-9FCF-ECA9B4E153EF}"/>
              </a:ext>
            </a:extLst>
          </p:cNvPr>
          <p:cNvSpPr/>
          <p:nvPr/>
        </p:nvSpPr>
        <p:spPr>
          <a:xfrm>
            <a:off x="9060927" y="3171303"/>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71" name="מחבר חץ ישר 170">
            <a:extLst>
              <a:ext uri="{FF2B5EF4-FFF2-40B4-BE49-F238E27FC236}">
                <a16:creationId xmlns:a16="http://schemas.microsoft.com/office/drawing/2014/main" id="{C11B7999-C265-46A8-A9C4-5CBD85DF5F72}"/>
              </a:ext>
            </a:extLst>
          </p:cNvPr>
          <p:cNvCxnSpPr>
            <a:cxnSpLocks/>
            <a:stCxn id="78" idx="3"/>
            <a:endCxn id="167" idx="1"/>
          </p:cNvCxnSpPr>
          <p:nvPr/>
        </p:nvCxnSpPr>
        <p:spPr>
          <a:xfrm flipV="1">
            <a:off x="8637062" y="4389118"/>
            <a:ext cx="423865" cy="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תיבת טקסט 175">
            <a:extLst>
              <a:ext uri="{FF2B5EF4-FFF2-40B4-BE49-F238E27FC236}">
                <a16:creationId xmlns:a16="http://schemas.microsoft.com/office/drawing/2014/main" id="{17B7CFB5-2EC8-49EB-9C07-CDBADB3422E6}"/>
              </a:ext>
            </a:extLst>
          </p:cNvPr>
          <p:cNvSpPr txBox="1"/>
          <p:nvPr/>
        </p:nvSpPr>
        <p:spPr>
          <a:xfrm>
            <a:off x="8085136" y="2545334"/>
            <a:ext cx="1699033" cy="553998"/>
          </a:xfrm>
          <a:prstGeom prst="rect">
            <a:avLst/>
          </a:prstGeom>
          <a:noFill/>
        </p:spPr>
        <p:txBody>
          <a:bodyPr wrap="square" rtlCol="1">
            <a:spAutoFit/>
          </a:bodyPr>
          <a:lstStyle/>
          <a:p>
            <a:pPr algn="l"/>
            <a:r>
              <a:rPr lang="en-IL" sz="1000" dirty="0"/>
              <a:t>We need Kafka in order to </a:t>
            </a:r>
            <a:br>
              <a:rPr lang="en-IL" sz="1000" dirty="0"/>
            </a:br>
            <a:r>
              <a:rPr lang="en-IL" sz="1000" dirty="0"/>
              <a:t>have multiple consumers </a:t>
            </a:r>
            <a:br>
              <a:rPr lang="en-IL" sz="1000" dirty="0"/>
            </a:br>
            <a:r>
              <a:rPr lang="en-IL" sz="1000" dirty="0"/>
              <a:t>handling the request</a:t>
            </a:r>
            <a:endParaRPr lang="he-IL" sz="1000" dirty="0"/>
          </a:p>
        </p:txBody>
      </p:sp>
      <p:cxnSp>
        <p:nvCxnSpPr>
          <p:cNvPr id="179" name="מחבר חץ ישר 178">
            <a:extLst>
              <a:ext uri="{FF2B5EF4-FFF2-40B4-BE49-F238E27FC236}">
                <a16:creationId xmlns:a16="http://schemas.microsoft.com/office/drawing/2014/main" id="{3B5DEC5A-BD78-41B9-8D57-2CDCDCFF2F68}"/>
              </a:ext>
            </a:extLst>
          </p:cNvPr>
          <p:cNvCxnSpPr>
            <a:cxnSpLocks/>
          </p:cNvCxnSpPr>
          <p:nvPr/>
        </p:nvCxnSpPr>
        <p:spPr>
          <a:xfrm flipH="1">
            <a:off x="8851523"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מחבר חץ ישר 179">
            <a:extLst>
              <a:ext uri="{FF2B5EF4-FFF2-40B4-BE49-F238E27FC236}">
                <a16:creationId xmlns:a16="http://schemas.microsoft.com/office/drawing/2014/main" id="{5B57D477-D39D-4EDC-AE90-9026E326CA83}"/>
              </a:ext>
            </a:extLst>
          </p:cNvPr>
          <p:cNvCxnSpPr>
            <a:cxnSpLocks/>
          </p:cNvCxnSpPr>
          <p:nvPr/>
        </p:nvCxnSpPr>
        <p:spPr>
          <a:xfrm flipH="1">
            <a:off x="2790513" y="3162214"/>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מלבן 180">
            <a:extLst>
              <a:ext uri="{FF2B5EF4-FFF2-40B4-BE49-F238E27FC236}">
                <a16:creationId xmlns:a16="http://schemas.microsoft.com/office/drawing/2014/main" id="{A055F6ED-D130-466B-94B8-5AF38D11DD3C}"/>
              </a:ext>
            </a:extLst>
          </p:cNvPr>
          <p:cNvSpPr/>
          <p:nvPr/>
        </p:nvSpPr>
        <p:spPr>
          <a:xfrm>
            <a:off x="9558023" y="3942180"/>
            <a:ext cx="1266131" cy="8938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Handlers (SMS/EMAIL/APP)</a:t>
            </a:r>
            <a:br>
              <a:rPr lang="en-IL" sz="1000" dirty="0">
                <a:solidFill>
                  <a:schemeClr val="tx1"/>
                </a:solidFill>
              </a:rPr>
            </a:br>
            <a:r>
              <a:rPr lang="en-IL" sz="1000" dirty="0">
                <a:solidFill>
                  <a:schemeClr val="tx1"/>
                </a:solidFill>
              </a:rPr>
              <a:t>can be horizontally scaled as consumer group</a:t>
            </a:r>
            <a:endParaRPr lang="he-IL" sz="1000" dirty="0">
              <a:solidFill>
                <a:schemeClr val="tx1"/>
              </a:solidFill>
            </a:endParaRPr>
          </a:p>
        </p:txBody>
      </p:sp>
      <p:cxnSp>
        <p:nvCxnSpPr>
          <p:cNvPr id="182" name="מחבר חץ ישר 181">
            <a:extLst>
              <a:ext uri="{FF2B5EF4-FFF2-40B4-BE49-F238E27FC236}">
                <a16:creationId xmlns:a16="http://schemas.microsoft.com/office/drawing/2014/main" id="{3DED0BE1-1AE6-41E0-9059-ED6B9AC753BD}"/>
              </a:ext>
            </a:extLst>
          </p:cNvPr>
          <p:cNvCxnSpPr>
            <a:cxnSpLocks/>
            <a:stCxn id="167" idx="3"/>
            <a:endCxn id="181" idx="1"/>
          </p:cNvCxnSpPr>
          <p:nvPr/>
        </p:nvCxnSpPr>
        <p:spPr>
          <a:xfrm>
            <a:off x="9293683" y="4389118"/>
            <a:ext cx="26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מלבן 186">
            <a:extLst>
              <a:ext uri="{FF2B5EF4-FFF2-40B4-BE49-F238E27FC236}">
                <a16:creationId xmlns:a16="http://schemas.microsoft.com/office/drawing/2014/main" id="{457D8ABC-D497-41F4-B30B-FCA0E0D6E93D}"/>
              </a:ext>
            </a:extLst>
          </p:cNvPr>
          <p:cNvSpPr/>
          <p:nvPr/>
        </p:nvSpPr>
        <p:spPr>
          <a:xfrm>
            <a:off x="11022675" y="4174256"/>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Email Vendor</a:t>
            </a:r>
            <a:endParaRPr lang="he-IL" sz="1000" dirty="0">
              <a:solidFill>
                <a:schemeClr val="tx1"/>
              </a:solidFill>
            </a:endParaRPr>
          </a:p>
        </p:txBody>
      </p:sp>
      <p:sp>
        <p:nvSpPr>
          <p:cNvPr id="188" name="מלבן 187">
            <a:extLst>
              <a:ext uri="{FF2B5EF4-FFF2-40B4-BE49-F238E27FC236}">
                <a16:creationId xmlns:a16="http://schemas.microsoft.com/office/drawing/2014/main" id="{55BCA89D-A47E-414B-AC79-295B67DCEE78}"/>
              </a:ext>
            </a:extLst>
          </p:cNvPr>
          <p:cNvSpPr/>
          <p:nvPr/>
        </p:nvSpPr>
        <p:spPr>
          <a:xfrm>
            <a:off x="11022676" y="4452061"/>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1</a:t>
            </a:r>
            <a:endParaRPr lang="he-IL" sz="1000" dirty="0">
              <a:solidFill>
                <a:schemeClr val="tx1"/>
              </a:solidFill>
            </a:endParaRPr>
          </a:p>
        </p:txBody>
      </p:sp>
      <p:sp>
        <p:nvSpPr>
          <p:cNvPr id="189" name="מלבן 188">
            <a:extLst>
              <a:ext uri="{FF2B5EF4-FFF2-40B4-BE49-F238E27FC236}">
                <a16:creationId xmlns:a16="http://schemas.microsoft.com/office/drawing/2014/main" id="{4820DB8E-A45F-4A38-812E-56031E7CA2AC}"/>
              </a:ext>
            </a:extLst>
          </p:cNvPr>
          <p:cNvSpPr/>
          <p:nvPr/>
        </p:nvSpPr>
        <p:spPr>
          <a:xfrm>
            <a:off x="11022676" y="4745885"/>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2</a:t>
            </a:r>
            <a:endParaRPr lang="he-IL" sz="1000" dirty="0">
              <a:solidFill>
                <a:schemeClr val="tx1"/>
              </a:solidFill>
            </a:endParaRPr>
          </a:p>
        </p:txBody>
      </p:sp>
      <p:sp>
        <p:nvSpPr>
          <p:cNvPr id="190" name="מלבן 189">
            <a:extLst>
              <a:ext uri="{FF2B5EF4-FFF2-40B4-BE49-F238E27FC236}">
                <a16:creationId xmlns:a16="http://schemas.microsoft.com/office/drawing/2014/main" id="{4A0F7E12-0B73-48A1-9706-CAEC7614FA8F}"/>
              </a:ext>
            </a:extLst>
          </p:cNvPr>
          <p:cNvSpPr/>
          <p:nvPr/>
        </p:nvSpPr>
        <p:spPr>
          <a:xfrm>
            <a:off x="11022674" y="3877887"/>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Firebase, </a:t>
            </a:r>
            <a:r>
              <a:rPr lang="en-US" sz="1000" dirty="0">
                <a:solidFill>
                  <a:schemeClr val="tx1"/>
                </a:solidFill>
              </a:rPr>
              <a:t>P</a:t>
            </a:r>
            <a:r>
              <a:rPr lang="en-IL" sz="1000" dirty="0">
                <a:solidFill>
                  <a:schemeClr val="tx1"/>
                </a:solidFill>
              </a:rPr>
              <a:t>usher</a:t>
            </a:r>
            <a:endParaRPr lang="he-IL" sz="1000" dirty="0">
              <a:solidFill>
                <a:schemeClr val="tx1"/>
              </a:solidFill>
            </a:endParaRPr>
          </a:p>
        </p:txBody>
      </p:sp>
      <p:cxnSp>
        <p:nvCxnSpPr>
          <p:cNvPr id="196" name="מחבר חץ ישר 195">
            <a:extLst>
              <a:ext uri="{FF2B5EF4-FFF2-40B4-BE49-F238E27FC236}">
                <a16:creationId xmlns:a16="http://schemas.microsoft.com/office/drawing/2014/main" id="{A5B3ED9B-2A66-4692-8562-E9E554F570FA}"/>
              </a:ext>
            </a:extLst>
          </p:cNvPr>
          <p:cNvCxnSpPr>
            <a:cxnSpLocks/>
            <a:stCxn id="181" idx="3"/>
            <a:endCxn id="187" idx="1"/>
          </p:cNvCxnSpPr>
          <p:nvPr/>
        </p:nvCxnSpPr>
        <p:spPr>
          <a:xfrm flipV="1">
            <a:off x="10824154" y="4295881"/>
            <a:ext cx="198521" cy="9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מחבר חץ ישר 198">
            <a:extLst>
              <a:ext uri="{FF2B5EF4-FFF2-40B4-BE49-F238E27FC236}">
                <a16:creationId xmlns:a16="http://schemas.microsoft.com/office/drawing/2014/main" id="{B5B791A5-FC5A-4DA6-BFF2-5BCAC0DFA8CE}"/>
              </a:ext>
            </a:extLst>
          </p:cNvPr>
          <p:cNvCxnSpPr>
            <a:cxnSpLocks/>
            <a:stCxn id="181" idx="3"/>
            <a:endCxn id="188" idx="1"/>
          </p:cNvCxnSpPr>
          <p:nvPr/>
        </p:nvCxnSpPr>
        <p:spPr>
          <a:xfrm>
            <a:off x="10824154" y="4389118"/>
            <a:ext cx="198522" cy="18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מחבר חץ ישר 201">
            <a:extLst>
              <a:ext uri="{FF2B5EF4-FFF2-40B4-BE49-F238E27FC236}">
                <a16:creationId xmlns:a16="http://schemas.microsoft.com/office/drawing/2014/main" id="{67A0D650-9AC9-416A-8FA8-83FC1EE0FD48}"/>
              </a:ext>
            </a:extLst>
          </p:cNvPr>
          <p:cNvCxnSpPr>
            <a:cxnSpLocks/>
            <a:stCxn id="181" idx="3"/>
            <a:endCxn id="189" idx="1"/>
          </p:cNvCxnSpPr>
          <p:nvPr/>
        </p:nvCxnSpPr>
        <p:spPr>
          <a:xfrm>
            <a:off x="10824154" y="4389118"/>
            <a:ext cx="198522" cy="4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מחבר חץ ישר 204">
            <a:extLst>
              <a:ext uri="{FF2B5EF4-FFF2-40B4-BE49-F238E27FC236}">
                <a16:creationId xmlns:a16="http://schemas.microsoft.com/office/drawing/2014/main" id="{0AC9A354-5487-4FCC-AE14-9F7FC4020C01}"/>
              </a:ext>
            </a:extLst>
          </p:cNvPr>
          <p:cNvCxnSpPr>
            <a:cxnSpLocks/>
            <a:stCxn id="181" idx="3"/>
            <a:endCxn id="190" idx="1"/>
          </p:cNvCxnSpPr>
          <p:nvPr/>
        </p:nvCxnSpPr>
        <p:spPr>
          <a:xfrm flipV="1">
            <a:off x="10824154" y="3999512"/>
            <a:ext cx="198520" cy="3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מלבן 209">
            <a:extLst>
              <a:ext uri="{FF2B5EF4-FFF2-40B4-BE49-F238E27FC236}">
                <a16:creationId xmlns:a16="http://schemas.microsoft.com/office/drawing/2014/main" id="{AEE39C20-B490-43D7-A410-6AD4F27B509D}"/>
              </a:ext>
            </a:extLst>
          </p:cNvPr>
          <p:cNvSpPr/>
          <p:nvPr/>
        </p:nvSpPr>
        <p:spPr>
          <a:xfrm>
            <a:off x="170336" y="729388"/>
            <a:ext cx="1052232" cy="4906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UI</a:t>
            </a:r>
            <a:endParaRPr lang="he-IL" sz="1000" dirty="0">
              <a:solidFill>
                <a:schemeClr val="tx1"/>
              </a:solidFill>
            </a:endParaRPr>
          </a:p>
        </p:txBody>
      </p:sp>
      <p:sp>
        <p:nvSpPr>
          <p:cNvPr id="211" name="מלבן 210">
            <a:extLst>
              <a:ext uri="{FF2B5EF4-FFF2-40B4-BE49-F238E27FC236}">
                <a16:creationId xmlns:a16="http://schemas.microsoft.com/office/drawing/2014/main" id="{9FFD6424-2080-4635-A2FF-8FA741606E63}"/>
              </a:ext>
            </a:extLst>
          </p:cNvPr>
          <p:cNvSpPr/>
          <p:nvPr/>
        </p:nvSpPr>
        <p:spPr>
          <a:xfrm>
            <a:off x="1191689" y="3171303"/>
            <a:ext cx="232756" cy="243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225" name="מלבן 224">
            <a:extLst>
              <a:ext uri="{FF2B5EF4-FFF2-40B4-BE49-F238E27FC236}">
                <a16:creationId xmlns:a16="http://schemas.microsoft.com/office/drawing/2014/main" id="{3B3C50D3-BCC8-46DD-B5B3-25D6E09135B4}"/>
              </a:ext>
            </a:extLst>
          </p:cNvPr>
          <p:cNvSpPr/>
          <p:nvPr/>
        </p:nvSpPr>
        <p:spPr>
          <a:xfrm>
            <a:off x="2159348" y="679912"/>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Service</a:t>
            </a:r>
            <a:endParaRPr lang="he-IL" sz="1000" dirty="0">
              <a:solidFill>
                <a:schemeClr val="tx1"/>
              </a:solidFill>
            </a:endParaRPr>
          </a:p>
        </p:txBody>
      </p:sp>
      <p:cxnSp>
        <p:nvCxnSpPr>
          <p:cNvPr id="227" name="מחבר: מרפקי 226">
            <a:extLst>
              <a:ext uri="{FF2B5EF4-FFF2-40B4-BE49-F238E27FC236}">
                <a16:creationId xmlns:a16="http://schemas.microsoft.com/office/drawing/2014/main" id="{F4393921-D167-42E2-8D1E-49E6C54D499D}"/>
              </a:ext>
            </a:extLst>
          </p:cNvPr>
          <p:cNvCxnSpPr>
            <a:stCxn id="225" idx="2"/>
            <a:endCxn id="9" idx="0"/>
          </p:cNvCxnSpPr>
          <p:nvPr/>
        </p:nvCxnSpPr>
        <p:spPr>
          <a:xfrm rot="5400000">
            <a:off x="992612" y="2395341"/>
            <a:ext cx="2821802" cy="55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מחבר חץ ישר 231">
            <a:extLst>
              <a:ext uri="{FF2B5EF4-FFF2-40B4-BE49-F238E27FC236}">
                <a16:creationId xmlns:a16="http://schemas.microsoft.com/office/drawing/2014/main" id="{B9CFC18E-5B88-4A50-BF2A-76C24CD1ABAD}"/>
              </a:ext>
            </a:extLst>
          </p:cNvPr>
          <p:cNvCxnSpPr>
            <a:stCxn id="210" idx="3"/>
            <a:endCxn id="225" idx="1"/>
          </p:cNvCxnSpPr>
          <p:nvPr/>
        </p:nvCxnSpPr>
        <p:spPr>
          <a:xfrm flipV="1">
            <a:off x="1222568" y="971448"/>
            <a:ext cx="936780"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5A29AC18-67E8-4528-B3FE-784B87711AFA}"/>
              </a:ext>
            </a:extLst>
          </p:cNvPr>
          <p:cNvCxnSpPr>
            <a:cxnSpLocks/>
          </p:cNvCxnSpPr>
          <p:nvPr/>
        </p:nvCxnSpPr>
        <p:spPr>
          <a:xfrm flipV="1">
            <a:off x="980560" y="999679"/>
            <a:ext cx="443885" cy="80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C56D011D-922E-4F2D-A4FD-A883E294DC54}"/>
              </a:ext>
            </a:extLst>
          </p:cNvPr>
          <p:cNvSpPr txBox="1"/>
          <p:nvPr/>
        </p:nvSpPr>
        <p:spPr>
          <a:xfrm>
            <a:off x="240951" y="1847539"/>
            <a:ext cx="1584092" cy="707886"/>
          </a:xfrm>
          <a:prstGeom prst="rect">
            <a:avLst/>
          </a:prstGeom>
          <a:noFill/>
        </p:spPr>
        <p:txBody>
          <a:bodyPr wrap="square" rtlCol="1">
            <a:spAutoFit/>
          </a:bodyPr>
          <a:lstStyle/>
          <a:p>
            <a:pPr algn="l"/>
            <a:r>
              <a:rPr lang="en-IL" sz="1000" dirty="0"/>
              <a:t>Using the service in order to discover user characteristics and bulk notification sending</a:t>
            </a:r>
            <a:endParaRPr lang="he-IL" sz="1000" dirty="0"/>
          </a:p>
        </p:txBody>
      </p:sp>
      <p:cxnSp>
        <p:nvCxnSpPr>
          <p:cNvPr id="241" name="מחבר חץ ישר 240">
            <a:extLst>
              <a:ext uri="{FF2B5EF4-FFF2-40B4-BE49-F238E27FC236}">
                <a16:creationId xmlns:a16="http://schemas.microsoft.com/office/drawing/2014/main" id="{377D9120-3B66-469A-B0DD-CFF13C06E206}"/>
              </a:ext>
            </a:extLst>
          </p:cNvPr>
          <p:cNvCxnSpPr>
            <a:cxnSpLocks/>
            <a:stCxn id="225" idx="3"/>
            <a:endCxn id="261" idx="1"/>
          </p:cNvCxnSpPr>
          <p:nvPr/>
        </p:nvCxnSpPr>
        <p:spPr>
          <a:xfrm flipV="1">
            <a:off x="3204765" y="965720"/>
            <a:ext cx="802374" cy="57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5" name="מלבן 244">
            <a:extLst>
              <a:ext uri="{FF2B5EF4-FFF2-40B4-BE49-F238E27FC236}">
                <a16:creationId xmlns:a16="http://schemas.microsoft.com/office/drawing/2014/main" id="{93EE8BEB-8A52-4E15-8CD3-B0FE7C313DEE}"/>
              </a:ext>
            </a:extLst>
          </p:cNvPr>
          <p:cNvSpPr/>
          <p:nvPr/>
        </p:nvSpPr>
        <p:spPr>
          <a:xfrm>
            <a:off x="2313354" y="5930585"/>
            <a:ext cx="1542703"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Transaction Data Services (Orders/Searches)</a:t>
            </a:r>
            <a:endParaRPr lang="he-IL" sz="1000" dirty="0">
              <a:solidFill>
                <a:schemeClr val="tx1"/>
              </a:solidFill>
            </a:endParaRPr>
          </a:p>
        </p:txBody>
      </p:sp>
      <p:cxnSp>
        <p:nvCxnSpPr>
          <p:cNvPr id="246" name="מחבר חץ ישר 245">
            <a:extLst>
              <a:ext uri="{FF2B5EF4-FFF2-40B4-BE49-F238E27FC236}">
                <a16:creationId xmlns:a16="http://schemas.microsoft.com/office/drawing/2014/main" id="{A5B12584-7713-4B71-BDD7-8C13C512E03F}"/>
              </a:ext>
            </a:extLst>
          </p:cNvPr>
          <p:cNvCxnSpPr>
            <a:cxnSpLocks/>
            <a:stCxn id="245" idx="0"/>
            <a:endCxn id="10" idx="2"/>
          </p:cNvCxnSpPr>
          <p:nvPr/>
        </p:nvCxnSpPr>
        <p:spPr>
          <a:xfrm flipV="1">
            <a:off x="3084706" y="5599211"/>
            <a:ext cx="0" cy="33137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מחבר חץ ישר 248">
            <a:extLst>
              <a:ext uri="{FF2B5EF4-FFF2-40B4-BE49-F238E27FC236}">
                <a16:creationId xmlns:a16="http://schemas.microsoft.com/office/drawing/2014/main" id="{EC180125-F378-4D07-B81A-0774702A4E6F}"/>
              </a:ext>
            </a:extLst>
          </p:cNvPr>
          <p:cNvCxnSpPr>
            <a:cxnSpLocks/>
          </p:cNvCxnSpPr>
          <p:nvPr/>
        </p:nvCxnSpPr>
        <p:spPr>
          <a:xfrm flipH="1" flipV="1">
            <a:off x="3151233" y="5724286"/>
            <a:ext cx="1004097" cy="19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תיבת טקסט 251">
            <a:extLst>
              <a:ext uri="{FF2B5EF4-FFF2-40B4-BE49-F238E27FC236}">
                <a16:creationId xmlns:a16="http://schemas.microsoft.com/office/drawing/2014/main" id="{7188A643-2FF1-4EAA-81B9-665517C243A8}"/>
              </a:ext>
            </a:extLst>
          </p:cNvPr>
          <p:cNvSpPr txBox="1"/>
          <p:nvPr/>
        </p:nvSpPr>
        <p:spPr>
          <a:xfrm>
            <a:off x="4165703" y="5657553"/>
            <a:ext cx="1575935" cy="553998"/>
          </a:xfrm>
          <a:prstGeom prst="rect">
            <a:avLst/>
          </a:prstGeom>
          <a:noFill/>
        </p:spPr>
        <p:txBody>
          <a:bodyPr wrap="square" rtlCol="1">
            <a:spAutoFit/>
          </a:bodyPr>
          <a:lstStyle/>
          <a:p>
            <a:pPr algn="l"/>
            <a:r>
              <a:rPr lang="en-IL" sz="1000" dirty="0"/>
              <a:t>Analytics on user actions. We may use many topics for each type of data.</a:t>
            </a:r>
            <a:endParaRPr lang="he-IL" sz="1000" dirty="0"/>
          </a:p>
        </p:txBody>
      </p:sp>
      <p:cxnSp>
        <p:nvCxnSpPr>
          <p:cNvPr id="253" name="מחבר חץ ישר 252">
            <a:extLst>
              <a:ext uri="{FF2B5EF4-FFF2-40B4-BE49-F238E27FC236}">
                <a16:creationId xmlns:a16="http://schemas.microsoft.com/office/drawing/2014/main" id="{98580132-4461-4F74-9074-44C98F88D777}"/>
              </a:ext>
            </a:extLst>
          </p:cNvPr>
          <p:cNvCxnSpPr>
            <a:cxnSpLocks/>
            <a:endCxn id="257" idx="2"/>
          </p:cNvCxnSpPr>
          <p:nvPr/>
        </p:nvCxnSpPr>
        <p:spPr>
          <a:xfrm flipV="1">
            <a:off x="3215904" y="1979468"/>
            <a:ext cx="2775718" cy="15809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7" name="מלבן 256">
            <a:extLst>
              <a:ext uri="{FF2B5EF4-FFF2-40B4-BE49-F238E27FC236}">
                <a16:creationId xmlns:a16="http://schemas.microsoft.com/office/drawing/2014/main" id="{D18F01F5-4C5D-4D14-99F3-F46627EEE982}"/>
              </a:ext>
            </a:extLst>
          </p:cNvPr>
          <p:cNvSpPr/>
          <p:nvPr/>
        </p:nvSpPr>
        <p:spPr>
          <a:xfrm>
            <a:off x="5322977" y="1614927"/>
            <a:ext cx="1337289" cy="364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solidFill>
                  <a:schemeClr val="tx1"/>
                </a:solidFill>
              </a:rPr>
              <a:t>U</a:t>
            </a:r>
            <a:r>
              <a:rPr lang="en-IL" sz="1000" dirty="0">
                <a:solidFill>
                  <a:schemeClr val="tx1"/>
                </a:solidFill>
              </a:rPr>
              <a:t>ser Transaction Data Parser</a:t>
            </a:r>
            <a:endParaRPr lang="he-IL" sz="1000" dirty="0">
              <a:solidFill>
                <a:schemeClr val="tx1"/>
              </a:solidFill>
            </a:endParaRPr>
          </a:p>
        </p:txBody>
      </p:sp>
      <p:sp>
        <p:nvSpPr>
          <p:cNvPr id="260" name="מלבן 259">
            <a:extLst>
              <a:ext uri="{FF2B5EF4-FFF2-40B4-BE49-F238E27FC236}">
                <a16:creationId xmlns:a16="http://schemas.microsoft.com/office/drawing/2014/main" id="{14374AF1-A4F5-47F6-B8F4-6E4A384DDC5E}"/>
              </a:ext>
            </a:extLst>
          </p:cNvPr>
          <p:cNvSpPr/>
          <p:nvPr/>
        </p:nvSpPr>
        <p:spPr>
          <a:xfrm>
            <a:off x="5448739" y="724503"/>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ES/Mongo Cluster</a:t>
            </a:r>
            <a:endParaRPr lang="he-IL" sz="1000" dirty="0">
              <a:solidFill>
                <a:schemeClr val="tx1"/>
              </a:solidFill>
            </a:endParaRPr>
          </a:p>
        </p:txBody>
      </p:sp>
      <p:sp>
        <p:nvSpPr>
          <p:cNvPr id="261" name="מלבן 260">
            <a:extLst>
              <a:ext uri="{FF2B5EF4-FFF2-40B4-BE49-F238E27FC236}">
                <a16:creationId xmlns:a16="http://schemas.microsoft.com/office/drawing/2014/main" id="{F5E37A57-8EAD-49F4-AF27-4CD715DE5DDB}"/>
              </a:ext>
            </a:extLst>
          </p:cNvPr>
          <p:cNvSpPr/>
          <p:nvPr/>
        </p:nvSpPr>
        <p:spPr>
          <a:xfrm>
            <a:off x="4007139" y="6741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Query Engine</a:t>
            </a:r>
            <a:endParaRPr lang="he-IL" sz="1000" dirty="0">
              <a:solidFill>
                <a:schemeClr val="tx1"/>
              </a:solidFill>
            </a:endParaRPr>
          </a:p>
        </p:txBody>
      </p:sp>
      <p:cxnSp>
        <p:nvCxnSpPr>
          <p:cNvPr id="264" name="מחבר חץ ישר 263">
            <a:extLst>
              <a:ext uri="{FF2B5EF4-FFF2-40B4-BE49-F238E27FC236}">
                <a16:creationId xmlns:a16="http://schemas.microsoft.com/office/drawing/2014/main" id="{E5E446E2-92E2-4B60-9D39-393A43D465BD}"/>
              </a:ext>
            </a:extLst>
          </p:cNvPr>
          <p:cNvCxnSpPr>
            <a:cxnSpLocks/>
            <a:stCxn id="260" idx="1"/>
            <a:endCxn id="261" idx="3"/>
          </p:cNvCxnSpPr>
          <p:nvPr/>
        </p:nvCxnSpPr>
        <p:spPr>
          <a:xfrm flipH="1">
            <a:off x="5052556" y="965572"/>
            <a:ext cx="396183" cy="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מחבר חץ ישר 269">
            <a:extLst>
              <a:ext uri="{FF2B5EF4-FFF2-40B4-BE49-F238E27FC236}">
                <a16:creationId xmlns:a16="http://schemas.microsoft.com/office/drawing/2014/main" id="{A5ADFD57-931D-4442-BE12-315089D8A2DD}"/>
              </a:ext>
            </a:extLst>
          </p:cNvPr>
          <p:cNvCxnSpPr>
            <a:cxnSpLocks/>
            <a:stCxn id="257" idx="0"/>
            <a:endCxn id="260" idx="2"/>
          </p:cNvCxnSpPr>
          <p:nvPr/>
        </p:nvCxnSpPr>
        <p:spPr>
          <a:xfrm flipH="1" flipV="1">
            <a:off x="5985343" y="1206640"/>
            <a:ext cx="6279" cy="40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מלבן 274">
            <a:extLst>
              <a:ext uri="{FF2B5EF4-FFF2-40B4-BE49-F238E27FC236}">
                <a16:creationId xmlns:a16="http://schemas.microsoft.com/office/drawing/2014/main" id="{F0EBF6DB-3EFF-41A9-B6AD-5FEF11C718E5}"/>
              </a:ext>
            </a:extLst>
          </p:cNvPr>
          <p:cNvSpPr/>
          <p:nvPr/>
        </p:nvSpPr>
        <p:spPr>
          <a:xfrm>
            <a:off x="3999118" y="149361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Fraud Detection</a:t>
            </a:r>
            <a:br>
              <a:rPr lang="en-IL" sz="1000" dirty="0">
                <a:solidFill>
                  <a:schemeClr val="tx1"/>
                </a:solidFill>
              </a:rPr>
            </a:br>
            <a:r>
              <a:rPr lang="en-IL" sz="1000" dirty="0">
                <a:solidFill>
                  <a:schemeClr val="tx1"/>
                </a:solidFill>
              </a:rPr>
              <a:t>Search Platform</a:t>
            </a:r>
            <a:br>
              <a:rPr lang="en-IL" sz="1000" dirty="0">
                <a:solidFill>
                  <a:schemeClr val="tx1"/>
                </a:solidFill>
              </a:rPr>
            </a:br>
            <a:r>
              <a:rPr lang="en-IL" sz="1000" dirty="0">
                <a:solidFill>
                  <a:schemeClr val="tx1"/>
                </a:solidFill>
              </a:rPr>
              <a:t>Rule Engine</a:t>
            </a:r>
            <a:endParaRPr lang="he-IL" sz="1000" dirty="0">
              <a:solidFill>
                <a:schemeClr val="tx1"/>
              </a:solidFill>
            </a:endParaRPr>
          </a:p>
        </p:txBody>
      </p:sp>
      <p:cxnSp>
        <p:nvCxnSpPr>
          <p:cNvPr id="276" name="מחבר חץ ישר 275">
            <a:extLst>
              <a:ext uri="{FF2B5EF4-FFF2-40B4-BE49-F238E27FC236}">
                <a16:creationId xmlns:a16="http://schemas.microsoft.com/office/drawing/2014/main" id="{458D2BF1-5056-4470-AE40-5DB3F4596127}"/>
              </a:ext>
            </a:extLst>
          </p:cNvPr>
          <p:cNvCxnSpPr>
            <a:cxnSpLocks/>
            <a:stCxn id="261" idx="2"/>
            <a:endCxn id="275" idx="0"/>
          </p:cNvCxnSpPr>
          <p:nvPr/>
        </p:nvCxnSpPr>
        <p:spPr>
          <a:xfrm flipH="1">
            <a:off x="4521827" y="1257256"/>
            <a:ext cx="8021" cy="2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מלבן: פינות מעוגלות 280">
            <a:extLst>
              <a:ext uri="{FF2B5EF4-FFF2-40B4-BE49-F238E27FC236}">
                <a16:creationId xmlns:a16="http://schemas.microsoft.com/office/drawing/2014/main" id="{6C68EEA4-7E73-4D1D-9ED5-2973F0C2C510}"/>
              </a:ext>
            </a:extLst>
          </p:cNvPr>
          <p:cNvSpPr/>
          <p:nvPr/>
        </p:nvSpPr>
        <p:spPr>
          <a:xfrm>
            <a:off x="3652648" y="476823"/>
            <a:ext cx="3309565" cy="17776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dirty="0">
              <a:solidFill>
                <a:schemeClr val="tx1"/>
              </a:solidFill>
            </a:endParaRPr>
          </a:p>
        </p:txBody>
      </p:sp>
      <p:sp>
        <p:nvSpPr>
          <p:cNvPr id="2" name="תיבת טקסט 1">
            <a:extLst>
              <a:ext uri="{FF2B5EF4-FFF2-40B4-BE49-F238E27FC236}">
                <a16:creationId xmlns:a16="http://schemas.microsoft.com/office/drawing/2014/main" id="{0341DCF6-7CEE-4520-8DC7-97DF68589A52}"/>
              </a:ext>
            </a:extLst>
          </p:cNvPr>
          <p:cNvSpPr txBox="1"/>
          <p:nvPr/>
        </p:nvSpPr>
        <p:spPr>
          <a:xfrm>
            <a:off x="8233234" y="434910"/>
            <a:ext cx="3667593" cy="1015663"/>
          </a:xfrm>
          <a:prstGeom prst="rect">
            <a:avLst/>
          </a:prstGeom>
          <a:noFill/>
          <a:ln>
            <a:solidFill>
              <a:schemeClr val="tx1"/>
            </a:solidFill>
          </a:ln>
        </p:spPr>
        <p:txBody>
          <a:bodyPr wrap="square" rtlCol="1">
            <a:spAutoFit/>
          </a:bodyPr>
          <a:lstStyle/>
          <a:p>
            <a:pPr algn="l" rtl="0"/>
            <a:r>
              <a:rPr lang="en-IL" sz="1200" dirty="0"/>
              <a:t>When using this design, we should note that each unit is defined by its responsibility and also each application part is delimited by Kafka. Using Kafka allows us to scale the system and deal with a massive amount of notifications.</a:t>
            </a:r>
          </a:p>
        </p:txBody>
      </p:sp>
      <p:cxnSp>
        <p:nvCxnSpPr>
          <p:cNvPr id="7" name="מחבר חץ ישר 6">
            <a:extLst>
              <a:ext uri="{FF2B5EF4-FFF2-40B4-BE49-F238E27FC236}">
                <a16:creationId xmlns:a16="http://schemas.microsoft.com/office/drawing/2014/main" id="{6E15CF5C-2AA5-4703-91F0-90006BAA56BB}"/>
              </a:ext>
            </a:extLst>
          </p:cNvPr>
          <p:cNvCxnSpPr>
            <a:cxnSpLocks/>
          </p:cNvCxnSpPr>
          <p:nvPr/>
        </p:nvCxnSpPr>
        <p:spPr>
          <a:xfrm flipH="1">
            <a:off x="1606869" y="4745885"/>
            <a:ext cx="518101" cy="101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1289CD1F-7543-4630-A4D3-E7913C02C88B}"/>
              </a:ext>
            </a:extLst>
          </p:cNvPr>
          <p:cNvSpPr txBox="1"/>
          <p:nvPr/>
        </p:nvSpPr>
        <p:spPr>
          <a:xfrm>
            <a:off x="1" y="5764898"/>
            <a:ext cx="2246827" cy="1093102"/>
          </a:xfrm>
          <a:prstGeom prst="rect">
            <a:avLst/>
          </a:prstGeom>
          <a:noFill/>
        </p:spPr>
        <p:txBody>
          <a:bodyPr wrap="square" rtlCol="1">
            <a:spAutoFit/>
          </a:bodyPr>
          <a:lstStyle/>
          <a:p>
            <a:pPr algn="l" rtl="0"/>
            <a:r>
              <a:rPr lang="en-IL" sz="1050" dirty="0"/>
              <a:t>This component doesn’t contain much logic, its responsibility is to receive a message from the client and transfer it to the next layer for processing. LB is use in order to serve a mass users from all over the world.</a:t>
            </a:r>
            <a:endParaRPr lang="he-IL" sz="1050" dirty="0"/>
          </a:p>
        </p:txBody>
      </p:sp>
      <p:sp>
        <p:nvSpPr>
          <p:cNvPr id="15" name="תיבת טקסט 14">
            <a:extLst>
              <a:ext uri="{FF2B5EF4-FFF2-40B4-BE49-F238E27FC236}">
                <a16:creationId xmlns:a16="http://schemas.microsoft.com/office/drawing/2014/main" id="{FC00BB78-E347-4C5B-9CD2-E4532BA55037}"/>
              </a:ext>
            </a:extLst>
          </p:cNvPr>
          <p:cNvSpPr txBox="1"/>
          <p:nvPr/>
        </p:nvSpPr>
        <p:spPr>
          <a:xfrm>
            <a:off x="3878026" y="4922"/>
            <a:ext cx="3004913" cy="474453"/>
          </a:xfrm>
          <a:prstGeom prst="rect">
            <a:avLst/>
          </a:prstGeom>
          <a:noFill/>
        </p:spPr>
        <p:txBody>
          <a:bodyPr wrap="square" rtlCol="1">
            <a:spAutoFit/>
          </a:bodyPr>
          <a:lstStyle/>
          <a:p>
            <a:pPr algn="l" rtl="0"/>
            <a:r>
              <a:rPr lang="en-IL" sz="1200" dirty="0"/>
              <a:t>Analytics part of the system which the notification flow may use</a:t>
            </a:r>
            <a:endParaRPr lang="he-IL" sz="1200" dirty="0"/>
          </a:p>
        </p:txBody>
      </p:sp>
      <p:cxnSp>
        <p:nvCxnSpPr>
          <p:cNvPr id="77" name="מחבר חץ ישר 76">
            <a:extLst>
              <a:ext uri="{FF2B5EF4-FFF2-40B4-BE49-F238E27FC236}">
                <a16:creationId xmlns:a16="http://schemas.microsoft.com/office/drawing/2014/main" id="{2B544DB8-8EBE-4485-AE82-A6D9F265D6E7}"/>
              </a:ext>
            </a:extLst>
          </p:cNvPr>
          <p:cNvCxnSpPr>
            <a:cxnSpLocks/>
          </p:cNvCxnSpPr>
          <p:nvPr/>
        </p:nvCxnSpPr>
        <p:spPr>
          <a:xfrm flipH="1">
            <a:off x="9282121" y="6141377"/>
            <a:ext cx="45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תיבת טקסט 78">
            <a:extLst>
              <a:ext uri="{FF2B5EF4-FFF2-40B4-BE49-F238E27FC236}">
                <a16:creationId xmlns:a16="http://schemas.microsoft.com/office/drawing/2014/main" id="{F5EA4906-B0DC-4918-8FB3-C81AD058D57D}"/>
              </a:ext>
            </a:extLst>
          </p:cNvPr>
          <p:cNvSpPr txBox="1"/>
          <p:nvPr/>
        </p:nvSpPr>
        <p:spPr>
          <a:xfrm>
            <a:off x="9735232" y="5897408"/>
            <a:ext cx="2151967" cy="553998"/>
          </a:xfrm>
          <a:prstGeom prst="rect">
            <a:avLst/>
          </a:prstGeom>
          <a:noFill/>
        </p:spPr>
        <p:txBody>
          <a:bodyPr wrap="square" rtlCol="1">
            <a:spAutoFit/>
          </a:bodyPr>
          <a:lstStyle/>
          <a:p>
            <a:pPr algn="l"/>
            <a:r>
              <a:rPr lang="en-IL" sz="1000" dirty="0"/>
              <a:t>Not many write operations and many relations in the data structure, so a relational DB is applicable</a:t>
            </a:r>
            <a:endParaRPr lang="he-IL" sz="1000" dirty="0"/>
          </a:p>
        </p:txBody>
      </p:sp>
      <p:cxnSp>
        <p:nvCxnSpPr>
          <p:cNvPr id="81" name="מחבר חץ ישר 80">
            <a:extLst>
              <a:ext uri="{FF2B5EF4-FFF2-40B4-BE49-F238E27FC236}">
                <a16:creationId xmlns:a16="http://schemas.microsoft.com/office/drawing/2014/main" id="{23E8A02D-F5ED-4681-8250-350DC5505995}"/>
              </a:ext>
            </a:extLst>
          </p:cNvPr>
          <p:cNvCxnSpPr>
            <a:cxnSpLocks/>
            <a:stCxn id="84" idx="1"/>
            <a:endCxn id="260" idx="3"/>
          </p:cNvCxnSpPr>
          <p:nvPr/>
        </p:nvCxnSpPr>
        <p:spPr>
          <a:xfrm flipH="1" flipV="1">
            <a:off x="6521947" y="965572"/>
            <a:ext cx="623689" cy="85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31C0FD39-5BBD-44D9-8385-EF085E6F8ACC}"/>
              </a:ext>
            </a:extLst>
          </p:cNvPr>
          <p:cNvSpPr txBox="1"/>
          <p:nvPr/>
        </p:nvSpPr>
        <p:spPr>
          <a:xfrm>
            <a:off x="7145636" y="1542513"/>
            <a:ext cx="2224737" cy="553998"/>
          </a:xfrm>
          <a:prstGeom prst="rect">
            <a:avLst/>
          </a:prstGeom>
          <a:noFill/>
        </p:spPr>
        <p:txBody>
          <a:bodyPr wrap="square" rtlCol="1">
            <a:spAutoFit/>
          </a:bodyPr>
          <a:lstStyle/>
          <a:p>
            <a:pPr algn="l"/>
            <a:r>
              <a:rPr lang="en-IL" sz="1000" dirty="0"/>
              <a:t>Massive amount of data, unstructured, text searches – so elastic or document based DB is applicable</a:t>
            </a:r>
            <a:endParaRPr lang="he-IL" sz="1000" dirty="0"/>
          </a:p>
        </p:txBody>
      </p:sp>
      <p:sp>
        <p:nvSpPr>
          <p:cNvPr id="14" name="תיבת טקסט 13">
            <a:extLst>
              <a:ext uri="{FF2B5EF4-FFF2-40B4-BE49-F238E27FC236}">
                <a16:creationId xmlns:a16="http://schemas.microsoft.com/office/drawing/2014/main" id="{F9DB265B-1826-478C-B18C-4BD01DC089F9}"/>
              </a:ext>
            </a:extLst>
          </p:cNvPr>
          <p:cNvSpPr txBox="1"/>
          <p:nvPr/>
        </p:nvSpPr>
        <p:spPr>
          <a:xfrm>
            <a:off x="8688543" y="15876"/>
            <a:ext cx="2690545"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Notification System Design</a:t>
            </a:r>
            <a:endParaRPr lang="he-IL"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180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99465DF-7233-4984-AA2F-695F2DEE9439}"/>
              </a:ext>
            </a:extLst>
          </p:cNvPr>
          <p:cNvSpPr txBox="1"/>
          <p:nvPr/>
        </p:nvSpPr>
        <p:spPr>
          <a:xfrm>
            <a:off x="8786685" y="360269"/>
            <a:ext cx="3288206" cy="553998"/>
          </a:xfrm>
          <a:prstGeom prst="rect">
            <a:avLst/>
          </a:prstGeom>
          <a:noFill/>
          <a:ln>
            <a:solidFill>
              <a:schemeClr val="tx1"/>
            </a:solidFill>
          </a:ln>
        </p:spPr>
        <p:txBody>
          <a:bodyPr wrap="square" rtlCol="1">
            <a:spAutoFit/>
          </a:bodyPr>
          <a:lstStyle/>
          <a:p>
            <a:pPr algn="l" rtl="0"/>
            <a:r>
              <a:rPr lang="en-IL" sz="1000" b="1" dirty="0"/>
              <a:t>NFR</a:t>
            </a:r>
            <a:r>
              <a:rPr lang="en-IL" sz="1000" dirty="0"/>
              <a:t>: Low latency, high availability, lag free, scale!</a:t>
            </a:r>
          </a:p>
          <a:p>
            <a:pPr algn="l" rtl="0"/>
            <a:r>
              <a:rPr lang="en-IL" sz="1000" b="1" dirty="0"/>
              <a:t>FR</a:t>
            </a:r>
            <a:r>
              <a:rPr lang="en-IL" sz="1000" dirty="0"/>
              <a:t>: Message state notifications, group messaging, last seen, asset upload.</a:t>
            </a:r>
          </a:p>
        </p:txBody>
      </p:sp>
      <p:sp>
        <p:nvSpPr>
          <p:cNvPr id="5" name="תיבת טקסט 4">
            <a:extLst>
              <a:ext uri="{FF2B5EF4-FFF2-40B4-BE49-F238E27FC236}">
                <a16:creationId xmlns:a16="http://schemas.microsoft.com/office/drawing/2014/main" id="{49E51C7E-2968-48AE-97B1-7ED48E99E31C}"/>
              </a:ext>
            </a:extLst>
          </p:cNvPr>
          <p:cNvSpPr txBox="1"/>
          <p:nvPr/>
        </p:nvSpPr>
        <p:spPr>
          <a:xfrm>
            <a:off x="9158292" y="15876"/>
            <a:ext cx="254499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WhatsApp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C11495A7-A75B-49FA-A404-4AFC2CFF485E}"/>
              </a:ext>
            </a:extLst>
          </p:cNvPr>
          <p:cNvSpPr/>
          <p:nvPr/>
        </p:nvSpPr>
        <p:spPr>
          <a:xfrm>
            <a:off x="1435790" y="4309537"/>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3</a:t>
            </a:r>
            <a:endParaRPr lang="he-IL" sz="1000" dirty="0">
              <a:solidFill>
                <a:schemeClr val="tx1"/>
              </a:solidFill>
            </a:endParaRPr>
          </a:p>
        </p:txBody>
      </p:sp>
      <p:sp>
        <p:nvSpPr>
          <p:cNvPr id="7" name="מלבן 6">
            <a:extLst>
              <a:ext uri="{FF2B5EF4-FFF2-40B4-BE49-F238E27FC236}">
                <a16:creationId xmlns:a16="http://schemas.microsoft.com/office/drawing/2014/main" id="{EBB85641-32D8-4ED8-B31B-03D4AC3A77E2}"/>
              </a:ext>
            </a:extLst>
          </p:cNvPr>
          <p:cNvSpPr/>
          <p:nvPr/>
        </p:nvSpPr>
        <p:spPr>
          <a:xfrm>
            <a:off x="1426667" y="333681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1</a:t>
            </a:r>
            <a:endParaRPr lang="he-IL" sz="1000" dirty="0">
              <a:solidFill>
                <a:schemeClr val="tx1"/>
              </a:solidFill>
            </a:endParaRPr>
          </a:p>
        </p:txBody>
      </p:sp>
      <p:sp>
        <p:nvSpPr>
          <p:cNvPr id="8" name="מלבן 7">
            <a:extLst>
              <a:ext uri="{FF2B5EF4-FFF2-40B4-BE49-F238E27FC236}">
                <a16:creationId xmlns:a16="http://schemas.microsoft.com/office/drawing/2014/main" id="{1354E467-8DF5-4885-944A-1169B0686D6B}"/>
              </a:ext>
            </a:extLst>
          </p:cNvPr>
          <p:cNvSpPr/>
          <p:nvPr/>
        </p:nvSpPr>
        <p:spPr>
          <a:xfrm>
            <a:off x="1435790" y="382317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2</a:t>
            </a:r>
            <a:endParaRPr lang="he-IL" sz="1000" dirty="0">
              <a:solidFill>
                <a:schemeClr val="tx1"/>
              </a:solidFill>
            </a:endParaRPr>
          </a:p>
        </p:txBody>
      </p:sp>
      <p:sp>
        <p:nvSpPr>
          <p:cNvPr id="9" name="מלבן 8">
            <a:extLst>
              <a:ext uri="{FF2B5EF4-FFF2-40B4-BE49-F238E27FC236}">
                <a16:creationId xmlns:a16="http://schemas.microsoft.com/office/drawing/2014/main" id="{F8B7E968-98DB-489F-8FC6-3270F896542A}"/>
              </a:ext>
            </a:extLst>
          </p:cNvPr>
          <p:cNvSpPr/>
          <p:nvPr/>
        </p:nvSpPr>
        <p:spPr>
          <a:xfrm>
            <a:off x="2372094" y="2882158"/>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98CBDA12-0CDB-4BD9-9A29-0A7C6C1E60AD}"/>
              </a:ext>
            </a:extLst>
          </p:cNvPr>
          <p:cNvSpPr/>
          <p:nvPr/>
        </p:nvSpPr>
        <p:spPr>
          <a:xfrm>
            <a:off x="2923984" y="28969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b"/>
          <a:lstStyle/>
          <a:p>
            <a:pPr algn="ctr" rtl="0"/>
            <a:r>
              <a:rPr lang="en-IL" sz="1000" dirty="0">
                <a:solidFill>
                  <a:schemeClr val="tx1"/>
                </a:solidFill>
              </a:rPr>
              <a:t>WebSocket Server 1</a:t>
            </a:r>
            <a:endParaRPr lang="he-IL" sz="1000" dirty="0">
              <a:solidFill>
                <a:schemeClr val="tx1"/>
              </a:solidFill>
            </a:endParaRPr>
          </a:p>
        </p:txBody>
      </p:sp>
      <p:sp>
        <p:nvSpPr>
          <p:cNvPr id="11" name="מלבן 10">
            <a:extLst>
              <a:ext uri="{FF2B5EF4-FFF2-40B4-BE49-F238E27FC236}">
                <a16:creationId xmlns:a16="http://schemas.microsoft.com/office/drawing/2014/main" id="{D099F177-2095-4954-81F6-47A7E343B295}"/>
              </a:ext>
            </a:extLst>
          </p:cNvPr>
          <p:cNvSpPr/>
          <p:nvPr/>
        </p:nvSpPr>
        <p:spPr>
          <a:xfrm>
            <a:off x="2923983" y="4544070"/>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3</a:t>
            </a:r>
            <a:endParaRPr lang="he-IL" sz="1000" dirty="0">
              <a:solidFill>
                <a:schemeClr val="tx1"/>
              </a:solidFill>
            </a:endParaRPr>
          </a:p>
        </p:txBody>
      </p:sp>
      <p:sp>
        <p:nvSpPr>
          <p:cNvPr id="12" name="מלבן 11">
            <a:extLst>
              <a:ext uri="{FF2B5EF4-FFF2-40B4-BE49-F238E27FC236}">
                <a16:creationId xmlns:a16="http://schemas.microsoft.com/office/drawing/2014/main" id="{8DB9E5F8-F6F2-4653-BB6F-883E39449003}"/>
              </a:ext>
            </a:extLst>
          </p:cNvPr>
          <p:cNvSpPr/>
          <p:nvPr/>
        </p:nvSpPr>
        <p:spPr>
          <a:xfrm>
            <a:off x="2923983" y="3716293"/>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2</a:t>
            </a:r>
            <a:endParaRPr lang="he-IL" sz="1000" dirty="0">
              <a:solidFill>
                <a:schemeClr val="tx1"/>
              </a:solidFill>
            </a:endParaRPr>
          </a:p>
        </p:txBody>
      </p:sp>
      <p:sp>
        <p:nvSpPr>
          <p:cNvPr id="13" name="תיבת טקסט 12">
            <a:extLst>
              <a:ext uri="{FF2B5EF4-FFF2-40B4-BE49-F238E27FC236}">
                <a16:creationId xmlns:a16="http://schemas.microsoft.com/office/drawing/2014/main" id="{C1AABD80-A8F6-4BC8-A523-56873083CBE5}"/>
              </a:ext>
            </a:extLst>
          </p:cNvPr>
          <p:cNvSpPr txBox="1"/>
          <p:nvPr/>
        </p:nvSpPr>
        <p:spPr>
          <a:xfrm>
            <a:off x="324201" y="1438921"/>
            <a:ext cx="1681218" cy="861774"/>
          </a:xfrm>
          <a:prstGeom prst="rect">
            <a:avLst/>
          </a:prstGeom>
          <a:noFill/>
        </p:spPr>
        <p:txBody>
          <a:bodyPr wrap="square" rtlCol="1">
            <a:spAutoFit/>
          </a:bodyPr>
          <a:lstStyle/>
          <a:p>
            <a:pPr algn="l" rtl="0"/>
            <a:r>
              <a:rPr lang="en-IL" sz="1000" dirty="0"/>
              <a:t>Each machine can have 64K ports, so 64K users can be connected to a single WS server. We can scale on higher demand.</a:t>
            </a:r>
            <a:endParaRPr lang="he-IL" sz="1000" dirty="0"/>
          </a:p>
        </p:txBody>
      </p:sp>
      <p:cxnSp>
        <p:nvCxnSpPr>
          <p:cNvPr id="15" name="מחבר חץ ישר 14">
            <a:extLst>
              <a:ext uri="{FF2B5EF4-FFF2-40B4-BE49-F238E27FC236}">
                <a16:creationId xmlns:a16="http://schemas.microsoft.com/office/drawing/2014/main" id="{6C886DD8-F18E-4B50-A6E6-501788121C7C}"/>
              </a:ext>
            </a:extLst>
          </p:cNvPr>
          <p:cNvCxnSpPr>
            <a:cxnSpLocks/>
            <a:stCxn id="13" idx="2"/>
          </p:cNvCxnSpPr>
          <p:nvPr/>
        </p:nvCxnSpPr>
        <p:spPr>
          <a:xfrm>
            <a:off x="1164810" y="2300695"/>
            <a:ext cx="1705139" cy="557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מלבן 24">
            <a:extLst>
              <a:ext uri="{FF2B5EF4-FFF2-40B4-BE49-F238E27FC236}">
                <a16:creationId xmlns:a16="http://schemas.microsoft.com/office/drawing/2014/main" id="{1F101E75-21A7-4394-AD8B-5043EE66E874}"/>
              </a:ext>
            </a:extLst>
          </p:cNvPr>
          <p:cNvSpPr/>
          <p:nvPr/>
        </p:nvSpPr>
        <p:spPr>
          <a:xfrm>
            <a:off x="4220794" y="2882158"/>
            <a:ext cx="232756" cy="225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cxnSp>
        <p:nvCxnSpPr>
          <p:cNvPr id="27" name="מחבר חץ ישר 26">
            <a:extLst>
              <a:ext uri="{FF2B5EF4-FFF2-40B4-BE49-F238E27FC236}">
                <a16:creationId xmlns:a16="http://schemas.microsoft.com/office/drawing/2014/main" id="{8EC74F8F-2DA3-4ACC-B635-C96FFE5ED038}"/>
              </a:ext>
            </a:extLst>
          </p:cNvPr>
          <p:cNvCxnSpPr>
            <a:cxnSpLocks/>
            <a:stCxn id="7" idx="3"/>
            <a:endCxn id="10" idx="1"/>
          </p:cNvCxnSpPr>
          <p:nvPr/>
        </p:nvCxnSpPr>
        <p:spPr>
          <a:xfrm flipV="1">
            <a:off x="2108312" y="3188520"/>
            <a:ext cx="815672" cy="3448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D0A3DF14-4F22-4C22-9837-D6C6BF6F1F28}"/>
              </a:ext>
            </a:extLst>
          </p:cNvPr>
          <p:cNvCxnSpPr>
            <a:cxnSpLocks/>
            <a:stCxn id="8" idx="3"/>
            <a:endCxn id="12" idx="1"/>
          </p:cNvCxnSpPr>
          <p:nvPr/>
        </p:nvCxnSpPr>
        <p:spPr>
          <a:xfrm flipV="1">
            <a:off x="2117435" y="4007829"/>
            <a:ext cx="806548" cy="11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83528FE0-72FF-42A6-88B0-76BE6F4146E7}"/>
              </a:ext>
            </a:extLst>
          </p:cNvPr>
          <p:cNvCxnSpPr>
            <a:cxnSpLocks/>
            <a:stCxn id="6" idx="3"/>
            <a:endCxn id="11" idx="1"/>
          </p:cNvCxnSpPr>
          <p:nvPr/>
        </p:nvCxnSpPr>
        <p:spPr>
          <a:xfrm>
            <a:off x="2117435" y="4506069"/>
            <a:ext cx="806548" cy="329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86A23D31-61E9-403A-86E0-B22178FE48E6}"/>
              </a:ext>
            </a:extLst>
          </p:cNvPr>
          <p:cNvCxnSpPr>
            <a:cxnSpLocks/>
            <a:stCxn id="10" idx="3"/>
          </p:cNvCxnSpPr>
          <p:nvPr/>
        </p:nvCxnSpPr>
        <p:spPr>
          <a:xfrm>
            <a:off x="3969401" y="3188520"/>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E86F0032-4796-4C76-840B-F6781A116FE8}"/>
              </a:ext>
            </a:extLst>
          </p:cNvPr>
          <p:cNvCxnSpPr>
            <a:cxnSpLocks/>
            <a:stCxn id="12" idx="3"/>
            <a:endCxn id="25" idx="1"/>
          </p:cNvCxnSpPr>
          <p:nvPr/>
        </p:nvCxnSpPr>
        <p:spPr>
          <a:xfrm flipV="1">
            <a:off x="3969400" y="4007158"/>
            <a:ext cx="251394" cy="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DCAF20B2-6BC5-4EFB-A613-BDA911BFB333}"/>
              </a:ext>
            </a:extLst>
          </p:cNvPr>
          <p:cNvCxnSpPr>
            <a:cxnSpLocks/>
            <a:stCxn id="11" idx="3"/>
          </p:cNvCxnSpPr>
          <p:nvPr/>
        </p:nvCxnSpPr>
        <p:spPr>
          <a:xfrm>
            <a:off x="3969400" y="4835606"/>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מלבן 46">
            <a:extLst>
              <a:ext uri="{FF2B5EF4-FFF2-40B4-BE49-F238E27FC236}">
                <a16:creationId xmlns:a16="http://schemas.microsoft.com/office/drawing/2014/main" id="{2AB1E22C-EAD5-4D77-8ED0-57E028E86DDC}"/>
              </a:ext>
            </a:extLst>
          </p:cNvPr>
          <p:cNvSpPr/>
          <p:nvPr/>
        </p:nvSpPr>
        <p:spPr>
          <a:xfrm>
            <a:off x="4751814" y="3724606"/>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Session Manager</a:t>
            </a:r>
          </a:p>
        </p:txBody>
      </p:sp>
      <p:sp>
        <p:nvSpPr>
          <p:cNvPr id="49" name="תיבת טקסט 48">
            <a:extLst>
              <a:ext uri="{FF2B5EF4-FFF2-40B4-BE49-F238E27FC236}">
                <a16:creationId xmlns:a16="http://schemas.microsoft.com/office/drawing/2014/main" id="{92212885-375A-40B3-92AB-D78633E596A1}"/>
              </a:ext>
            </a:extLst>
          </p:cNvPr>
          <p:cNvSpPr txBox="1"/>
          <p:nvPr/>
        </p:nvSpPr>
        <p:spPr>
          <a:xfrm>
            <a:off x="5299153" y="3039377"/>
            <a:ext cx="902247" cy="553998"/>
          </a:xfrm>
          <a:prstGeom prst="rect">
            <a:avLst/>
          </a:prstGeom>
          <a:noFill/>
        </p:spPr>
        <p:txBody>
          <a:bodyPr wrap="square">
            <a:spAutoFit/>
          </a:bodyPr>
          <a:lstStyle/>
          <a:p>
            <a:pPr algn="l" rtl="0"/>
            <a:r>
              <a:rPr lang="en-IL" sz="1000" dirty="0">
                <a:solidFill>
                  <a:schemeClr val="tx1"/>
                </a:solidFill>
              </a:rPr>
              <a:t>Which user is connected to which </a:t>
            </a:r>
            <a:r>
              <a:rPr lang="en-IL" sz="1000" dirty="0"/>
              <a:t>server</a:t>
            </a:r>
            <a:endParaRPr lang="he-IL" sz="1000" dirty="0"/>
          </a:p>
        </p:txBody>
      </p:sp>
      <p:sp>
        <p:nvSpPr>
          <p:cNvPr id="50" name="מלבן 49">
            <a:extLst>
              <a:ext uri="{FF2B5EF4-FFF2-40B4-BE49-F238E27FC236}">
                <a16:creationId xmlns:a16="http://schemas.microsoft.com/office/drawing/2014/main" id="{3AF97103-810E-437B-AF0B-A7F5E0E97582}"/>
              </a:ext>
            </a:extLst>
          </p:cNvPr>
          <p:cNvSpPr/>
          <p:nvPr/>
        </p:nvSpPr>
        <p:spPr>
          <a:xfrm flipH="1">
            <a:off x="6201400" y="3868391"/>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51" name="תיבת טקסט 50">
            <a:extLst>
              <a:ext uri="{FF2B5EF4-FFF2-40B4-BE49-F238E27FC236}">
                <a16:creationId xmlns:a16="http://schemas.microsoft.com/office/drawing/2014/main" id="{7AC9D395-BD9E-40ED-8633-5C5CB0AD95DA}"/>
              </a:ext>
            </a:extLst>
          </p:cNvPr>
          <p:cNvSpPr txBox="1"/>
          <p:nvPr/>
        </p:nvSpPr>
        <p:spPr>
          <a:xfrm>
            <a:off x="6249861" y="3030420"/>
            <a:ext cx="1188520" cy="553998"/>
          </a:xfrm>
          <a:prstGeom prst="rect">
            <a:avLst/>
          </a:prstGeom>
          <a:noFill/>
        </p:spPr>
        <p:txBody>
          <a:bodyPr wrap="square">
            <a:spAutoFit/>
          </a:bodyPr>
          <a:lstStyle/>
          <a:p>
            <a:pPr algn="l" rtl="0"/>
            <a:r>
              <a:rPr lang="en-IL" sz="1000" dirty="0">
                <a:solidFill>
                  <a:schemeClr val="tx1"/>
                </a:solidFill>
              </a:rPr>
              <a:t>Two maps here: </a:t>
            </a:r>
            <a:br>
              <a:rPr lang="en-IL" sz="1000" dirty="0">
                <a:solidFill>
                  <a:schemeClr val="tx1"/>
                </a:solidFill>
              </a:rPr>
            </a:br>
            <a:r>
              <a:rPr lang="en-IL" sz="1000" dirty="0">
                <a:solidFill>
                  <a:schemeClr val="tx1"/>
                </a:solidFill>
              </a:rPr>
              <a:t>Server -&gt; Users</a:t>
            </a:r>
            <a:br>
              <a:rPr lang="en-IL" sz="1000" dirty="0">
                <a:solidFill>
                  <a:schemeClr val="tx1"/>
                </a:solidFill>
              </a:rPr>
            </a:br>
            <a:r>
              <a:rPr lang="en-IL" sz="1000" dirty="0">
                <a:solidFill>
                  <a:schemeClr val="tx1"/>
                </a:solidFill>
              </a:rPr>
              <a:t>User -&gt; Server</a:t>
            </a:r>
            <a:endParaRPr lang="he-IL" sz="1000" dirty="0"/>
          </a:p>
        </p:txBody>
      </p:sp>
      <p:sp>
        <p:nvSpPr>
          <p:cNvPr id="52" name="מלבן 51">
            <a:extLst>
              <a:ext uri="{FF2B5EF4-FFF2-40B4-BE49-F238E27FC236}">
                <a16:creationId xmlns:a16="http://schemas.microsoft.com/office/drawing/2014/main" id="{A3DF45C3-D663-4EB8-BB29-0BDA7B869C66}"/>
              </a:ext>
            </a:extLst>
          </p:cNvPr>
          <p:cNvSpPr/>
          <p:nvPr/>
        </p:nvSpPr>
        <p:spPr>
          <a:xfrm>
            <a:off x="4733131" y="4460941"/>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Message </a:t>
            </a:r>
            <a:br>
              <a:rPr lang="en-IL" sz="1000" dirty="0">
                <a:solidFill>
                  <a:schemeClr val="tx1"/>
                </a:solidFill>
              </a:rPr>
            </a:br>
            <a:r>
              <a:rPr lang="en-IL" sz="1000" dirty="0">
                <a:solidFill>
                  <a:schemeClr val="tx1"/>
                </a:solidFill>
              </a:rPr>
              <a:t>Service</a:t>
            </a:r>
            <a:endParaRPr lang="he-IL" sz="1000" dirty="0">
              <a:solidFill>
                <a:schemeClr val="tx1"/>
              </a:solidFill>
            </a:endParaRPr>
          </a:p>
        </p:txBody>
      </p:sp>
      <p:sp>
        <p:nvSpPr>
          <p:cNvPr id="53" name="מלבן 52">
            <a:extLst>
              <a:ext uri="{FF2B5EF4-FFF2-40B4-BE49-F238E27FC236}">
                <a16:creationId xmlns:a16="http://schemas.microsoft.com/office/drawing/2014/main" id="{C44E4470-6695-4588-894E-490A9CE87E45}"/>
              </a:ext>
            </a:extLst>
          </p:cNvPr>
          <p:cNvSpPr/>
          <p:nvPr/>
        </p:nvSpPr>
        <p:spPr>
          <a:xfrm flipH="1">
            <a:off x="6218026" y="462155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endParaRPr lang="he-IL" sz="1000" dirty="0">
              <a:solidFill>
                <a:schemeClr val="tx1"/>
              </a:solidFill>
            </a:endParaRPr>
          </a:p>
        </p:txBody>
      </p:sp>
      <p:sp>
        <p:nvSpPr>
          <p:cNvPr id="54" name="תיבת טקסט 53">
            <a:extLst>
              <a:ext uri="{FF2B5EF4-FFF2-40B4-BE49-F238E27FC236}">
                <a16:creationId xmlns:a16="http://schemas.microsoft.com/office/drawing/2014/main" id="{6B5429DC-9F8E-4BAE-B669-041DF8DD73C3}"/>
              </a:ext>
            </a:extLst>
          </p:cNvPr>
          <p:cNvSpPr txBox="1"/>
          <p:nvPr/>
        </p:nvSpPr>
        <p:spPr>
          <a:xfrm>
            <a:off x="7122591" y="5312934"/>
            <a:ext cx="2357510" cy="1015663"/>
          </a:xfrm>
          <a:prstGeom prst="rect">
            <a:avLst/>
          </a:prstGeom>
          <a:noFill/>
        </p:spPr>
        <p:txBody>
          <a:bodyPr wrap="square">
            <a:spAutoFit/>
          </a:bodyPr>
          <a:lstStyle/>
          <a:p>
            <a:pPr algn="l" rtl="0"/>
            <a:r>
              <a:rPr lang="en-IL" sz="1000" dirty="0">
                <a:solidFill>
                  <a:schemeClr val="tx1"/>
                </a:solidFill>
              </a:rPr>
              <a:t>We have a lot of write volume in the system so we use Cassandra that supports multi writes. The message services store the message and attach it an ID. A message contains also its state: Read, Received</a:t>
            </a:r>
            <a:r>
              <a:rPr lang="en-IL" sz="1000" dirty="0"/>
              <a:t> etc...</a:t>
            </a:r>
            <a:endParaRPr lang="he-IL" sz="1000" dirty="0"/>
          </a:p>
        </p:txBody>
      </p:sp>
      <p:sp>
        <p:nvSpPr>
          <p:cNvPr id="58" name="תיבת טקסט 57">
            <a:extLst>
              <a:ext uri="{FF2B5EF4-FFF2-40B4-BE49-F238E27FC236}">
                <a16:creationId xmlns:a16="http://schemas.microsoft.com/office/drawing/2014/main" id="{2838202B-E96B-477D-922B-C3EC99DF1DCB}"/>
              </a:ext>
            </a:extLst>
          </p:cNvPr>
          <p:cNvSpPr txBox="1"/>
          <p:nvPr/>
        </p:nvSpPr>
        <p:spPr>
          <a:xfrm>
            <a:off x="2665136" y="5407068"/>
            <a:ext cx="1969243" cy="861774"/>
          </a:xfrm>
          <a:prstGeom prst="rect">
            <a:avLst/>
          </a:prstGeom>
          <a:noFill/>
        </p:spPr>
        <p:txBody>
          <a:bodyPr wrap="square" rtlCol="1">
            <a:spAutoFit/>
          </a:bodyPr>
          <a:lstStyle/>
          <a:p>
            <a:pPr algn="l" rtl="0"/>
            <a:r>
              <a:rPr lang="en-IL" sz="1000" dirty="0"/>
              <a:t>The WS server talks to the session manager to discover the target user and also talks to the message service to store the message or get its state</a:t>
            </a:r>
            <a:endParaRPr lang="he-IL" sz="1000" dirty="0"/>
          </a:p>
        </p:txBody>
      </p:sp>
      <p:cxnSp>
        <p:nvCxnSpPr>
          <p:cNvPr id="63" name="מחבר חץ ישר 62">
            <a:extLst>
              <a:ext uri="{FF2B5EF4-FFF2-40B4-BE49-F238E27FC236}">
                <a16:creationId xmlns:a16="http://schemas.microsoft.com/office/drawing/2014/main" id="{4561A8F7-0A96-4D5E-A6F9-CE2F31095297}"/>
              </a:ext>
            </a:extLst>
          </p:cNvPr>
          <p:cNvCxnSpPr>
            <a:cxnSpLocks/>
            <a:stCxn id="52" idx="3"/>
            <a:endCxn id="53" idx="3"/>
          </p:cNvCxnSpPr>
          <p:nvPr/>
        </p:nvCxnSpPr>
        <p:spPr>
          <a:xfrm>
            <a:off x="5778548" y="4752477"/>
            <a:ext cx="439478" cy="8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881007AB-AF04-4DE3-8255-AA93A40D3DB4}"/>
              </a:ext>
            </a:extLst>
          </p:cNvPr>
          <p:cNvCxnSpPr>
            <a:cxnSpLocks/>
            <a:stCxn id="47" idx="3"/>
            <a:endCxn id="50" idx="3"/>
          </p:cNvCxnSpPr>
          <p:nvPr/>
        </p:nvCxnSpPr>
        <p:spPr>
          <a:xfrm flipV="1">
            <a:off x="5778549" y="4007631"/>
            <a:ext cx="422851" cy="85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D40B475E-AC89-4BF8-A77A-CC5AFA8776B1}"/>
              </a:ext>
            </a:extLst>
          </p:cNvPr>
          <p:cNvCxnSpPr>
            <a:cxnSpLocks/>
            <a:stCxn id="10" idx="2"/>
            <a:endCxn id="12" idx="0"/>
          </p:cNvCxnSpPr>
          <p:nvPr/>
        </p:nvCxnSpPr>
        <p:spPr>
          <a:xfrm flipH="1">
            <a:off x="3446692" y="3480056"/>
            <a:ext cx="1" cy="23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מחבר חץ ישר 74">
            <a:extLst>
              <a:ext uri="{FF2B5EF4-FFF2-40B4-BE49-F238E27FC236}">
                <a16:creationId xmlns:a16="http://schemas.microsoft.com/office/drawing/2014/main" id="{5C8B2807-CC53-449D-A92D-D9D0252E1017}"/>
              </a:ext>
            </a:extLst>
          </p:cNvPr>
          <p:cNvCxnSpPr>
            <a:cxnSpLocks/>
            <a:stCxn id="12" idx="2"/>
            <a:endCxn id="11" idx="0"/>
          </p:cNvCxnSpPr>
          <p:nvPr/>
        </p:nvCxnSpPr>
        <p:spPr>
          <a:xfrm>
            <a:off x="3446692" y="4299365"/>
            <a:ext cx="0" cy="244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מחבר חץ ישר 77">
            <a:extLst>
              <a:ext uri="{FF2B5EF4-FFF2-40B4-BE49-F238E27FC236}">
                <a16:creationId xmlns:a16="http://schemas.microsoft.com/office/drawing/2014/main" id="{26B681A4-CABC-4E80-93D6-644CC51B9256}"/>
              </a:ext>
            </a:extLst>
          </p:cNvPr>
          <p:cNvCxnSpPr>
            <a:cxnSpLocks/>
            <a:endCxn id="52" idx="1"/>
          </p:cNvCxnSpPr>
          <p:nvPr/>
        </p:nvCxnSpPr>
        <p:spPr>
          <a:xfrm>
            <a:off x="4461863" y="4752477"/>
            <a:ext cx="2712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4CAAEE3A-883B-44C7-A09F-D631364C8092}"/>
              </a:ext>
            </a:extLst>
          </p:cNvPr>
          <p:cNvCxnSpPr>
            <a:cxnSpLocks/>
            <a:stCxn id="25" idx="3"/>
            <a:endCxn id="47" idx="1"/>
          </p:cNvCxnSpPr>
          <p:nvPr/>
        </p:nvCxnSpPr>
        <p:spPr>
          <a:xfrm>
            <a:off x="4453550" y="4007158"/>
            <a:ext cx="298264" cy="8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מלבן 84">
            <a:extLst>
              <a:ext uri="{FF2B5EF4-FFF2-40B4-BE49-F238E27FC236}">
                <a16:creationId xmlns:a16="http://schemas.microsoft.com/office/drawing/2014/main" id="{EB947B98-F6A5-4FBD-9E96-D34230A54D10}"/>
              </a:ext>
            </a:extLst>
          </p:cNvPr>
          <p:cNvSpPr/>
          <p:nvPr/>
        </p:nvSpPr>
        <p:spPr>
          <a:xfrm flipH="1">
            <a:off x="3378951" y="2923321"/>
            <a:ext cx="545724" cy="201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Cache</a:t>
            </a:r>
            <a:endParaRPr lang="he-IL" sz="1000" dirty="0">
              <a:solidFill>
                <a:schemeClr val="tx1"/>
              </a:solidFill>
            </a:endParaRPr>
          </a:p>
        </p:txBody>
      </p:sp>
      <p:sp>
        <p:nvSpPr>
          <p:cNvPr id="93" name="תיבת טקסט 92">
            <a:extLst>
              <a:ext uri="{FF2B5EF4-FFF2-40B4-BE49-F238E27FC236}">
                <a16:creationId xmlns:a16="http://schemas.microsoft.com/office/drawing/2014/main" id="{E76236A8-14A9-4DDD-90C6-EEFE5E8A8EDB}"/>
              </a:ext>
            </a:extLst>
          </p:cNvPr>
          <p:cNvSpPr txBox="1"/>
          <p:nvPr/>
        </p:nvSpPr>
        <p:spPr>
          <a:xfrm>
            <a:off x="2051419" y="1438921"/>
            <a:ext cx="1962426" cy="861774"/>
          </a:xfrm>
          <a:prstGeom prst="rect">
            <a:avLst/>
          </a:prstGeom>
          <a:noFill/>
        </p:spPr>
        <p:txBody>
          <a:bodyPr wrap="square" rtlCol="1">
            <a:spAutoFit/>
          </a:bodyPr>
          <a:lstStyle/>
          <a:p>
            <a:pPr algn="l" rtl="0"/>
            <a:r>
              <a:rPr lang="en-IL" sz="1000" dirty="0"/>
              <a:t>The cache stores the users currently connected to the server and other users in other servers we’ve interacted with. The cache expires in seconds!</a:t>
            </a:r>
            <a:endParaRPr lang="he-IL" sz="1000" dirty="0"/>
          </a:p>
        </p:txBody>
      </p:sp>
      <p:cxnSp>
        <p:nvCxnSpPr>
          <p:cNvPr id="106" name="מחבר חץ ישר 105">
            <a:extLst>
              <a:ext uri="{FF2B5EF4-FFF2-40B4-BE49-F238E27FC236}">
                <a16:creationId xmlns:a16="http://schemas.microsoft.com/office/drawing/2014/main" id="{879CC3F0-35A8-429A-BDFB-EE654E118C3D}"/>
              </a:ext>
            </a:extLst>
          </p:cNvPr>
          <p:cNvCxnSpPr>
            <a:cxnSpLocks/>
            <a:stCxn id="93" idx="2"/>
            <a:endCxn id="85" idx="0"/>
          </p:cNvCxnSpPr>
          <p:nvPr/>
        </p:nvCxnSpPr>
        <p:spPr>
          <a:xfrm>
            <a:off x="3032632" y="2300695"/>
            <a:ext cx="619181" cy="62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מחבר חץ ישר 112">
            <a:extLst>
              <a:ext uri="{FF2B5EF4-FFF2-40B4-BE49-F238E27FC236}">
                <a16:creationId xmlns:a16="http://schemas.microsoft.com/office/drawing/2014/main" id="{688371F4-BD93-436E-B71D-35BE16E804F4}"/>
              </a:ext>
            </a:extLst>
          </p:cNvPr>
          <p:cNvCxnSpPr>
            <a:cxnSpLocks/>
          </p:cNvCxnSpPr>
          <p:nvPr/>
        </p:nvCxnSpPr>
        <p:spPr>
          <a:xfrm flipV="1">
            <a:off x="4110424" y="4886907"/>
            <a:ext cx="665" cy="52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מחבר חץ ישר 122">
            <a:extLst>
              <a:ext uri="{FF2B5EF4-FFF2-40B4-BE49-F238E27FC236}">
                <a16:creationId xmlns:a16="http://schemas.microsoft.com/office/drawing/2014/main" id="{BCA281BC-68FD-4181-8595-894F9273E01B}"/>
              </a:ext>
            </a:extLst>
          </p:cNvPr>
          <p:cNvCxnSpPr>
            <a:cxnSpLocks/>
          </p:cNvCxnSpPr>
          <p:nvPr/>
        </p:nvCxnSpPr>
        <p:spPr>
          <a:xfrm flipH="1" flipV="1">
            <a:off x="6564885" y="4947725"/>
            <a:ext cx="595178" cy="448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מחבר חץ ישר 123">
            <a:extLst>
              <a:ext uri="{FF2B5EF4-FFF2-40B4-BE49-F238E27FC236}">
                <a16:creationId xmlns:a16="http://schemas.microsoft.com/office/drawing/2014/main" id="{C4A096BA-8E84-4AF9-A79C-33EB62B7EA00}"/>
              </a:ext>
            </a:extLst>
          </p:cNvPr>
          <p:cNvCxnSpPr>
            <a:cxnSpLocks/>
            <a:stCxn id="51" idx="2"/>
            <a:endCxn id="50" idx="0"/>
          </p:cNvCxnSpPr>
          <p:nvPr/>
        </p:nvCxnSpPr>
        <p:spPr>
          <a:xfrm flipH="1">
            <a:off x="6556571" y="3584418"/>
            <a:ext cx="287550" cy="283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תיבת טקסט 127">
            <a:extLst>
              <a:ext uri="{FF2B5EF4-FFF2-40B4-BE49-F238E27FC236}">
                <a16:creationId xmlns:a16="http://schemas.microsoft.com/office/drawing/2014/main" id="{8B4EC781-5212-40C0-A13C-7E5A4B865631}"/>
              </a:ext>
            </a:extLst>
          </p:cNvPr>
          <p:cNvSpPr txBox="1"/>
          <p:nvPr/>
        </p:nvSpPr>
        <p:spPr>
          <a:xfrm>
            <a:off x="1395501" y="3071399"/>
            <a:ext cx="721672" cy="246221"/>
          </a:xfrm>
          <a:prstGeom prst="rect">
            <a:avLst/>
          </a:prstGeom>
          <a:noFill/>
        </p:spPr>
        <p:txBody>
          <a:bodyPr wrap="none" rtlCol="1">
            <a:spAutoFit/>
          </a:bodyPr>
          <a:lstStyle/>
          <a:p>
            <a:r>
              <a:rPr lang="en-IL" sz="1000" dirty="0"/>
              <a:t>U1:U2:M2</a:t>
            </a:r>
            <a:endParaRPr lang="he-IL" sz="1000" dirty="0"/>
          </a:p>
        </p:txBody>
      </p:sp>
      <p:sp>
        <p:nvSpPr>
          <p:cNvPr id="129" name="תיבת טקסט 128">
            <a:extLst>
              <a:ext uri="{FF2B5EF4-FFF2-40B4-BE49-F238E27FC236}">
                <a16:creationId xmlns:a16="http://schemas.microsoft.com/office/drawing/2014/main" id="{A779195B-B508-45E4-93F0-C9B282B1EEF4}"/>
              </a:ext>
            </a:extLst>
          </p:cNvPr>
          <p:cNvSpPr txBox="1"/>
          <p:nvPr/>
        </p:nvSpPr>
        <p:spPr>
          <a:xfrm>
            <a:off x="378386" y="2513256"/>
            <a:ext cx="1535998" cy="400110"/>
          </a:xfrm>
          <a:prstGeom prst="rect">
            <a:avLst/>
          </a:prstGeom>
          <a:noFill/>
        </p:spPr>
        <p:txBody>
          <a:bodyPr wrap="none" rtlCol="1">
            <a:spAutoFit/>
          </a:bodyPr>
          <a:lstStyle/>
          <a:p>
            <a:pPr algn="l" rtl="0"/>
            <a:r>
              <a:rPr lang="en-IL" sz="1000" dirty="0"/>
              <a:t>When user wants to send</a:t>
            </a:r>
            <a:br>
              <a:rPr lang="en-IL" sz="1000" dirty="0"/>
            </a:br>
            <a:r>
              <a:rPr lang="en-IL" sz="1000" dirty="0"/>
              <a:t>message to another user.</a:t>
            </a:r>
            <a:endParaRPr lang="he-IL" sz="1000" dirty="0"/>
          </a:p>
        </p:txBody>
      </p:sp>
      <p:sp>
        <p:nvSpPr>
          <p:cNvPr id="130" name="תיבת טקסט 129">
            <a:extLst>
              <a:ext uri="{FF2B5EF4-FFF2-40B4-BE49-F238E27FC236}">
                <a16:creationId xmlns:a16="http://schemas.microsoft.com/office/drawing/2014/main" id="{A4692A9A-00F6-4F75-856C-4C09E296E3DC}"/>
              </a:ext>
            </a:extLst>
          </p:cNvPr>
          <p:cNvSpPr txBox="1"/>
          <p:nvPr/>
        </p:nvSpPr>
        <p:spPr>
          <a:xfrm>
            <a:off x="116383" y="4956108"/>
            <a:ext cx="1693428" cy="1323439"/>
          </a:xfrm>
          <a:prstGeom prst="rect">
            <a:avLst/>
          </a:prstGeom>
          <a:noFill/>
        </p:spPr>
        <p:txBody>
          <a:bodyPr wrap="square" rtlCol="1">
            <a:spAutoFit/>
          </a:bodyPr>
          <a:lstStyle/>
          <a:p>
            <a:pPr algn="l" rtl="0"/>
            <a:r>
              <a:rPr lang="en-IL" sz="1000" dirty="0"/>
              <a:t>When the user becomes online, it asks for any messages for him. </a:t>
            </a:r>
            <a:r>
              <a:rPr lang="en-IL" sz="1000" dirty="0">
                <a:solidFill>
                  <a:srgbClr val="FF0000"/>
                </a:solidFill>
              </a:rPr>
              <a:t>We should also poll the server once in a while in order to avoid race conditions. We should do it in a bulk for all the connected users.</a:t>
            </a:r>
            <a:endParaRPr lang="he-IL" sz="1000" dirty="0">
              <a:solidFill>
                <a:srgbClr val="FF0000"/>
              </a:solidFill>
            </a:endParaRPr>
          </a:p>
        </p:txBody>
      </p:sp>
      <p:cxnSp>
        <p:nvCxnSpPr>
          <p:cNvPr id="132" name="מחבר חץ ישר 131">
            <a:extLst>
              <a:ext uri="{FF2B5EF4-FFF2-40B4-BE49-F238E27FC236}">
                <a16:creationId xmlns:a16="http://schemas.microsoft.com/office/drawing/2014/main" id="{CBC91373-58E8-43AB-9B90-726E4E59073C}"/>
              </a:ext>
            </a:extLst>
          </p:cNvPr>
          <p:cNvCxnSpPr>
            <a:cxnSpLocks/>
            <a:stCxn id="129" idx="3"/>
          </p:cNvCxnSpPr>
          <p:nvPr/>
        </p:nvCxnSpPr>
        <p:spPr>
          <a:xfrm>
            <a:off x="1914384" y="2713311"/>
            <a:ext cx="379929" cy="588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מחבר חץ ישר 133">
            <a:extLst>
              <a:ext uri="{FF2B5EF4-FFF2-40B4-BE49-F238E27FC236}">
                <a16:creationId xmlns:a16="http://schemas.microsoft.com/office/drawing/2014/main" id="{A5130BD9-7163-40DE-B408-155C0AFDD784}"/>
              </a:ext>
            </a:extLst>
          </p:cNvPr>
          <p:cNvCxnSpPr>
            <a:cxnSpLocks/>
            <a:stCxn id="130" idx="3"/>
          </p:cNvCxnSpPr>
          <p:nvPr/>
        </p:nvCxnSpPr>
        <p:spPr>
          <a:xfrm flipV="1">
            <a:off x="1809811" y="4621550"/>
            <a:ext cx="426313" cy="996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תיבת טקסט 139">
            <a:extLst>
              <a:ext uri="{FF2B5EF4-FFF2-40B4-BE49-F238E27FC236}">
                <a16:creationId xmlns:a16="http://schemas.microsoft.com/office/drawing/2014/main" id="{ED3C7CD6-0472-4D7E-B3E0-EBA5332B38D8}"/>
              </a:ext>
            </a:extLst>
          </p:cNvPr>
          <p:cNvSpPr txBox="1"/>
          <p:nvPr/>
        </p:nvSpPr>
        <p:spPr>
          <a:xfrm>
            <a:off x="8786685" y="1034996"/>
            <a:ext cx="3288206" cy="1169551"/>
          </a:xfrm>
          <a:prstGeom prst="rect">
            <a:avLst/>
          </a:prstGeom>
          <a:noFill/>
          <a:ln>
            <a:solidFill>
              <a:schemeClr val="tx1"/>
            </a:solidFill>
          </a:ln>
        </p:spPr>
        <p:txBody>
          <a:bodyPr wrap="square" rtlCol="1">
            <a:spAutoFit/>
          </a:bodyPr>
          <a:lstStyle/>
          <a:p>
            <a:pPr algn="l" rtl="0"/>
            <a:r>
              <a:rPr lang="en-IL" sz="1000" b="1" dirty="0"/>
              <a:t>Race</a:t>
            </a:r>
            <a:r>
              <a:rPr lang="en-IL" sz="1000" dirty="0"/>
              <a:t>: U1 tries to send a message to U3 which is currently offline. Session manager says there is no connected U3 user so the message was not delivered to him. Meanwhile U3 gets connected and fetch all the messages from message service, he gets nothing because U1 message hasn’t been stored yet! After that fetch trial, U1 message gets written to Cassandra. So U3 missed U1 message!</a:t>
            </a:r>
          </a:p>
        </p:txBody>
      </p:sp>
      <p:sp>
        <p:nvSpPr>
          <p:cNvPr id="144" name="מלבן 143">
            <a:extLst>
              <a:ext uri="{FF2B5EF4-FFF2-40B4-BE49-F238E27FC236}">
                <a16:creationId xmlns:a16="http://schemas.microsoft.com/office/drawing/2014/main" id="{FD3C0019-42C9-4D16-8EE4-46523FA1E74B}"/>
              </a:ext>
            </a:extLst>
          </p:cNvPr>
          <p:cNvSpPr/>
          <p:nvPr/>
        </p:nvSpPr>
        <p:spPr>
          <a:xfrm>
            <a:off x="7537329" y="2881429"/>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46" name="מחבר: מרפקי 145">
            <a:extLst>
              <a:ext uri="{FF2B5EF4-FFF2-40B4-BE49-F238E27FC236}">
                <a16:creationId xmlns:a16="http://schemas.microsoft.com/office/drawing/2014/main" id="{2F5DC3E9-071B-46C7-A5B1-921A6E386DAD}"/>
              </a:ext>
            </a:extLst>
          </p:cNvPr>
          <p:cNvCxnSpPr>
            <a:cxnSpLocks/>
            <a:endCxn id="144" idx="2"/>
          </p:cNvCxnSpPr>
          <p:nvPr/>
        </p:nvCxnSpPr>
        <p:spPr>
          <a:xfrm>
            <a:off x="5797231" y="4625222"/>
            <a:ext cx="1856476" cy="506207"/>
          </a:xfrm>
          <a:prstGeom prst="bentConnector4">
            <a:avLst>
              <a:gd name="adj1" fmla="val 10597"/>
              <a:gd name="adj2" fmla="val 135306"/>
            </a:avLst>
          </a:prstGeom>
          <a:ln>
            <a:tailEnd type="triangle"/>
          </a:ln>
        </p:spPr>
        <p:style>
          <a:lnRef idx="1">
            <a:schemeClr val="accent2"/>
          </a:lnRef>
          <a:fillRef idx="0">
            <a:schemeClr val="accent2"/>
          </a:fillRef>
          <a:effectRef idx="0">
            <a:schemeClr val="accent2"/>
          </a:effectRef>
          <a:fontRef idx="minor">
            <a:schemeClr val="tx1"/>
          </a:fontRef>
        </p:style>
      </p:cxnSp>
      <p:sp>
        <p:nvSpPr>
          <p:cNvPr id="167" name="מלבן 166">
            <a:extLst>
              <a:ext uri="{FF2B5EF4-FFF2-40B4-BE49-F238E27FC236}">
                <a16:creationId xmlns:a16="http://schemas.microsoft.com/office/drawing/2014/main" id="{C7CBED38-B2EE-4023-8563-A22BB499ACF3}"/>
              </a:ext>
            </a:extLst>
          </p:cNvPr>
          <p:cNvSpPr/>
          <p:nvPr/>
        </p:nvSpPr>
        <p:spPr>
          <a:xfrm>
            <a:off x="4749756" y="2291719"/>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Message Handler</a:t>
            </a:r>
          </a:p>
        </p:txBody>
      </p:sp>
      <p:cxnSp>
        <p:nvCxnSpPr>
          <p:cNvPr id="168" name="מחבר חץ ישר 167">
            <a:extLst>
              <a:ext uri="{FF2B5EF4-FFF2-40B4-BE49-F238E27FC236}">
                <a16:creationId xmlns:a16="http://schemas.microsoft.com/office/drawing/2014/main" id="{FB342854-E6EA-4F16-B009-BEBB7DF14142}"/>
              </a:ext>
            </a:extLst>
          </p:cNvPr>
          <p:cNvCxnSpPr>
            <a:cxnSpLocks/>
            <a:endCxn id="47" idx="0"/>
          </p:cNvCxnSpPr>
          <p:nvPr/>
        </p:nvCxnSpPr>
        <p:spPr>
          <a:xfrm flipH="1">
            <a:off x="5265182" y="3584418"/>
            <a:ext cx="129778" cy="1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מלבן 170">
            <a:extLst>
              <a:ext uri="{FF2B5EF4-FFF2-40B4-BE49-F238E27FC236}">
                <a16:creationId xmlns:a16="http://schemas.microsoft.com/office/drawing/2014/main" id="{04773F0C-4B92-45ED-AD87-4935330E9D17}"/>
              </a:ext>
            </a:extLst>
          </p:cNvPr>
          <p:cNvSpPr/>
          <p:nvPr/>
        </p:nvSpPr>
        <p:spPr>
          <a:xfrm>
            <a:off x="4749756" y="17233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Service</a:t>
            </a:r>
          </a:p>
        </p:txBody>
      </p:sp>
      <p:sp>
        <p:nvSpPr>
          <p:cNvPr id="172" name="מלבן 171">
            <a:extLst>
              <a:ext uri="{FF2B5EF4-FFF2-40B4-BE49-F238E27FC236}">
                <a16:creationId xmlns:a16="http://schemas.microsoft.com/office/drawing/2014/main" id="{20614807-D2F5-472D-8E85-AE12ADB852A1}"/>
              </a:ext>
            </a:extLst>
          </p:cNvPr>
          <p:cNvSpPr/>
          <p:nvPr/>
        </p:nvSpPr>
        <p:spPr>
          <a:xfrm>
            <a:off x="6090844" y="1713539"/>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Groups DB MySQL</a:t>
            </a:r>
          </a:p>
        </p:txBody>
      </p:sp>
      <p:cxnSp>
        <p:nvCxnSpPr>
          <p:cNvPr id="175" name="מחבר חץ ישר 174">
            <a:extLst>
              <a:ext uri="{FF2B5EF4-FFF2-40B4-BE49-F238E27FC236}">
                <a16:creationId xmlns:a16="http://schemas.microsoft.com/office/drawing/2014/main" id="{167EAFD9-2508-4650-AB6B-C4C81E86BFC5}"/>
              </a:ext>
            </a:extLst>
          </p:cNvPr>
          <p:cNvCxnSpPr>
            <a:cxnSpLocks/>
            <a:stCxn id="171" idx="2"/>
            <a:endCxn id="167" idx="0"/>
          </p:cNvCxnSpPr>
          <p:nvPr/>
        </p:nvCxnSpPr>
        <p:spPr>
          <a:xfrm>
            <a:off x="5263124" y="2045258"/>
            <a:ext cx="0" cy="24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מחבר: מרפקי 178">
            <a:extLst>
              <a:ext uri="{FF2B5EF4-FFF2-40B4-BE49-F238E27FC236}">
                <a16:creationId xmlns:a16="http://schemas.microsoft.com/office/drawing/2014/main" id="{279C07F3-B12B-4BE4-BDEA-A1D1C684883F}"/>
              </a:ext>
            </a:extLst>
          </p:cNvPr>
          <p:cNvCxnSpPr>
            <a:stCxn id="144" idx="0"/>
            <a:endCxn id="167" idx="3"/>
          </p:cNvCxnSpPr>
          <p:nvPr/>
        </p:nvCxnSpPr>
        <p:spPr>
          <a:xfrm rot="16200000" flipV="1">
            <a:off x="6566012" y="1793734"/>
            <a:ext cx="298174" cy="18772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מחבר חץ ישר 180">
            <a:extLst>
              <a:ext uri="{FF2B5EF4-FFF2-40B4-BE49-F238E27FC236}">
                <a16:creationId xmlns:a16="http://schemas.microsoft.com/office/drawing/2014/main" id="{7E204770-822A-4B98-AACA-756197463DC5}"/>
              </a:ext>
            </a:extLst>
          </p:cNvPr>
          <p:cNvCxnSpPr>
            <a:cxnSpLocks/>
            <a:stCxn id="167" idx="2"/>
            <a:endCxn id="47" idx="0"/>
          </p:cNvCxnSpPr>
          <p:nvPr/>
        </p:nvCxnSpPr>
        <p:spPr>
          <a:xfrm>
            <a:off x="5263124" y="2874791"/>
            <a:ext cx="2058" cy="8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מחבר: מרפקי 187">
            <a:extLst>
              <a:ext uri="{FF2B5EF4-FFF2-40B4-BE49-F238E27FC236}">
                <a16:creationId xmlns:a16="http://schemas.microsoft.com/office/drawing/2014/main" id="{D132D51E-AFF5-4067-B967-02B7805F425F}"/>
              </a:ext>
            </a:extLst>
          </p:cNvPr>
          <p:cNvCxnSpPr>
            <a:cxnSpLocks/>
          </p:cNvCxnSpPr>
          <p:nvPr/>
        </p:nvCxnSpPr>
        <p:spPr>
          <a:xfrm rot="10800000" flipV="1">
            <a:off x="3969401" y="2483498"/>
            <a:ext cx="755416" cy="605265"/>
          </a:xfrm>
          <a:prstGeom prst="bentConnector3">
            <a:avLst>
              <a:gd name="adj1" fmla="val 8081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1" name="מחבר: מרפקי 190">
            <a:extLst>
              <a:ext uri="{FF2B5EF4-FFF2-40B4-BE49-F238E27FC236}">
                <a16:creationId xmlns:a16="http://schemas.microsoft.com/office/drawing/2014/main" id="{62B2DB83-EFDC-47BE-AD5E-6F98BFFBE6BA}"/>
              </a:ext>
            </a:extLst>
          </p:cNvPr>
          <p:cNvCxnSpPr>
            <a:cxnSpLocks/>
          </p:cNvCxnSpPr>
          <p:nvPr/>
        </p:nvCxnSpPr>
        <p:spPr>
          <a:xfrm rot="10800000" flipV="1">
            <a:off x="3969401" y="2475186"/>
            <a:ext cx="755417" cy="1424574"/>
          </a:xfrm>
          <a:prstGeom prst="bentConnector3">
            <a:avLst>
              <a:gd name="adj1" fmla="val 808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5" name="מחבר: מרפקי 194">
            <a:extLst>
              <a:ext uri="{FF2B5EF4-FFF2-40B4-BE49-F238E27FC236}">
                <a16:creationId xmlns:a16="http://schemas.microsoft.com/office/drawing/2014/main" id="{ACF385C6-07FB-4284-AF94-D7C8A0C25A7F}"/>
              </a:ext>
            </a:extLst>
          </p:cNvPr>
          <p:cNvCxnSpPr>
            <a:cxnSpLocks/>
          </p:cNvCxnSpPr>
          <p:nvPr/>
        </p:nvCxnSpPr>
        <p:spPr>
          <a:xfrm rot="10800000" flipV="1">
            <a:off x="3969401" y="2475185"/>
            <a:ext cx="755417" cy="2252351"/>
          </a:xfrm>
          <a:prstGeom prst="bentConnector3">
            <a:avLst>
              <a:gd name="adj1" fmla="val 81912"/>
            </a:avLst>
          </a:prstGeom>
          <a:ln>
            <a:tailEnd type="triangle"/>
          </a:ln>
        </p:spPr>
        <p:style>
          <a:lnRef idx="1">
            <a:schemeClr val="accent2"/>
          </a:lnRef>
          <a:fillRef idx="0">
            <a:schemeClr val="accent2"/>
          </a:fillRef>
          <a:effectRef idx="0">
            <a:schemeClr val="accent2"/>
          </a:effectRef>
          <a:fontRef idx="minor">
            <a:schemeClr val="tx1"/>
          </a:fontRef>
        </p:style>
      </p:cxnSp>
      <p:sp>
        <p:nvSpPr>
          <p:cNvPr id="202" name="תיבת טקסט 201">
            <a:extLst>
              <a:ext uri="{FF2B5EF4-FFF2-40B4-BE49-F238E27FC236}">
                <a16:creationId xmlns:a16="http://schemas.microsoft.com/office/drawing/2014/main" id="{66CFAA10-1127-4E26-AAD8-AD9CD0B66A25}"/>
              </a:ext>
            </a:extLst>
          </p:cNvPr>
          <p:cNvSpPr txBox="1"/>
          <p:nvPr/>
        </p:nvSpPr>
        <p:spPr>
          <a:xfrm>
            <a:off x="7149597" y="1669753"/>
            <a:ext cx="1486384" cy="400110"/>
          </a:xfrm>
          <a:prstGeom prst="rect">
            <a:avLst/>
          </a:prstGeom>
          <a:noFill/>
        </p:spPr>
        <p:txBody>
          <a:bodyPr wrap="square" rtlCol="1">
            <a:spAutoFit/>
          </a:bodyPr>
          <a:lstStyle/>
          <a:p>
            <a:pPr algn="l" rtl="0"/>
            <a:r>
              <a:rPr lang="en-IL" sz="1000" dirty="0"/>
              <a:t>Group DB, contains the user group assignments</a:t>
            </a:r>
            <a:endParaRPr lang="he-IL" sz="1000" dirty="0"/>
          </a:p>
        </p:txBody>
      </p:sp>
      <p:sp>
        <p:nvSpPr>
          <p:cNvPr id="203" name="תיבת טקסט 202">
            <a:extLst>
              <a:ext uri="{FF2B5EF4-FFF2-40B4-BE49-F238E27FC236}">
                <a16:creationId xmlns:a16="http://schemas.microsoft.com/office/drawing/2014/main" id="{72401CCB-9839-4B14-AD64-002764E74468}"/>
              </a:ext>
            </a:extLst>
          </p:cNvPr>
          <p:cNvSpPr txBox="1"/>
          <p:nvPr/>
        </p:nvSpPr>
        <p:spPr>
          <a:xfrm>
            <a:off x="5799455" y="2119480"/>
            <a:ext cx="2646272" cy="400110"/>
          </a:xfrm>
          <a:prstGeom prst="rect">
            <a:avLst/>
          </a:prstGeom>
          <a:noFill/>
        </p:spPr>
        <p:txBody>
          <a:bodyPr wrap="square" rtlCol="1">
            <a:spAutoFit/>
          </a:bodyPr>
          <a:lstStyle/>
          <a:p>
            <a:pPr algn="l" rtl="0"/>
            <a:r>
              <a:rPr lang="en-IL" sz="1000" dirty="0"/>
              <a:t>For each user in the group, we fetch his current WS server and send the message to the server</a:t>
            </a:r>
            <a:endParaRPr lang="he-IL" sz="1000" dirty="0"/>
          </a:p>
        </p:txBody>
      </p:sp>
      <p:sp>
        <p:nvSpPr>
          <p:cNvPr id="204" name="תיבת טקסט 203">
            <a:extLst>
              <a:ext uri="{FF2B5EF4-FFF2-40B4-BE49-F238E27FC236}">
                <a16:creationId xmlns:a16="http://schemas.microsoft.com/office/drawing/2014/main" id="{23EBF2B3-4CE6-4C79-847D-E38CA5E13D75}"/>
              </a:ext>
            </a:extLst>
          </p:cNvPr>
          <p:cNvSpPr txBox="1"/>
          <p:nvPr/>
        </p:nvSpPr>
        <p:spPr>
          <a:xfrm>
            <a:off x="8018662" y="3350533"/>
            <a:ext cx="2280976" cy="1323439"/>
          </a:xfrm>
          <a:prstGeom prst="rect">
            <a:avLst/>
          </a:prstGeom>
          <a:noFill/>
        </p:spPr>
        <p:txBody>
          <a:bodyPr wrap="square" rtlCol="1">
            <a:spAutoFit/>
          </a:bodyPr>
          <a:lstStyle/>
          <a:p>
            <a:pPr algn="l" rtl="0"/>
            <a:r>
              <a:rPr lang="en-IL" sz="1000" dirty="0"/>
              <a:t>Group messages are handled by Kafka in because we don’t want to overload WS server with this kind of job. WS server is simple server implementation.</a:t>
            </a:r>
            <a:br>
              <a:rPr lang="en-IL" sz="1000" dirty="0"/>
            </a:br>
            <a:br>
              <a:rPr lang="en-IL" sz="1000" dirty="0"/>
            </a:br>
            <a:r>
              <a:rPr lang="en-IL" sz="1000" dirty="0"/>
              <a:t>Note that the group messages are also stored in the DB, in order to allow disconnected users to fetch them later.</a:t>
            </a:r>
            <a:endParaRPr lang="he-IL" sz="1000" dirty="0"/>
          </a:p>
        </p:txBody>
      </p:sp>
      <p:sp>
        <p:nvSpPr>
          <p:cNvPr id="207" name="תיבת טקסט 206">
            <a:extLst>
              <a:ext uri="{FF2B5EF4-FFF2-40B4-BE49-F238E27FC236}">
                <a16:creationId xmlns:a16="http://schemas.microsoft.com/office/drawing/2014/main" id="{9523436B-DB00-4E59-90C6-F63F65CAA48F}"/>
              </a:ext>
            </a:extLst>
          </p:cNvPr>
          <p:cNvSpPr txBox="1"/>
          <p:nvPr/>
        </p:nvSpPr>
        <p:spPr>
          <a:xfrm>
            <a:off x="4635984" y="6325224"/>
            <a:ext cx="5197972" cy="553998"/>
          </a:xfrm>
          <a:prstGeom prst="rect">
            <a:avLst/>
          </a:prstGeom>
          <a:noFill/>
        </p:spPr>
        <p:txBody>
          <a:bodyPr wrap="square">
            <a:spAutoFit/>
          </a:bodyPr>
          <a:lstStyle>
            <a:defPPr>
              <a:defRPr lang="he-IL"/>
            </a:defPPr>
            <a:lvl1pPr algn="l" rtl="0">
              <a:defRPr sz="1000"/>
            </a:lvl1pPr>
          </a:lstStyle>
          <a:p>
            <a:r>
              <a:rPr lang="en-IL" dirty="0"/>
              <a:t>In order to support media upload we first upload the media then sending the link to the target user as regular message.  We don’t upload every image and can detect already uploaded image by using a hash that is computed at the client side</a:t>
            </a:r>
            <a:endParaRPr lang="he-IL" dirty="0"/>
          </a:p>
        </p:txBody>
      </p:sp>
      <p:sp>
        <p:nvSpPr>
          <p:cNvPr id="208" name="מלבן 207">
            <a:extLst>
              <a:ext uri="{FF2B5EF4-FFF2-40B4-BE49-F238E27FC236}">
                <a16:creationId xmlns:a16="http://schemas.microsoft.com/office/drawing/2014/main" id="{636EE43E-E7BE-497F-ACD1-22821A17C5B0}"/>
              </a:ext>
            </a:extLst>
          </p:cNvPr>
          <p:cNvSpPr/>
          <p:nvPr/>
        </p:nvSpPr>
        <p:spPr>
          <a:xfrm>
            <a:off x="4742331" y="5144647"/>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Asset Service</a:t>
            </a:r>
            <a:endParaRPr lang="he-IL" sz="1000" dirty="0">
              <a:solidFill>
                <a:schemeClr val="tx1"/>
              </a:solidFill>
            </a:endParaRPr>
          </a:p>
        </p:txBody>
      </p:sp>
      <p:cxnSp>
        <p:nvCxnSpPr>
          <p:cNvPr id="210" name="מחבר חץ ישר 209">
            <a:extLst>
              <a:ext uri="{FF2B5EF4-FFF2-40B4-BE49-F238E27FC236}">
                <a16:creationId xmlns:a16="http://schemas.microsoft.com/office/drawing/2014/main" id="{7C387188-FBFC-4112-AAD1-E5AC8511914F}"/>
              </a:ext>
            </a:extLst>
          </p:cNvPr>
          <p:cNvCxnSpPr>
            <a:cxnSpLocks/>
            <a:endCxn id="208" idx="1"/>
          </p:cNvCxnSpPr>
          <p:nvPr/>
        </p:nvCxnSpPr>
        <p:spPr>
          <a:xfrm>
            <a:off x="4487690" y="4998426"/>
            <a:ext cx="254641" cy="4377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4" name="מלבן 213">
            <a:extLst>
              <a:ext uri="{FF2B5EF4-FFF2-40B4-BE49-F238E27FC236}">
                <a16:creationId xmlns:a16="http://schemas.microsoft.com/office/drawing/2014/main" id="{90039414-5032-487E-B269-778676A655A0}"/>
              </a:ext>
            </a:extLst>
          </p:cNvPr>
          <p:cNvSpPr/>
          <p:nvPr/>
        </p:nvSpPr>
        <p:spPr>
          <a:xfrm flipH="1">
            <a:off x="4724817" y="6006662"/>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S3</a:t>
            </a:r>
            <a:endParaRPr lang="he-IL" sz="1000" dirty="0">
              <a:solidFill>
                <a:schemeClr val="tx1"/>
              </a:solidFill>
            </a:endParaRPr>
          </a:p>
        </p:txBody>
      </p:sp>
      <p:sp>
        <p:nvSpPr>
          <p:cNvPr id="215" name="מלבן 214">
            <a:extLst>
              <a:ext uri="{FF2B5EF4-FFF2-40B4-BE49-F238E27FC236}">
                <a16:creationId xmlns:a16="http://schemas.microsoft.com/office/drawing/2014/main" id="{8820DAFC-4F63-4ED9-BA8D-8D3948B1AD8C}"/>
              </a:ext>
            </a:extLst>
          </p:cNvPr>
          <p:cNvSpPr/>
          <p:nvPr/>
        </p:nvSpPr>
        <p:spPr>
          <a:xfrm flipH="1">
            <a:off x="5320444" y="6006663"/>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CDN</a:t>
            </a:r>
            <a:endParaRPr lang="he-IL" sz="1000" dirty="0">
              <a:solidFill>
                <a:schemeClr val="tx1"/>
              </a:solidFill>
            </a:endParaRPr>
          </a:p>
        </p:txBody>
      </p:sp>
      <p:cxnSp>
        <p:nvCxnSpPr>
          <p:cNvPr id="216" name="מחבר חץ ישר 215">
            <a:extLst>
              <a:ext uri="{FF2B5EF4-FFF2-40B4-BE49-F238E27FC236}">
                <a16:creationId xmlns:a16="http://schemas.microsoft.com/office/drawing/2014/main" id="{308F9A67-D2DE-4900-9263-862D4870C85B}"/>
              </a:ext>
            </a:extLst>
          </p:cNvPr>
          <p:cNvCxnSpPr>
            <a:cxnSpLocks/>
            <a:endCxn id="214" idx="0"/>
          </p:cNvCxnSpPr>
          <p:nvPr/>
        </p:nvCxnSpPr>
        <p:spPr>
          <a:xfrm>
            <a:off x="4939733" y="5715551"/>
            <a:ext cx="0" cy="291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מחבר חץ ישר 218">
            <a:extLst>
              <a:ext uri="{FF2B5EF4-FFF2-40B4-BE49-F238E27FC236}">
                <a16:creationId xmlns:a16="http://schemas.microsoft.com/office/drawing/2014/main" id="{57B3B94A-8F1C-443F-9046-E4D773DA5675}"/>
              </a:ext>
            </a:extLst>
          </p:cNvPr>
          <p:cNvCxnSpPr>
            <a:cxnSpLocks/>
            <a:endCxn id="215" idx="0"/>
          </p:cNvCxnSpPr>
          <p:nvPr/>
        </p:nvCxnSpPr>
        <p:spPr>
          <a:xfrm>
            <a:off x="5535360" y="5727719"/>
            <a:ext cx="0" cy="278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7" name="מלבן 226">
            <a:extLst>
              <a:ext uri="{FF2B5EF4-FFF2-40B4-BE49-F238E27FC236}">
                <a16:creationId xmlns:a16="http://schemas.microsoft.com/office/drawing/2014/main" id="{FD587D99-6C77-4E42-B646-3E9A6CDE85DC}"/>
              </a:ext>
            </a:extLst>
          </p:cNvPr>
          <p:cNvSpPr/>
          <p:nvPr/>
        </p:nvSpPr>
        <p:spPr>
          <a:xfrm>
            <a:off x="4749756" y="123349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228" name="מלבן 227">
            <a:extLst>
              <a:ext uri="{FF2B5EF4-FFF2-40B4-BE49-F238E27FC236}">
                <a16:creationId xmlns:a16="http://schemas.microsoft.com/office/drawing/2014/main" id="{67E1E91A-B8A6-4C2E-9D4B-622AD8497660}"/>
              </a:ext>
            </a:extLst>
          </p:cNvPr>
          <p:cNvSpPr/>
          <p:nvPr/>
        </p:nvSpPr>
        <p:spPr>
          <a:xfrm>
            <a:off x="6092365" y="765661"/>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230" name="מלבן 229">
            <a:extLst>
              <a:ext uri="{FF2B5EF4-FFF2-40B4-BE49-F238E27FC236}">
                <a16:creationId xmlns:a16="http://schemas.microsoft.com/office/drawing/2014/main" id="{97ABC998-226C-4C68-9EB2-3B8A69AFCDE9}"/>
              </a:ext>
            </a:extLst>
          </p:cNvPr>
          <p:cNvSpPr/>
          <p:nvPr/>
        </p:nvSpPr>
        <p:spPr>
          <a:xfrm flipH="1">
            <a:off x="6241548" y="125534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241" name="מחבר: מרפקי 240">
            <a:extLst>
              <a:ext uri="{FF2B5EF4-FFF2-40B4-BE49-F238E27FC236}">
                <a16:creationId xmlns:a16="http://schemas.microsoft.com/office/drawing/2014/main" id="{EADA8BB3-1908-4AB1-B358-2C233981A86A}"/>
              </a:ext>
            </a:extLst>
          </p:cNvPr>
          <p:cNvCxnSpPr>
            <a:cxnSpLocks/>
            <a:endCxn id="171" idx="1"/>
          </p:cNvCxnSpPr>
          <p:nvPr/>
        </p:nvCxnSpPr>
        <p:spPr>
          <a:xfrm rot="5400000" flipH="1" flipV="1">
            <a:off x="4049200" y="2181602"/>
            <a:ext cx="997846" cy="40326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מחבר: מרפקי 241">
            <a:extLst>
              <a:ext uri="{FF2B5EF4-FFF2-40B4-BE49-F238E27FC236}">
                <a16:creationId xmlns:a16="http://schemas.microsoft.com/office/drawing/2014/main" id="{EB7601DC-1F0B-42C9-BA7B-0E4074C48CA6}"/>
              </a:ext>
            </a:extLst>
          </p:cNvPr>
          <p:cNvCxnSpPr>
            <a:cxnSpLocks/>
            <a:stCxn id="25" idx="0"/>
            <a:endCxn id="227" idx="1"/>
          </p:cNvCxnSpPr>
          <p:nvPr/>
        </p:nvCxnSpPr>
        <p:spPr>
          <a:xfrm rot="5400000" flipH="1" flipV="1">
            <a:off x="3799604" y="1932006"/>
            <a:ext cx="1487720" cy="41258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3" name="מלבן 262">
            <a:extLst>
              <a:ext uri="{FF2B5EF4-FFF2-40B4-BE49-F238E27FC236}">
                <a16:creationId xmlns:a16="http://schemas.microsoft.com/office/drawing/2014/main" id="{6D0C5C35-50AA-4737-BB88-20C1FA0047E7}"/>
              </a:ext>
            </a:extLst>
          </p:cNvPr>
          <p:cNvSpPr/>
          <p:nvPr/>
        </p:nvSpPr>
        <p:spPr>
          <a:xfrm>
            <a:off x="4762048" y="7793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Last Seen Service</a:t>
            </a:r>
          </a:p>
        </p:txBody>
      </p:sp>
      <p:cxnSp>
        <p:nvCxnSpPr>
          <p:cNvPr id="264" name="מחבר: מרפקי 263">
            <a:extLst>
              <a:ext uri="{FF2B5EF4-FFF2-40B4-BE49-F238E27FC236}">
                <a16:creationId xmlns:a16="http://schemas.microsoft.com/office/drawing/2014/main" id="{6B78AEFD-6EDE-44A7-981C-0069BF36BBD6}"/>
              </a:ext>
            </a:extLst>
          </p:cNvPr>
          <p:cNvCxnSpPr>
            <a:cxnSpLocks/>
            <a:stCxn id="25" idx="0"/>
            <a:endCxn id="263" idx="1"/>
          </p:cNvCxnSpPr>
          <p:nvPr/>
        </p:nvCxnSpPr>
        <p:spPr>
          <a:xfrm rot="5400000" flipH="1" flipV="1">
            <a:off x="3578668" y="1698778"/>
            <a:ext cx="1941884" cy="42487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מלבן 266">
            <a:extLst>
              <a:ext uri="{FF2B5EF4-FFF2-40B4-BE49-F238E27FC236}">
                <a16:creationId xmlns:a16="http://schemas.microsoft.com/office/drawing/2014/main" id="{D09A6D28-22E6-4D45-B7F8-9EB991C1FF4B}"/>
              </a:ext>
            </a:extLst>
          </p:cNvPr>
          <p:cNvSpPr/>
          <p:nvPr/>
        </p:nvSpPr>
        <p:spPr>
          <a:xfrm>
            <a:off x="6090843" y="306849"/>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cxnSp>
        <p:nvCxnSpPr>
          <p:cNvPr id="271" name="מחבר חץ ישר 270">
            <a:extLst>
              <a:ext uri="{FF2B5EF4-FFF2-40B4-BE49-F238E27FC236}">
                <a16:creationId xmlns:a16="http://schemas.microsoft.com/office/drawing/2014/main" id="{F73104F7-0FE7-4C7E-B6F8-49BD59E199FD}"/>
              </a:ext>
            </a:extLst>
          </p:cNvPr>
          <p:cNvCxnSpPr>
            <a:cxnSpLocks/>
            <a:stCxn id="263" idx="3"/>
            <a:endCxn id="267" idx="1"/>
          </p:cNvCxnSpPr>
          <p:nvPr/>
        </p:nvCxnSpPr>
        <p:spPr>
          <a:xfrm flipV="1">
            <a:off x="5788783" y="485509"/>
            <a:ext cx="302060" cy="454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מחבר חץ ישר 281">
            <a:extLst>
              <a:ext uri="{FF2B5EF4-FFF2-40B4-BE49-F238E27FC236}">
                <a16:creationId xmlns:a16="http://schemas.microsoft.com/office/drawing/2014/main" id="{90868BAC-FFEE-42F8-A861-327682FB2763}"/>
              </a:ext>
            </a:extLst>
          </p:cNvPr>
          <p:cNvCxnSpPr>
            <a:cxnSpLocks/>
            <a:stCxn id="227" idx="3"/>
            <a:endCxn id="230" idx="3"/>
          </p:cNvCxnSpPr>
          <p:nvPr/>
        </p:nvCxnSpPr>
        <p:spPr>
          <a:xfrm>
            <a:off x="5776491" y="1394438"/>
            <a:ext cx="465057" cy="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מחבר חץ ישר 284">
            <a:extLst>
              <a:ext uri="{FF2B5EF4-FFF2-40B4-BE49-F238E27FC236}">
                <a16:creationId xmlns:a16="http://schemas.microsoft.com/office/drawing/2014/main" id="{A6B7C667-6692-4CB9-8736-1A461428EDEE}"/>
              </a:ext>
            </a:extLst>
          </p:cNvPr>
          <p:cNvCxnSpPr>
            <a:cxnSpLocks/>
            <a:stCxn id="171" idx="3"/>
            <a:endCxn id="172" idx="1"/>
          </p:cNvCxnSpPr>
          <p:nvPr/>
        </p:nvCxnSpPr>
        <p:spPr>
          <a:xfrm flipV="1">
            <a:off x="5776491" y="1883556"/>
            <a:ext cx="314353" cy="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8" name="מחבר חץ ישר 287">
            <a:extLst>
              <a:ext uri="{FF2B5EF4-FFF2-40B4-BE49-F238E27FC236}">
                <a16:creationId xmlns:a16="http://schemas.microsoft.com/office/drawing/2014/main" id="{83AD3966-293E-4D1F-852C-4798A88FCD63}"/>
              </a:ext>
            </a:extLst>
          </p:cNvPr>
          <p:cNvCxnSpPr>
            <a:cxnSpLocks/>
            <a:stCxn id="171" idx="3"/>
            <a:endCxn id="230" idx="3"/>
          </p:cNvCxnSpPr>
          <p:nvPr/>
        </p:nvCxnSpPr>
        <p:spPr>
          <a:xfrm flipV="1">
            <a:off x="5776491" y="1394587"/>
            <a:ext cx="465057" cy="48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מחבר חץ ישר 292">
            <a:extLst>
              <a:ext uri="{FF2B5EF4-FFF2-40B4-BE49-F238E27FC236}">
                <a16:creationId xmlns:a16="http://schemas.microsoft.com/office/drawing/2014/main" id="{356DD0ED-83A5-44A6-BF05-AFED98CCA4DB}"/>
              </a:ext>
            </a:extLst>
          </p:cNvPr>
          <p:cNvCxnSpPr>
            <a:cxnSpLocks/>
            <a:stCxn id="227" idx="3"/>
            <a:endCxn id="228" idx="1"/>
          </p:cNvCxnSpPr>
          <p:nvPr/>
        </p:nvCxnSpPr>
        <p:spPr>
          <a:xfrm flipV="1">
            <a:off x="5776491" y="944321"/>
            <a:ext cx="315874" cy="450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7" name="תיבת טקסט 296">
            <a:extLst>
              <a:ext uri="{FF2B5EF4-FFF2-40B4-BE49-F238E27FC236}">
                <a16:creationId xmlns:a16="http://schemas.microsoft.com/office/drawing/2014/main" id="{9CDCF092-D820-4990-9B3A-D5447062A161}"/>
              </a:ext>
            </a:extLst>
          </p:cNvPr>
          <p:cNvSpPr txBox="1"/>
          <p:nvPr/>
        </p:nvSpPr>
        <p:spPr>
          <a:xfrm>
            <a:off x="7117577" y="261361"/>
            <a:ext cx="1518403" cy="400110"/>
          </a:xfrm>
          <a:prstGeom prst="rect">
            <a:avLst/>
          </a:prstGeom>
          <a:noFill/>
        </p:spPr>
        <p:txBody>
          <a:bodyPr wrap="square" rtlCol="1">
            <a:spAutoFit/>
          </a:bodyPr>
          <a:lstStyle/>
          <a:p>
            <a:pPr algn="l" rtl="0"/>
            <a:r>
              <a:rPr lang="en-IL" sz="1000" dirty="0"/>
              <a:t>We should use Cassandra in order to scale writes!</a:t>
            </a:r>
            <a:endParaRPr lang="he-IL" sz="1000" dirty="0"/>
          </a:p>
        </p:txBody>
      </p:sp>
    </p:spTree>
    <p:extLst>
      <p:ext uri="{BB962C8B-B14F-4D97-AF65-F5344CB8AC3E}">
        <p14:creationId xmlns:p14="http://schemas.microsoft.com/office/powerpoint/2010/main" val="312267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E9F3ACF-368D-42F8-A0E8-11A2F30C345E}"/>
              </a:ext>
            </a:extLst>
          </p:cNvPr>
          <p:cNvSpPr txBox="1"/>
          <p:nvPr/>
        </p:nvSpPr>
        <p:spPr>
          <a:xfrm>
            <a:off x="8786685" y="360269"/>
            <a:ext cx="3288206" cy="1938992"/>
          </a:xfrm>
          <a:prstGeom prst="rect">
            <a:avLst/>
          </a:prstGeom>
          <a:noFill/>
          <a:ln>
            <a:solidFill>
              <a:schemeClr val="tx1"/>
            </a:solidFill>
          </a:ln>
        </p:spPr>
        <p:txBody>
          <a:bodyPr wrap="square" rtlCol="1">
            <a:spAutoFit/>
          </a:bodyPr>
          <a:lstStyle/>
          <a:p>
            <a:pPr algn="l" rtl="0"/>
            <a:r>
              <a:rPr lang="en-IL" sz="1000" b="1" dirty="0"/>
              <a:t>NFR</a:t>
            </a:r>
            <a:r>
              <a:rPr lang="en-IL" sz="1000" dirty="0"/>
              <a:t>: Read heavy, fast rendering, fast tweet, scale.</a:t>
            </a:r>
          </a:p>
          <a:p>
            <a:pPr algn="l" rtl="0"/>
            <a:r>
              <a:rPr lang="en-IL" sz="1000" dirty="0"/>
              <a:t>The user timeline should be displayed fast when accessing the home page. Millions of tweets per day.</a:t>
            </a:r>
            <a:br>
              <a:rPr lang="en-IL" sz="1000" dirty="0"/>
            </a:br>
            <a:endParaRPr lang="en-IL" sz="1000" dirty="0"/>
          </a:p>
          <a:p>
            <a:pPr algn="l" rtl="0"/>
            <a:r>
              <a:rPr lang="en-IL" sz="1000" b="1" dirty="0"/>
              <a:t>FR</a:t>
            </a:r>
            <a:r>
              <a:rPr lang="en-IL" sz="1000" dirty="0"/>
              <a:t>: Tweet, re-tweet, follow, search</a:t>
            </a:r>
          </a:p>
          <a:p>
            <a:pPr algn="l" rtl="0"/>
            <a:endParaRPr lang="en-IL" sz="1000" dirty="0"/>
          </a:p>
          <a:p>
            <a:pPr algn="l" rtl="0"/>
            <a:r>
              <a:rPr lang="en-IL" sz="1000" dirty="0"/>
              <a:t>We should classify the users upon their number of their followers. We handle these users’ tweets differently.</a:t>
            </a:r>
            <a:br>
              <a:rPr lang="en-IL" sz="1000" dirty="0"/>
            </a:br>
            <a:r>
              <a:rPr lang="en-IL" sz="1000" dirty="0"/>
              <a:t>User classification: Famous, Active, Live, Passive, Inactive.</a:t>
            </a:r>
          </a:p>
          <a:p>
            <a:pPr algn="l" rtl="0"/>
            <a:endParaRPr lang="en-IL" sz="1000" dirty="0"/>
          </a:p>
          <a:p>
            <a:pPr algn="l" rtl="0"/>
            <a:r>
              <a:rPr lang="en-IL" sz="1000" dirty="0">
                <a:solidFill>
                  <a:srgbClr val="FF0000"/>
                </a:solidFill>
              </a:rPr>
              <a:t>Whenever we design an heavy read system – we should consider to pre-compute information and caching.</a:t>
            </a:r>
          </a:p>
        </p:txBody>
      </p:sp>
      <p:sp>
        <p:nvSpPr>
          <p:cNvPr id="5" name="תיבת טקסט 4">
            <a:extLst>
              <a:ext uri="{FF2B5EF4-FFF2-40B4-BE49-F238E27FC236}">
                <a16:creationId xmlns:a16="http://schemas.microsoft.com/office/drawing/2014/main" id="{1863C921-4855-4A36-ACEB-115E9858BC7C}"/>
              </a:ext>
            </a:extLst>
          </p:cNvPr>
          <p:cNvSpPr txBox="1"/>
          <p:nvPr/>
        </p:nvSpPr>
        <p:spPr>
          <a:xfrm>
            <a:off x="9450551" y="15876"/>
            <a:ext cx="2252733"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Twitter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7273136F-F51C-4283-94CB-CA5932EB995D}"/>
              </a:ext>
            </a:extLst>
          </p:cNvPr>
          <p:cNvSpPr/>
          <p:nvPr/>
        </p:nvSpPr>
        <p:spPr>
          <a:xfrm>
            <a:off x="366043" y="226721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7" name="מלבן 6">
            <a:extLst>
              <a:ext uri="{FF2B5EF4-FFF2-40B4-BE49-F238E27FC236}">
                <a16:creationId xmlns:a16="http://schemas.microsoft.com/office/drawing/2014/main" id="{DC72F269-3B25-4EBD-9509-E4821EDAE826}"/>
              </a:ext>
            </a:extLst>
          </p:cNvPr>
          <p:cNvSpPr/>
          <p:nvPr/>
        </p:nvSpPr>
        <p:spPr>
          <a:xfrm>
            <a:off x="366043" y="947385"/>
            <a:ext cx="1175217" cy="4863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t>
            </a:r>
            <a:br>
              <a:rPr lang="en-IL" sz="1000" dirty="0">
                <a:solidFill>
                  <a:schemeClr val="tx1"/>
                </a:solidFill>
              </a:rPr>
            </a:br>
            <a:r>
              <a:rPr lang="en-IL" sz="1000" dirty="0">
                <a:solidFill>
                  <a:schemeClr val="tx1"/>
                </a:solidFill>
              </a:rPr>
              <a:t>Login/</a:t>
            </a:r>
            <a:r>
              <a:rPr lang="en-IL" sz="1000" dirty="0" err="1">
                <a:solidFill>
                  <a:schemeClr val="tx1"/>
                </a:solidFill>
              </a:rPr>
              <a:t>OnBoarding</a:t>
            </a:r>
            <a:endParaRPr lang="he-IL" sz="1000" dirty="0">
              <a:solidFill>
                <a:schemeClr val="tx1"/>
              </a:solidFill>
            </a:endParaRPr>
          </a:p>
        </p:txBody>
      </p:sp>
      <p:sp>
        <p:nvSpPr>
          <p:cNvPr id="8" name="מלבן 7">
            <a:extLst>
              <a:ext uri="{FF2B5EF4-FFF2-40B4-BE49-F238E27FC236}">
                <a16:creationId xmlns:a16="http://schemas.microsoft.com/office/drawing/2014/main" id="{D767415E-BFD6-4546-85F2-7F78612F3D5F}"/>
              </a:ext>
            </a:extLst>
          </p:cNvPr>
          <p:cNvSpPr/>
          <p:nvPr/>
        </p:nvSpPr>
        <p:spPr>
          <a:xfrm>
            <a:off x="366043" y="1672063"/>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Follow</a:t>
            </a:r>
            <a:endParaRPr lang="he-IL" sz="1000" dirty="0">
              <a:solidFill>
                <a:schemeClr val="tx1"/>
              </a:solidFill>
            </a:endParaRPr>
          </a:p>
        </p:txBody>
      </p:sp>
      <p:sp>
        <p:nvSpPr>
          <p:cNvPr id="9" name="מלבן 8">
            <a:extLst>
              <a:ext uri="{FF2B5EF4-FFF2-40B4-BE49-F238E27FC236}">
                <a16:creationId xmlns:a16="http://schemas.microsoft.com/office/drawing/2014/main" id="{9448C546-B18B-4CE4-B9CA-E080161890C7}"/>
              </a:ext>
            </a:extLst>
          </p:cNvPr>
          <p:cNvSpPr/>
          <p:nvPr/>
        </p:nvSpPr>
        <p:spPr>
          <a:xfrm>
            <a:off x="1939832" y="713619"/>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831707DD-C4CD-4D4A-BF15-774AC44AF88E}"/>
              </a:ext>
            </a:extLst>
          </p:cNvPr>
          <p:cNvSpPr/>
          <p:nvPr/>
        </p:nvSpPr>
        <p:spPr>
          <a:xfrm>
            <a:off x="2663261" y="830000"/>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11" name="מלבן 10">
            <a:extLst>
              <a:ext uri="{FF2B5EF4-FFF2-40B4-BE49-F238E27FC236}">
                <a16:creationId xmlns:a16="http://schemas.microsoft.com/office/drawing/2014/main" id="{87E78773-B54D-4F53-A141-445755EC3214}"/>
              </a:ext>
            </a:extLst>
          </p:cNvPr>
          <p:cNvSpPr/>
          <p:nvPr/>
        </p:nvSpPr>
        <p:spPr>
          <a:xfrm>
            <a:off x="4054225" y="821687"/>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12" name="מלבן 11">
            <a:extLst>
              <a:ext uri="{FF2B5EF4-FFF2-40B4-BE49-F238E27FC236}">
                <a16:creationId xmlns:a16="http://schemas.microsoft.com/office/drawing/2014/main" id="{64C5E9B5-9F2B-4B34-BAEF-EC124821F376}"/>
              </a:ext>
            </a:extLst>
          </p:cNvPr>
          <p:cNvSpPr/>
          <p:nvPr/>
        </p:nvSpPr>
        <p:spPr>
          <a:xfrm flipH="1">
            <a:off x="4054225" y="1282008"/>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13" name="מלבן 12">
            <a:extLst>
              <a:ext uri="{FF2B5EF4-FFF2-40B4-BE49-F238E27FC236}">
                <a16:creationId xmlns:a16="http://schemas.microsoft.com/office/drawing/2014/main" id="{04EC00D7-609B-4F9C-A94D-FC6FDAC63FE2}"/>
              </a:ext>
            </a:extLst>
          </p:cNvPr>
          <p:cNvSpPr/>
          <p:nvPr/>
        </p:nvSpPr>
        <p:spPr>
          <a:xfrm>
            <a:off x="2663260" y="17092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 name="מחבר חץ ישר 13">
            <a:extLst>
              <a:ext uri="{FF2B5EF4-FFF2-40B4-BE49-F238E27FC236}">
                <a16:creationId xmlns:a16="http://schemas.microsoft.com/office/drawing/2014/main" id="{EDA1CF7F-9761-4DE0-938F-2250E9C83E55}"/>
              </a:ext>
            </a:extLst>
          </p:cNvPr>
          <p:cNvCxnSpPr>
            <a:cxnSpLocks/>
            <a:stCxn id="7" idx="3"/>
            <a:endCxn id="10" idx="1"/>
          </p:cNvCxnSpPr>
          <p:nvPr/>
        </p:nvCxnSpPr>
        <p:spPr>
          <a:xfrm flipV="1">
            <a:off x="1541260" y="990946"/>
            <a:ext cx="1122001" cy="1996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8C98C93E-0C06-4C24-8710-E96C8FF8406A}"/>
              </a:ext>
            </a:extLst>
          </p:cNvPr>
          <p:cNvCxnSpPr>
            <a:cxnSpLocks/>
            <a:stCxn id="8" idx="3"/>
            <a:endCxn id="13" idx="1"/>
          </p:cNvCxnSpPr>
          <p:nvPr/>
        </p:nvCxnSpPr>
        <p:spPr>
          <a:xfrm>
            <a:off x="1541260" y="1868595"/>
            <a:ext cx="1122000" cy="1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41B6A65F-B260-48D4-98E1-5F072918D841}"/>
              </a:ext>
            </a:extLst>
          </p:cNvPr>
          <p:cNvSpPr/>
          <p:nvPr/>
        </p:nvSpPr>
        <p:spPr>
          <a:xfrm>
            <a:off x="4075258" y="1696204"/>
            <a:ext cx="1905710"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a:p>
            <a:pPr algn="ctr"/>
            <a:r>
              <a:rPr lang="en-IL" sz="1000" dirty="0" err="1">
                <a:solidFill>
                  <a:schemeClr val="tx1"/>
                </a:solidFill>
              </a:rPr>
              <a:t>UserID</a:t>
            </a:r>
            <a:r>
              <a:rPr lang="en-IL" sz="1000" dirty="0">
                <a:solidFill>
                  <a:schemeClr val="tx1"/>
                </a:solidFill>
              </a:rPr>
              <a:t>/</a:t>
            </a:r>
            <a:r>
              <a:rPr lang="en-IL" sz="1000" dirty="0" err="1">
                <a:solidFill>
                  <a:schemeClr val="tx1"/>
                </a:solidFill>
              </a:rPr>
              <a:t>FollowerID</a:t>
            </a:r>
            <a:r>
              <a:rPr lang="en-IL" sz="1000" dirty="0">
                <a:solidFill>
                  <a:schemeClr val="tx1"/>
                </a:solidFill>
              </a:rPr>
              <a:t>/</a:t>
            </a:r>
            <a:r>
              <a:rPr lang="en-IL" sz="1000" dirty="0" err="1">
                <a:solidFill>
                  <a:schemeClr val="tx1"/>
                </a:solidFill>
              </a:rPr>
              <a:t>TimeStamp</a:t>
            </a:r>
            <a:endParaRPr lang="en-IL" sz="1000" dirty="0">
              <a:solidFill>
                <a:schemeClr val="tx1"/>
              </a:solidFill>
            </a:endParaRPr>
          </a:p>
        </p:txBody>
      </p:sp>
      <p:cxnSp>
        <p:nvCxnSpPr>
          <p:cNvPr id="23" name="מחבר חץ ישר 22">
            <a:extLst>
              <a:ext uri="{FF2B5EF4-FFF2-40B4-BE49-F238E27FC236}">
                <a16:creationId xmlns:a16="http://schemas.microsoft.com/office/drawing/2014/main" id="{DA099CC6-491E-4A47-BD7F-EC5B1A801AF9}"/>
              </a:ext>
            </a:extLst>
          </p:cNvPr>
          <p:cNvCxnSpPr>
            <a:cxnSpLocks/>
            <a:stCxn id="13" idx="3"/>
            <a:endCxn id="21" idx="1"/>
          </p:cNvCxnSpPr>
          <p:nvPr/>
        </p:nvCxnSpPr>
        <p:spPr>
          <a:xfrm flipV="1">
            <a:off x="3689995" y="1866221"/>
            <a:ext cx="385263" cy="3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20B7F2B0-DFC3-499F-9613-6A954E97D1E0}"/>
              </a:ext>
            </a:extLst>
          </p:cNvPr>
          <p:cNvCxnSpPr>
            <a:cxnSpLocks/>
            <a:stCxn id="10" idx="3"/>
            <a:endCxn id="11" idx="1"/>
          </p:cNvCxnSpPr>
          <p:nvPr/>
        </p:nvCxnSpPr>
        <p:spPr>
          <a:xfrm>
            <a:off x="3689996" y="990946"/>
            <a:ext cx="364229" cy="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מחבר: מרפקי 32">
            <a:extLst>
              <a:ext uri="{FF2B5EF4-FFF2-40B4-BE49-F238E27FC236}">
                <a16:creationId xmlns:a16="http://schemas.microsoft.com/office/drawing/2014/main" id="{FAB77D39-D42A-46E9-9042-F3030077F98D}"/>
              </a:ext>
            </a:extLst>
          </p:cNvPr>
          <p:cNvCxnSpPr>
            <a:stCxn id="12" idx="3"/>
            <a:endCxn id="10" idx="2"/>
          </p:cNvCxnSpPr>
          <p:nvPr/>
        </p:nvCxnSpPr>
        <p:spPr>
          <a:xfrm rot="10800000">
            <a:off x="3176629" y="1151892"/>
            <a:ext cx="877596" cy="269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מחבר: מרפקי 33">
            <a:extLst>
              <a:ext uri="{FF2B5EF4-FFF2-40B4-BE49-F238E27FC236}">
                <a16:creationId xmlns:a16="http://schemas.microsoft.com/office/drawing/2014/main" id="{DC310F7D-A603-4EBD-86B9-1C27D62BEB02}"/>
              </a:ext>
            </a:extLst>
          </p:cNvPr>
          <p:cNvCxnSpPr>
            <a:cxnSpLocks/>
            <a:stCxn id="12" idx="3"/>
            <a:endCxn id="13" idx="0"/>
          </p:cNvCxnSpPr>
          <p:nvPr/>
        </p:nvCxnSpPr>
        <p:spPr>
          <a:xfrm rot="10800000" flipV="1">
            <a:off x="3176629" y="1421248"/>
            <a:ext cx="877597" cy="2880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DD704E38-E79C-49AD-80C2-CBB8275D4A2D}"/>
              </a:ext>
            </a:extLst>
          </p:cNvPr>
          <p:cNvSpPr txBox="1"/>
          <p:nvPr/>
        </p:nvSpPr>
        <p:spPr>
          <a:xfrm>
            <a:off x="2478785" y="159844"/>
            <a:ext cx="1395684" cy="408040"/>
          </a:xfrm>
          <a:prstGeom prst="rect">
            <a:avLst/>
          </a:prstGeom>
          <a:noFill/>
        </p:spPr>
        <p:txBody>
          <a:bodyPr wrap="square" rtlCol="1">
            <a:spAutoFit/>
          </a:bodyPr>
          <a:lstStyle/>
          <a:p>
            <a:pPr algn="l" rtl="0"/>
            <a:r>
              <a:rPr lang="en-IL" sz="1000" dirty="0"/>
              <a:t>Get user by ID, Mail etc</a:t>
            </a:r>
            <a:br>
              <a:rPr lang="en-IL" sz="1000" dirty="0"/>
            </a:br>
            <a:r>
              <a:rPr lang="en-IL" sz="1000" dirty="0"/>
              <a:t>Also offers bulk API</a:t>
            </a:r>
            <a:endParaRPr lang="he-IL" sz="1000" dirty="0"/>
          </a:p>
        </p:txBody>
      </p:sp>
      <p:cxnSp>
        <p:nvCxnSpPr>
          <p:cNvPr id="38" name="מחבר חץ ישר 37">
            <a:extLst>
              <a:ext uri="{FF2B5EF4-FFF2-40B4-BE49-F238E27FC236}">
                <a16:creationId xmlns:a16="http://schemas.microsoft.com/office/drawing/2014/main" id="{23C4D86C-4180-472A-AD52-6F9EAEF4B38D}"/>
              </a:ext>
            </a:extLst>
          </p:cNvPr>
          <p:cNvCxnSpPr>
            <a:cxnSpLocks/>
            <a:stCxn id="37" idx="2"/>
            <a:endCxn id="10" idx="0"/>
          </p:cNvCxnSpPr>
          <p:nvPr/>
        </p:nvCxnSpPr>
        <p:spPr>
          <a:xfrm>
            <a:off x="3176627" y="567884"/>
            <a:ext cx="2" cy="26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תיבת טקסט 40">
            <a:extLst>
              <a:ext uri="{FF2B5EF4-FFF2-40B4-BE49-F238E27FC236}">
                <a16:creationId xmlns:a16="http://schemas.microsoft.com/office/drawing/2014/main" id="{2CBF63D9-1164-4D72-B990-73205106FA4D}"/>
              </a:ext>
            </a:extLst>
          </p:cNvPr>
          <p:cNvSpPr txBox="1"/>
          <p:nvPr/>
        </p:nvSpPr>
        <p:spPr>
          <a:xfrm>
            <a:off x="4330271" y="2847111"/>
            <a:ext cx="1395684" cy="861774"/>
          </a:xfrm>
          <a:prstGeom prst="rect">
            <a:avLst/>
          </a:prstGeom>
          <a:noFill/>
        </p:spPr>
        <p:txBody>
          <a:bodyPr wrap="square" rtlCol="1">
            <a:spAutoFit/>
          </a:bodyPr>
          <a:lstStyle/>
          <a:p>
            <a:pPr algn="l" rtl="0"/>
            <a:r>
              <a:rPr lang="en-IL" sz="1000" dirty="0"/>
              <a:t>This database doesn’t get updated frequently but contains a lot of data so we should consider </a:t>
            </a:r>
            <a:r>
              <a:rPr lang="en-IL" sz="1000" dirty="0" err="1"/>
              <a:t>sharding</a:t>
            </a:r>
            <a:endParaRPr lang="he-IL" sz="1000" dirty="0"/>
          </a:p>
        </p:txBody>
      </p:sp>
      <p:cxnSp>
        <p:nvCxnSpPr>
          <p:cNvPr id="42" name="מחבר חץ ישר 41">
            <a:extLst>
              <a:ext uri="{FF2B5EF4-FFF2-40B4-BE49-F238E27FC236}">
                <a16:creationId xmlns:a16="http://schemas.microsoft.com/office/drawing/2014/main" id="{3BEE9D77-4145-423C-B23D-120EDA501DCE}"/>
              </a:ext>
            </a:extLst>
          </p:cNvPr>
          <p:cNvCxnSpPr>
            <a:cxnSpLocks/>
            <a:stCxn id="41" idx="0"/>
            <a:endCxn id="21" idx="2"/>
          </p:cNvCxnSpPr>
          <p:nvPr/>
        </p:nvCxnSpPr>
        <p:spPr>
          <a:xfrm flipV="1">
            <a:off x="5028113" y="2036238"/>
            <a:ext cx="0" cy="810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מלבן 44">
            <a:extLst>
              <a:ext uri="{FF2B5EF4-FFF2-40B4-BE49-F238E27FC236}">
                <a16:creationId xmlns:a16="http://schemas.microsoft.com/office/drawing/2014/main" id="{DE5985D8-677D-499C-B1E6-85409F5CD6C7}"/>
              </a:ext>
            </a:extLst>
          </p:cNvPr>
          <p:cNvSpPr/>
          <p:nvPr/>
        </p:nvSpPr>
        <p:spPr>
          <a:xfrm>
            <a:off x="2663259" y="2298117"/>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Analytics</a:t>
            </a:r>
          </a:p>
        </p:txBody>
      </p:sp>
      <p:sp>
        <p:nvSpPr>
          <p:cNvPr id="46" name="מלבן 45">
            <a:extLst>
              <a:ext uri="{FF2B5EF4-FFF2-40B4-BE49-F238E27FC236}">
                <a16:creationId xmlns:a16="http://schemas.microsoft.com/office/drawing/2014/main" id="{D4491582-C019-412C-AA7B-F092C537018E}"/>
              </a:ext>
            </a:extLst>
          </p:cNvPr>
          <p:cNvSpPr/>
          <p:nvPr/>
        </p:nvSpPr>
        <p:spPr>
          <a:xfrm>
            <a:off x="2663258" y="27247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47" name="מחבר חץ ישר 46">
            <a:extLst>
              <a:ext uri="{FF2B5EF4-FFF2-40B4-BE49-F238E27FC236}">
                <a16:creationId xmlns:a16="http://schemas.microsoft.com/office/drawing/2014/main" id="{45A63188-C2CA-45EA-9729-31A124BBF7DC}"/>
              </a:ext>
            </a:extLst>
          </p:cNvPr>
          <p:cNvCxnSpPr>
            <a:cxnSpLocks/>
            <a:stCxn id="6" idx="3"/>
            <a:endCxn id="45" idx="1"/>
          </p:cNvCxnSpPr>
          <p:nvPr/>
        </p:nvCxnSpPr>
        <p:spPr>
          <a:xfrm flipV="1">
            <a:off x="1541260" y="2459063"/>
            <a:ext cx="1121999" cy="46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42EFA43E-9A81-415F-9105-6E86058D040B}"/>
              </a:ext>
            </a:extLst>
          </p:cNvPr>
          <p:cNvCxnSpPr>
            <a:cxnSpLocks/>
            <a:stCxn id="6" idx="3"/>
            <a:endCxn id="46" idx="1"/>
          </p:cNvCxnSpPr>
          <p:nvPr/>
        </p:nvCxnSpPr>
        <p:spPr>
          <a:xfrm>
            <a:off x="1541260" y="2463748"/>
            <a:ext cx="1121998" cy="4219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תיבת טקסט 58">
            <a:extLst>
              <a:ext uri="{FF2B5EF4-FFF2-40B4-BE49-F238E27FC236}">
                <a16:creationId xmlns:a16="http://schemas.microsoft.com/office/drawing/2014/main" id="{2F75EED1-75C1-4BC8-A8F3-D04B4559D0EB}"/>
              </a:ext>
            </a:extLst>
          </p:cNvPr>
          <p:cNvSpPr txBox="1"/>
          <p:nvPr/>
        </p:nvSpPr>
        <p:spPr>
          <a:xfrm>
            <a:off x="1464170" y="3193257"/>
            <a:ext cx="2866101" cy="553998"/>
          </a:xfrm>
          <a:prstGeom prst="rect">
            <a:avLst/>
          </a:prstGeom>
          <a:noFill/>
        </p:spPr>
        <p:txBody>
          <a:bodyPr wrap="square" rtlCol="1">
            <a:spAutoFit/>
          </a:bodyPr>
          <a:lstStyle/>
          <a:p>
            <a:pPr algn="l" rtl="0"/>
            <a:r>
              <a:rPr lang="en-IL" sz="1000" dirty="0"/>
              <a:t>We track the user status in order to see if it live or not. Remember we need to classify users in order to handle a large scale of users</a:t>
            </a:r>
            <a:endParaRPr lang="he-IL" sz="1000" dirty="0"/>
          </a:p>
        </p:txBody>
      </p:sp>
      <p:cxnSp>
        <p:nvCxnSpPr>
          <p:cNvPr id="60" name="מחבר חץ ישר 59">
            <a:extLst>
              <a:ext uri="{FF2B5EF4-FFF2-40B4-BE49-F238E27FC236}">
                <a16:creationId xmlns:a16="http://schemas.microsoft.com/office/drawing/2014/main" id="{1447816D-11E0-4B8C-A188-F20F170D188D}"/>
              </a:ext>
            </a:extLst>
          </p:cNvPr>
          <p:cNvCxnSpPr>
            <a:cxnSpLocks/>
            <a:stCxn id="59" idx="0"/>
            <a:endCxn id="46" idx="2"/>
          </p:cNvCxnSpPr>
          <p:nvPr/>
        </p:nvCxnSpPr>
        <p:spPr>
          <a:xfrm flipV="1">
            <a:off x="2897221" y="3046620"/>
            <a:ext cx="279405" cy="146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מלבן 67">
            <a:extLst>
              <a:ext uri="{FF2B5EF4-FFF2-40B4-BE49-F238E27FC236}">
                <a16:creationId xmlns:a16="http://schemas.microsoft.com/office/drawing/2014/main" id="{E130F441-E66E-4EA1-9BB9-D8AFD3E3EE44}"/>
              </a:ext>
            </a:extLst>
          </p:cNvPr>
          <p:cNvSpPr/>
          <p:nvPr/>
        </p:nvSpPr>
        <p:spPr>
          <a:xfrm>
            <a:off x="6742885" y="664181"/>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71" name="מחבר חץ ישר 70">
            <a:extLst>
              <a:ext uri="{FF2B5EF4-FFF2-40B4-BE49-F238E27FC236}">
                <a16:creationId xmlns:a16="http://schemas.microsoft.com/office/drawing/2014/main" id="{FC7DB603-8C40-4591-AC46-E2385C3D2F99}"/>
              </a:ext>
            </a:extLst>
          </p:cNvPr>
          <p:cNvCxnSpPr>
            <a:stCxn id="45" idx="3"/>
          </p:cNvCxnSpPr>
          <p:nvPr/>
        </p:nvCxnSpPr>
        <p:spPr>
          <a:xfrm>
            <a:off x="3689994" y="2459063"/>
            <a:ext cx="3052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מחבר: מרפקי 74">
            <a:extLst>
              <a:ext uri="{FF2B5EF4-FFF2-40B4-BE49-F238E27FC236}">
                <a16:creationId xmlns:a16="http://schemas.microsoft.com/office/drawing/2014/main" id="{3D993D03-63F8-4515-B103-183D37AA24CE}"/>
              </a:ext>
            </a:extLst>
          </p:cNvPr>
          <p:cNvCxnSpPr>
            <a:stCxn id="46" idx="3"/>
          </p:cNvCxnSpPr>
          <p:nvPr/>
        </p:nvCxnSpPr>
        <p:spPr>
          <a:xfrm flipV="1">
            <a:off x="3689993" y="2620009"/>
            <a:ext cx="3052892" cy="265665"/>
          </a:xfrm>
          <a:prstGeom prst="bentConnector3">
            <a:avLst>
              <a:gd name="adj1" fmla="val 18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מחבר: מרפקי 76">
            <a:extLst>
              <a:ext uri="{FF2B5EF4-FFF2-40B4-BE49-F238E27FC236}">
                <a16:creationId xmlns:a16="http://schemas.microsoft.com/office/drawing/2014/main" id="{1B443198-A3D0-4AE6-BCD8-737ABA23566A}"/>
              </a:ext>
            </a:extLst>
          </p:cNvPr>
          <p:cNvCxnSpPr>
            <a:cxnSpLocks/>
          </p:cNvCxnSpPr>
          <p:nvPr/>
        </p:nvCxnSpPr>
        <p:spPr>
          <a:xfrm rot="16200000" flipH="1" flipV="1">
            <a:off x="5169437" y="-815259"/>
            <a:ext cx="210386" cy="3169266"/>
          </a:xfrm>
          <a:prstGeom prst="bentConnector4">
            <a:avLst>
              <a:gd name="adj1" fmla="val -108657"/>
              <a:gd name="adj2" fmla="val 9432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תיבת טקסט 87">
            <a:extLst>
              <a:ext uri="{FF2B5EF4-FFF2-40B4-BE49-F238E27FC236}">
                <a16:creationId xmlns:a16="http://schemas.microsoft.com/office/drawing/2014/main" id="{0550C076-06A6-4B15-A248-06196EBF4FA8}"/>
              </a:ext>
            </a:extLst>
          </p:cNvPr>
          <p:cNvSpPr txBox="1"/>
          <p:nvPr/>
        </p:nvSpPr>
        <p:spPr>
          <a:xfrm>
            <a:off x="5455675" y="2640648"/>
            <a:ext cx="1278897" cy="246221"/>
          </a:xfrm>
          <a:prstGeom prst="rect">
            <a:avLst/>
          </a:prstGeom>
          <a:noFill/>
        </p:spPr>
        <p:txBody>
          <a:bodyPr wrap="square" rtlCol="1">
            <a:spAutoFit/>
          </a:bodyPr>
          <a:lstStyle/>
          <a:p>
            <a:pPr algn="l" rtl="0"/>
            <a:r>
              <a:rPr lang="en-IL" sz="1000" dirty="0"/>
              <a:t>User became offline</a:t>
            </a:r>
            <a:endParaRPr lang="he-IL" sz="1000" dirty="0"/>
          </a:p>
        </p:txBody>
      </p:sp>
      <p:sp>
        <p:nvSpPr>
          <p:cNvPr id="90" name="תיבת טקסט 89">
            <a:extLst>
              <a:ext uri="{FF2B5EF4-FFF2-40B4-BE49-F238E27FC236}">
                <a16:creationId xmlns:a16="http://schemas.microsoft.com/office/drawing/2014/main" id="{A7FBDF8C-A6D8-4BE4-80B2-CA270ED4B588}"/>
              </a:ext>
            </a:extLst>
          </p:cNvPr>
          <p:cNvSpPr txBox="1"/>
          <p:nvPr/>
        </p:nvSpPr>
        <p:spPr>
          <a:xfrm>
            <a:off x="5397283" y="44100"/>
            <a:ext cx="1395680" cy="400110"/>
          </a:xfrm>
          <a:prstGeom prst="rect">
            <a:avLst/>
          </a:prstGeom>
          <a:noFill/>
        </p:spPr>
        <p:txBody>
          <a:bodyPr wrap="square" rtlCol="1">
            <a:spAutoFit/>
          </a:bodyPr>
          <a:lstStyle/>
          <a:p>
            <a:pPr algn="l" rtl="0"/>
            <a:r>
              <a:rPr lang="en-IL" sz="1000" dirty="0"/>
              <a:t>Change user type from active to inactive</a:t>
            </a:r>
            <a:endParaRPr lang="he-IL" sz="1000" dirty="0"/>
          </a:p>
        </p:txBody>
      </p:sp>
      <p:cxnSp>
        <p:nvCxnSpPr>
          <p:cNvPr id="91" name="מחבר: מרפקי 90">
            <a:extLst>
              <a:ext uri="{FF2B5EF4-FFF2-40B4-BE49-F238E27FC236}">
                <a16:creationId xmlns:a16="http://schemas.microsoft.com/office/drawing/2014/main" id="{47481429-BF55-4556-AEDB-FE0E094A5FB5}"/>
              </a:ext>
            </a:extLst>
          </p:cNvPr>
          <p:cNvCxnSpPr>
            <a:cxnSpLocks/>
            <a:stCxn id="68" idx="1"/>
            <a:endCxn id="13" idx="2"/>
          </p:cNvCxnSpPr>
          <p:nvPr/>
        </p:nvCxnSpPr>
        <p:spPr>
          <a:xfrm rot="10800000" flipV="1">
            <a:off x="3176629" y="1789180"/>
            <a:ext cx="3566257" cy="241977"/>
          </a:xfrm>
          <a:prstGeom prst="bentConnector4">
            <a:avLst>
              <a:gd name="adj1" fmla="val 6206"/>
              <a:gd name="adj2" fmla="val 167763"/>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מלבן 97">
            <a:extLst>
              <a:ext uri="{FF2B5EF4-FFF2-40B4-BE49-F238E27FC236}">
                <a16:creationId xmlns:a16="http://schemas.microsoft.com/office/drawing/2014/main" id="{D9121298-7B95-4099-815E-09488B7E1D50}"/>
              </a:ext>
            </a:extLst>
          </p:cNvPr>
          <p:cNvSpPr/>
          <p:nvPr/>
        </p:nvSpPr>
        <p:spPr>
          <a:xfrm>
            <a:off x="366043" y="4348169"/>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101" name="תיבת טקסט 100">
            <a:extLst>
              <a:ext uri="{FF2B5EF4-FFF2-40B4-BE49-F238E27FC236}">
                <a16:creationId xmlns:a16="http://schemas.microsoft.com/office/drawing/2014/main" id="{49E9F406-3B9D-4868-B28B-0B6181C317B0}"/>
              </a:ext>
            </a:extLst>
          </p:cNvPr>
          <p:cNvSpPr txBox="1"/>
          <p:nvPr/>
        </p:nvSpPr>
        <p:spPr>
          <a:xfrm>
            <a:off x="4362746" y="3835763"/>
            <a:ext cx="1067350" cy="215444"/>
          </a:xfrm>
          <a:prstGeom prst="rect">
            <a:avLst/>
          </a:prstGeom>
          <a:noFill/>
        </p:spPr>
        <p:txBody>
          <a:bodyPr wrap="square" rtlCol="1">
            <a:spAutoFit/>
          </a:bodyPr>
          <a:lstStyle/>
          <a:p>
            <a:pPr algn="l" rtl="0"/>
            <a:r>
              <a:rPr lang="en-IL" sz="800" dirty="0" err="1"/>
              <a:t>TweetID</a:t>
            </a:r>
            <a:r>
              <a:rPr lang="en-IL" sz="800" dirty="0"/>
              <a:t> from </a:t>
            </a:r>
            <a:r>
              <a:rPr lang="en-IL" sz="800" dirty="0" err="1"/>
              <a:t>UserID</a:t>
            </a:r>
            <a:endParaRPr lang="he-IL" sz="800" dirty="0"/>
          </a:p>
        </p:txBody>
      </p:sp>
      <p:sp>
        <p:nvSpPr>
          <p:cNvPr id="102" name="מלבן 101">
            <a:extLst>
              <a:ext uri="{FF2B5EF4-FFF2-40B4-BE49-F238E27FC236}">
                <a16:creationId xmlns:a16="http://schemas.microsoft.com/office/drawing/2014/main" id="{1803344D-F2DE-4B0F-8A67-511D96969CD0}"/>
              </a:ext>
            </a:extLst>
          </p:cNvPr>
          <p:cNvSpPr/>
          <p:nvPr/>
        </p:nvSpPr>
        <p:spPr>
          <a:xfrm>
            <a:off x="1864342" y="4141234"/>
            <a:ext cx="232756" cy="8205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3" name="מלבן 102">
            <a:extLst>
              <a:ext uri="{FF2B5EF4-FFF2-40B4-BE49-F238E27FC236}">
                <a16:creationId xmlns:a16="http://schemas.microsoft.com/office/drawing/2014/main" id="{BC27B1A1-B09C-46AC-94BA-0EF55EB07CCB}"/>
              </a:ext>
            </a:extLst>
          </p:cNvPr>
          <p:cNvSpPr/>
          <p:nvPr/>
        </p:nvSpPr>
        <p:spPr>
          <a:xfrm>
            <a:off x="2609459" y="438203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Ingestion Service</a:t>
            </a:r>
          </a:p>
        </p:txBody>
      </p:sp>
      <p:cxnSp>
        <p:nvCxnSpPr>
          <p:cNvPr id="105" name="מחבר חץ ישר 104">
            <a:extLst>
              <a:ext uri="{FF2B5EF4-FFF2-40B4-BE49-F238E27FC236}">
                <a16:creationId xmlns:a16="http://schemas.microsoft.com/office/drawing/2014/main" id="{4ACACE89-DB2E-4361-BD36-8693B8BEF9AA}"/>
              </a:ext>
            </a:extLst>
          </p:cNvPr>
          <p:cNvCxnSpPr>
            <a:stCxn id="98" idx="3"/>
            <a:endCxn id="103" idx="1"/>
          </p:cNvCxnSpPr>
          <p:nvPr/>
        </p:nvCxnSpPr>
        <p:spPr>
          <a:xfrm flipV="1">
            <a:off x="1541260" y="4542979"/>
            <a:ext cx="1068199" cy="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מלבן 105">
            <a:extLst>
              <a:ext uri="{FF2B5EF4-FFF2-40B4-BE49-F238E27FC236}">
                <a16:creationId xmlns:a16="http://schemas.microsoft.com/office/drawing/2014/main" id="{A5FE455C-304F-4901-9144-A8BB2A86A478}"/>
              </a:ext>
            </a:extLst>
          </p:cNvPr>
          <p:cNvSpPr/>
          <p:nvPr/>
        </p:nvSpPr>
        <p:spPr>
          <a:xfrm>
            <a:off x="4075258" y="4373099"/>
            <a:ext cx="1111884"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Cassandra/HBase</a:t>
            </a:r>
          </a:p>
        </p:txBody>
      </p:sp>
      <p:cxnSp>
        <p:nvCxnSpPr>
          <p:cNvPr id="107" name="מחבר חץ ישר 106">
            <a:extLst>
              <a:ext uri="{FF2B5EF4-FFF2-40B4-BE49-F238E27FC236}">
                <a16:creationId xmlns:a16="http://schemas.microsoft.com/office/drawing/2014/main" id="{DCC8F118-491F-423B-A05B-EDF2DA49385A}"/>
              </a:ext>
            </a:extLst>
          </p:cNvPr>
          <p:cNvCxnSpPr>
            <a:cxnSpLocks/>
            <a:stCxn id="103" idx="3"/>
            <a:endCxn id="106" idx="1"/>
          </p:cNvCxnSpPr>
          <p:nvPr/>
        </p:nvCxnSpPr>
        <p:spPr>
          <a:xfrm>
            <a:off x="3636194" y="4542979"/>
            <a:ext cx="439064" cy="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מלבן 110">
            <a:extLst>
              <a:ext uri="{FF2B5EF4-FFF2-40B4-BE49-F238E27FC236}">
                <a16:creationId xmlns:a16="http://schemas.microsoft.com/office/drawing/2014/main" id="{C0B27B40-8595-4554-ADEE-F02704E01F86}"/>
              </a:ext>
            </a:extLst>
          </p:cNvPr>
          <p:cNvSpPr/>
          <p:nvPr/>
        </p:nvSpPr>
        <p:spPr>
          <a:xfrm>
            <a:off x="6327249" y="4295199"/>
            <a:ext cx="232756" cy="1349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13" name="מחבר: מרפקי 112">
            <a:extLst>
              <a:ext uri="{FF2B5EF4-FFF2-40B4-BE49-F238E27FC236}">
                <a16:creationId xmlns:a16="http://schemas.microsoft.com/office/drawing/2014/main" id="{BC7A6B53-194B-4510-921F-F4B35A0EC15A}"/>
              </a:ext>
            </a:extLst>
          </p:cNvPr>
          <p:cNvCxnSpPr>
            <a:cxnSpLocks/>
          </p:cNvCxnSpPr>
          <p:nvPr/>
        </p:nvCxnSpPr>
        <p:spPr>
          <a:xfrm rot="5400000" flipH="1" flipV="1">
            <a:off x="4758456" y="2669145"/>
            <a:ext cx="86834" cy="3320800"/>
          </a:xfrm>
          <a:prstGeom prst="bentConnector3">
            <a:avLst>
              <a:gd name="adj1" fmla="val 36326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מלבן 116">
            <a:extLst>
              <a:ext uri="{FF2B5EF4-FFF2-40B4-BE49-F238E27FC236}">
                <a16:creationId xmlns:a16="http://schemas.microsoft.com/office/drawing/2014/main" id="{AF92198D-4CC5-46FE-BFB5-595BCA507A5A}"/>
              </a:ext>
            </a:extLst>
          </p:cNvPr>
          <p:cNvSpPr/>
          <p:nvPr/>
        </p:nvSpPr>
        <p:spPr>
          <a:xfrm>
            <a:off x="4117832" y="4888341"/>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Service</a:t>
            </a:r>
          </a:p>
        </p:txBody>
      </p:sp>
      <p:cxnSp>
        <p:nvCxnSpPr>
          <p:cNvPr id="118" name="מחבר חץ ישר 117">
            <a:extLst>
              <a:ext uri="{FF2B5EF4-FFF2-40B4-BE49-F238E27FC236}">
                <a16:creationId xmlns:a16="http://schemas.microsoft.com/office/drawing/2014/main" id="{2E4809D0-79CA-4E84-971B-B63459D06575}"/>
              </a:ext>
            </a:extLst>
          </p:cNvPr>
          <p:cNvCxnSpPr>
            <a:cxnSpLocks/>
            <a:stCxn id="106" idx="2"/>
            <a:endCxn id="117" idx="0"/>
          </p:cNvCxnSpPr>
          <p:nvPr/>
        </p:nvCxnSpPr>
        <p:spPr>
          <a:xfrm>
            <a:off x="4631200" y="4713133"/>
            <a:ext cx="0" cy="17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מלבן 120">
            <a:extLst>
              <a:ext uri="{FF2B5EF4-FFF2-40B4-BE49-F238E27FC236}">
                <a16:creationId xmlns:a16="http://schemas.microsoft.com/office/drawing/2014/main" id="{8E3127B3-28BA-46F3-9CC6-D3219402D8F6}"/>
              </a:ext>
            </a:extLst>
          </p:cNvPr>
          <p:cNvSpPr/>
          <p:nvPr/>
        </p:nvSpPr>
        <p:spPr>
          <a:xfrm>
            <a:off x="6949927" y="482184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122" name="מחבר חץ ישר 121">
            <a:extLst>
              <a:ext uri="{FF2B5EF4-FFF2-40B4-BE49-F238E27FC236}">
                <a16:creationId xmlns:a16="http://schemas.microsoft.com/office/drawing/2014/main" id="{7C254A57-B1B3-45C0-A40D-BD2DA8E0D246}"/>
              </a:ext>
            </a:extLst>
          </p:cNvPr>
          <p:cNvCxnSpPr>
            <a:cxnSpLocks/>
            <a:endCxn id="121" idx="1"/>
          </p:cNvCxnSpPr>
          <p:nvPr/>
        </p:nvCxnSpPr>
        <p:spPr>
          <a:xfrm>
            <a:off x="6560005" y="4982791"/>
            <a:ext cx="38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מלבן 125">
            <a:extLst>
              <a:ext uri="{FF2B5EF4-FFF2-40B4-BE49-F238E27FC236}">
                <a16:creationId xmlns:a16="http://schemas.microsoft.com/office/drawing/2014/main" id="{3AA0CF31-109F-408D-BFD1-2A951E368D5D}"/>
              </a:ext>
            </a:extLst>
          </p:cNvPr>
          <p:cNvSpPr/>
          <p:nvPr/>
        </p:nvSpPr>
        <p:spPr>
          <a:xfrm>
            <a:off x="6866564" y="408498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cxnSp>
        <p:nvCxnSpPr>
          <p:cNvPr id="127" name="מחבר חץ ישר 126">
            <a:extLst>
              <a:ext uri="{FF2B5EF4-FFF2-40B4-BE49-F238E27FC236}">
                <a16:creationId xmlns:a16="http://schemas.microsoft.com/office/drawing/2014/main" id="{1293A85C-12CD-4A18-A95E-250B6C65EF13}"/>
              </a:ext>
            </a:extLst>
          </p:cNvPr>
          <p:cNvCxnSpPr>
            <a:cxnSpLocks/>
            <a:stCxn id="121" idx="0"/>
            <a:endCxn id="126" idx="2"/>
          </p:cNvCxnSpPr>
          <p:nvPr/>
        </p:nvCxnSpPr>
        <p:spPr>
          <a:xfrm flipH="1" flipV="1">
            <a:off x="7454173" y="4478049"/>
            <a:ext cx="9122" cy="34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תיבת טקסט 129">
            <a:extLst>
              <a:ext uri="{FF2B5EF4-FFF2-40B4-BE49-F238E27FC236}">
                <a16:creationId xmlns:a16="http://schemas.microsoft.com/office/drawing/2014/main" id="{2E19D187-651C-4859-8251-D9206D21A49B}"/>
              </a:ext>
            </a:extLst>
          </p:cNvPr>
          <p:cNvSpPr txBox="1"/>
          <p:nvPr/>
        </p:nvSpPr>
        <p:spPr>
          <a:xfrm>
            <a:off x="7619190" y="5292894"/>
            <a:ext cx="2458062" cy="400110"/>
          </a:xfrm>
          <a:prstGeom prst="rect">
            <a:avLst/>
          </a:prstGeom>
          <a:noFill/>
        </p:spPr>
        <p:txBody>
          <a:bodyPr wrap="square" rtlCol="1">
            <a:spAutoFit/>
          </a:bodyPr>
          <a:lstStyle/>
          <a:p>
            <a:pPr algn="l" rtl="0"/>
            <a:r>
              <a:rPr lang="en-IL" sz="1000" dirty="0"/>
              <a:t>For </a:t>
            </a:r>
            <a:r>
              <a:rPr lang="en-IL" sz="1000" b="1" dirty="0">
                <a:solidFill>
                  <a:srgbClr val="FF0000"/>
                </a:solidFill>
              </a:rPr>
              <a:t>LIVE</a:t>
            </a:r>
            <a:r>
              <a:rPr lang="en-IL" sz="1000" dirty="0"/>
              <a:t> users, we put an event in Kafka to be handled by User Live Service</a:t>
            </a:r>
            <a:endParaRPr lang="he-IL" sz="1000" dirty="0"/>
          </a:p>
        </p:txBody>
      </p:sp>
      <p:sp>
        <p:nvSpPr>
          <p:cNvPr id="137" name="מלבן 136">
            <a:extLst>
              <a:ext uri="{FF2B5EF4-FFF2-40B4-BE49-F238E27FC236}">
                <a16:creationId xmlns:a16="http://schemas.microsoft.com/office/drawing/2014/main" id="{2C29D450-8B0B-40F7-B0BE-3C13CE0EFFF5}"/>
              </a:ext>
            </a:extLst>
          </p:cNvPr>
          <p:cNvSpPr/>
          <p:nvPr/>
        </p:nvSpPr>
        <p:spPr>
          <a:xfrm>
            <a:off x="5930259" y="5869164"/>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Processor</a:t>
            </a:r>
          </a:p>
        </p:txBody>
      </p:sp>
      <p:sp>
        <p:nvSpPr>
          <p:cNvPr id="138" name="תיבת טקסט 137">
            <a:extLst>
              <a:ext uri="{FF2B5EF4-FFF2-40B4-BE49-F238E27FC236}">
                <a16:creationId xmlns:a16="http://schemas.microsoft.com/office/drawing/2014/main" id="{84AE8334-A39D-46D2-99C6-2DAFEE94E56E}"/>
              </a:ext>
            </a:extLst>
          </p:cNvPr>
          <p:cNvSpPr txBox="1"/>
          <p:nvPr/>
        </p:nvSpPr>
        <p:spPr>
          <a:xfrm>
            <a:off x="7605386" y="5677393"/>
            <a:ext cx="3816301" cy="707886"/>
          </a:xfrm>
          <a:prstGeom prst="rect">
            <a:avLst/>
          </a:prstGeom>
          <a:noFill/>
        </p:spPr>
        <p:txBody>
          <a:bodyPr wrap="square" rtlCol="1">
            <a:spAutoFit/>
          </a:bodyPr>
          <a:lstStyle/>
          <a:p>
            <a:pPr algn="l" rtl="0"/>
            <a:r>
              <a:rPr lang="en-IL" sz="1000" dirty="0"/>
              <a:t>For </a:t>
            </a:r>
            <a:r>
              <a:rPr lang="en-IL" sz="1000" b="1" dirty="0">
                <a:solidFill>
                  <a:srgbClr val="FF0000"/>
                </a:solidFill>
              </a:rPr>
              <a:t>ACTIVE</a:t>
            </a:r>
            <a:r>
              <a:rPr lang="en-IL" sz="1000" dirty="0"/>
              <a:t> users only who follows a tweeter (which isn’t famous) we use </a:t>
            </a:r>
            <a:r>
              <a:rPr lang="en-IL" sz="1000" b="1" u="sng" dirty="0"/>
              <a:t>pre-computation</a:t>
            </a:r>
            <a:r>
              <a:rPr lang="en-IL" sz="1000" dirty="0"/>
              <a:t> – we put in Redis, which stores the timeline for these users, the new tweet.  We apply this route for active users only because if we would do it for all user the machine RAM won’t suffice</a:t>
            </a:r>
            <a:endParaRPr lang="he-IL" sz="1000" dirty="0"/>
          </a:p>
        </p:txBody>
      </p:sp>
      <p:sp>
        <p:nvSpPr>
          <p:cNvPr id="140" name="מלבן 139">
            <a:extLst>
              <a:ext uri="{FF2B5EF4-FFF2-40B4-BE49-F238E27FC236}">
                <a16:creationId xmlns:a16="http://schemas.microsoft.com/office/drawing/2014/main" id="{2023F980-9E81-4F5D-94F1-70D3DA28E34E}"/>
              </a:ext>
            </a:extLst>
          </p:cNvPr>
          <p:cNvSpPr/>
          <p:nvPr/>
        </p:nvSpPr>
        <p:spPr>
          <a:xfrm>
            <a:off x="6190648"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1" name="מחבר חץ ישר 140">
            <a:extLst>
              <a:ext uri="{FF2B5EF4-FFF2-40B4-BE49-F238E27FC236}">
                <a16:creationId xmlns:a16="http://schemas.microsoft.com/office/drawing/2014/main" id="{D88ABC47-03FB-41F1-B13D-90A5897DF5A7}"/>
              </a:ext>
            </a:extLst>
          </p:cNvPr>
          <p:cNvCxnSpPr>
            <a:cxnSpLocks/>
            <a:stCxn id="140" idx="0"/>
            <a:endCxn id="137" idx="2"/>
          </p:cNvCxnSpPr>
          <p:nvPr/>
        </p:nvCxnSpPr>
        <p:spPr>
          <a:xfrm flipH="1" flipV="1">
            <a:off x="6443627" y="6191056"/>
            <a:ext cx="269712" cy="23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מחבר: מרפקי 157">
            <a:extLst>
              <a:ext uri="{FF2B5EF4-FFF2-40B4-BE49-F238E27FC236}">
                <a16:creationId xmlns:a16="http://schemas.microsoft.com/office/drawing/2014/main" id="{88AEE037-2D12-4E2B-8527-65F8297B4596}"/>
              </a:ext>
            </a:extLst>
          </p:cNvPr>
          <p:cNvCxnSpPr>
            <a:stCxn id="140" idx="3"/>
            <a:endCxn id="121" idx="2"/>
          </p:cNvCxnSpPr>
          <p:nvPr/>
        </p:nvCxnSpPr>
        <p:spPr>
          <a:xfrm flipV="1">
            <a:off x="7236030" y="5143737"/>
            <a:ext cx="227265" cy="1445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מחבר חץ ישר 161">
            <a:extLst>
              <a:ext uri="{FF2B5EF4-FFF2-40B4-BE49-F238E27FC236}">
                <a16:creationId xmlns:a16="http://schemas.microsoft.com/office/drawing/2014/main" id="{FF99D37C-87AD-4248-94EB-387F151166A3}"/>
              </a:ext>
            </a:extLst>
          </p:cNvPr>
          <p:cNvCxnSpPr>
            <a:cxnSpLocks/>
          </p:cNvCxnSpPr>
          <p:nvPr/>
        </p:nvCxnSpPr>
        <p:spPr>
          <a:xfrm>
            <a:off x="6385438" y="5644342"/>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מלבן 164">
            <a:extLst>
              <a:ext uri="{FF2B5EF4-FFF2-40B4-BE49-F238E27FC236}">
                <a16:creationId xmlns:a16="http://schemas.microsoft.com/office/drawing/2014/main" id="{32928E5B-5D19-45DC-92E2-1A9195FD7390}"/>
              </a:ext>
            </a:extLst>
          </p:cNvPr>
          <p:cNvSpPr/>
          <p:nvPr/>
        </p:nvSpPr>
        <p:spPr>
          <a:xfrm flipH="1">
            <a:off x="4434225" y="589087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166" name="מחבר חץ ישר 165">
            <a:extLst>
              <a:ext uri="{FF2B5EF4-FFF2-40B4-BE49-F238E27FC236}">
                <a16:creationId xmlns:a16="http://schemas.microsoft.com/office/drawing/2014/main" id="{22EF13B9-B3B4-40A4-B97A-9CC09090364F}"/>
              </a:ext>
            </a:extLst>
          </p:cNvPr>
          <p:cNvCxnSpPr>
            <a:cxnSpLocks/>
            <a:stCxn id="137" idx="1"/>
            <a:endCxn id="165" idx="1"/>
          </p:cNvCxnSpPr>
          <p:nvPr/>
        </p:nvCxnSpPr>
        <p:spPr>
          <a:xfrm flipH="1">
            <a:off x="5144567" y="6030110"/>
            <a:ext cx="785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תיבת טקסט 174">
            <a:extLst>
              <a:ext uri="{FF2B5EF4-FFF2-40B4-BE49-F238E27FC236}">
                <a16:creationId xmlns:a16="http://schemas.microsoft.com/office/drawing/2014/main" id="{C5F2AD41-C4C2-4DB7-8EA1-8E34ABC0F395}"/>
              </a:ext>
            </a:extLst>
          </p:cNvPr>
          <p:cNvSpPr txBox="1"/>
          <p:nvPr/>
        </p:nvSpPr>
        <p:spPr>
          <a:xfrm>
            <a:off x="5164480" y="5556019"/>
            <a:ext cx="857220" cy="415498"/>
          </a:xfrm>
          <a:prstGeom prst="rect">
            <a:avLst/>
          </a:prstGeom>
          <a:noFill/>
        </p:spPr>
        <p:txBody>
          <a:bodyPr wrap="square" rtlCol="1">
            <a:spAutoFit/>
          </a:bodyPr>
          <a:lstStyle/>
          <a:p>
            <a:pPr algn="l" rtl="0"/>
            <a:r>
              <a:rPr lang="en-IL" sz="700" dirty="0"/>
              <a:t>U1: T3,T2,T1, </a:t>
            </a:r>
            <a:r>
              <a:rPr lang="en-IL" sz="700" b="1" dirty="0">
                <a:solidFill>
                  <a:srgbClr val="FF0000"/>
                </a:solidFill>
              </a:rPr>
              <a:t>TS</a:t>
            </a:r>
          </a:p>
          <a:p>
            <a:pPr algn="l" rtl="0"/>
            <a:r>
              <a:rPr lang="en-IL" sz="700" dirty="0"/>
              <a:t>U2: T2,T1</a:t>
            </a:r>
            <a:endParaRPr lang="he-IL" sz="700" dirty="0"/>
          </a:p>
          <a:p>
            <a:pPr algn="l" rtl="0"/>
            <a:r>
              <a:rPr lang="en-IL" sz="700" dirty="0"/>
              <a:t>U3: T1</a:t>
            </a:r>
            <a:endParaRPr lang="he-IL" sz="700" dirty="0"/>
          </a:p>
        </p:txBody>
      </p:sp>
      <p:sp>
        <p:nvSpPr>
          <p:cNvPr id="176" name="מלבן 175">
            <a:extLst>
              <a:ext uri="{FF2B5EF4-FFF2-40B4-BE49-F238E27FC236}">
                <a16:creationId xmlns:a16="http://schemas.microsoft.com/office/drawing/2014/main" id="{5BCE52E7-9A5D-40D1-99B5-49F7660BDA61}"/>
              </a:ext>
            </a:extLst>
          </p:cNvPr>
          <p:cNvSpPr/>
          <p:nvPr/>
        </p:nvSpPr>
        <p:spPr>
          <a:xfrm>
            <a:off x="2631635" y="5308679"/>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Timeline Service</a:t>
            </a:r>
          </a:p>
        </p:txBody>
      </p:sp>
      <p:cxnSp>
        <p:nvCxnSpPr>
          <p:cNvPr id="179" name="מחבר: מרפקי 178">
            <a:extLst>
              <a:ext uri="{FF2B5EF4-FFF2-40B4-BE49-F238E27FC236}">
                <a16:creationId xmlns:a16="http://schemas.microsoft.com/office/drawing/2014/main" id="{06F595CF-7D9B-4C16-8529-A24FDBB21B65}"/>
              </a:ext>
            </a:extLst>
          </p:cNvPr>
          <p:cNvCxnSpPr>
            <a:cxnSpLocks/>
          </p:cNvCxnSpPr>
          <p:nvPr/>
        </p:nvCxnSpPr>
        <p:spPr>
          <a:xfrm rot="16200000" flipV="1">
            <a:off x="4295655" y="4370974"/>
            <a:ext cx="797948" cy="3317141"/>
          </a:xfrm>
          <a:prstGeom prst="bentConnector3">
            <a:avLst>
              <a:gd name="adj1" fmla="val 166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מחבר: מרפקי 182">
            <a:extLst>
              <a:ext uri="{FF2B5EF4-FFF2-40B4-BE49-F238E27FC236}">
                <a16:creationId xmlns:a16="http://schemas.microsoft.com/office/drawing/2014/main" id="{59B23D78-DC52-426C-9563-821A8CB6B20C}"/>
              </a:ext>
            </a:extLst>
          </p:cNvPr>
          <p:cNvCxnSpPr>
            <a:cxnSpLocks/>
            <a:stCxn id="117" idx="1"/>
            <a:endCxn id="176" idx="0"/>
          </p:cNvCxnSpPr>
          <p:nvPr/>
        </p:nvCxnSpPr>
        <p:spPr>
          <a:xfrm rot="10800000" flipV="1">
            <a:off x="3127498" y="5049287"/>
            <a:ext cx="990335" cy="2593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מלבן 185">
            <a:extLst>
              <a:ext uri="{FF2B5EF4-FFF2-40B4-BE49-F238E27FC236}">
                <a16:creationId xmlns:a16="http://schemas.microsoft.com/office/drawing/2014/main" id="{9CB2B6B3-0D5D-4BBC-8C2D-2418A3AE0C0E}"/>
              </a:ext>
            </a:extLst>
          </p:cNvPr>
          <p:cNvSpPr/>
          <p:nvPr/>
        </p:nvSpPr>
        <p:spPr>
          <a:xfrm>
            <a:off x="1860131" y="5323874"/>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87" name="מלבן 186">
            <a:extLst>
              <a:ext uri="{FF2B5EF4-FFF2-40B4-BE49-F238E27FC236}">
                <a16:creationId xmlns:a16="http://schemas.microsoft.com/office/drawing/2014/main" id="{13EAFC2A-AA84-4CA9-A554-9FADC266738F}"/>
              </a:ext>
            </a:extLst>
          </p:cNvPr>
          <p:cNvSpPr/>
          <p:nvPr/>
        </p:nvSpPr>
        <p:spPr>
          <a:xfrm>
            <a:off x="361136" y="527399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Timeline</a:t>
            </a:r>
            <a:endParaRPr lang="he-IL" sz="1000" dirty="0">
              <a:solidFill>
                <a:schemeClr val="tx1"/>
              </a:solidFill>
            </a:endParaRPr>
          </a:p>
        </p:txBody>
      </p:sp>
      <p:sp>
        <p:nvSpPr>
          <p:cNvPr id="188" name="מלבן 187">
            <a:extLst>
              <a:ext uri="{FF2B5EF4-FFF2-40B4-BE49-F238E27FC236}">
                <a16:creationId xmlns:a16="http://schemas.microsoft.com/office/drawing/2014/main" id="{A6953733-7E86-4E39-A3CA-8E804A9F5738}"/>
              </a:ext>
            </a:extLst>
          </p:cNvPr>
          <p:cNvSpPr/>
          <p:nvPr/>
        </p:nvSpPr>
        <p:spPr>
          <a:xfrm>
            <a:off x="361584" y="5792012"/>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Home Timeline</a:t>
            </a:r>
            <a:endParaRPr lang="he-IL" sz="1000" dirty="0">
              <a:solidFill>
                <a:schemeClr val="tx1"/>
              </a:solidFill>
            </a:endParaRPr>
          </a:p>
        </p:txBody>
      </p:sp>
      <p:cxnSp>
        <p:nvCxnSpPr>
          <p:cNvPr id="190" name="מחבר חץ ישר 189">
            <a:extLst>
              <a:ext uri="{FF2B5EF4-FFF2-40B4-BE49-F238E27FC236}">
                <a16:creationId xmlns:a16="http://schemas.microsoft.com/office/drawing/2014/main" id="{AC1CBCF5-41C0-45DA-8598-8F84C7AA8576}"/>
              </a:ext>
            </a:extLst>
          </p:cNvPr>
          <p:cNvCxnSpPr>
            <a:stCxn id="187" idx="3"/>
            <a:endCxn id="176" idx="1"/>
          </p:cNvCxnSpPr>
          <p:nvPr/>
        </p:nvCxnSpPr>
        <p:spPr>
          <a:xfrm flipV="1">
            <a:off x="1536353" y="5469625"/>
            <a:ext cx="1095282" cy="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מחבר חץ ישר 190">
            <a:extLst>
              <a:ext uri="{FF2B5EF4-FFF2-40B4-BE49-F238E27FC236}">
                <a16:creationId xmlns:a16="http://schemas.microsoft.com/office/drawing/2014/main" id="{DE813093-A701-42AC-BA4B-EF1B0E9ABDA1}"/>
              </a:ext>
            </a:extLst>
          </p:cNvPr>
          <p:cNvCxnSpPr>
            <a:cxnSpLocks/>
            <a:stCxn id="188" idx="3"/>
            <a:endCxn id="176" idx="1"/>
          </p:cNvCxnSpPr>
          <p:nvPr/>
        </p:nvCxnSpPr>
        <p:spPr>
          <a:xfrm flipV="1">
            <a:off x="1536801" y="5469625"/>
            <a:ext cx="1094834" cy="51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מלבן 195">
            <a:extLst>
              <a:ext uri="{FF2B5EF4-FFF2-40B4-BE49-F238E27FC236}">
                <a16:creationId xmlns:a16="http://schemas.microsoft.com/office/drawing/2014/main" id="{FE7C83C4-F129-4CCA-989F-A779BF9DA967}"/>
              </a:ext>
            </a:extLst>
          </p:cNvPr>
          <p:cNvSpPr/>
          <p:nvPr/>
        </p:nvSpPr>
        <p:spPr>
          <a:xfrm>
            <a:off x="4724280"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cxnSp>
        <p:nvCxnSpPr>
          <p:cNvPr id="202" name="מחבר: מרפקי 201">
            <a:extLst>
              <a:ext uri="{FF2B5EF4-FFF2-40B4-BE49-F238E27FC236}">
                <a16:creationId xmlns:a16="http://schemas.microsoft.com/office/drawing/2014/main" id="{55071F06-4E5A-4E70-9EAE-3FAB692C5D9D}"/>
              </a:ext>
            </a:extLst>
          </p:cNvPr>
          <p:cNvCxnSpPr>
            <a:cxnSpLocks/>
            <a:stCxn id="196" idx="0"/>
            <a:endCxn id="176" idx="2"/>
          </p:cNvCxnSpPr>
          <p:nvPr/>
        </p:nvCxnSpPr>
        <p:spPr>
          <a:xfrm rot="16200000" flipV="1">
            <a:off x="3788260" y="4969808"/>
            <a:ext cx="797948" cy="2119474"/>
          </a:xfrm>
          <a:prstGeom prst="bentConnector3">
            <a:avLst>
              <a:gd name="adj1" fmla="val 8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מחבר חץ ישר 206">
            <a:extLst>
              <a:ext uri="{FF2B5EF4-FFF2-40B4-BE49-F238E27FC236}">
                <a16:creationId xmlns:a16="http://schemas.microsoft.com/office/drawing/2014/main" id="{40D98B16-CE74-4A00-A883-B226760255A8}"/>
              </a:ext>
            </a:extLst>
          </p:cNvPr>
          <p:cNvCxnSpPr>
            <a:cxnSpLocks/>
            <a:stCxn id="196" idx="3"/>
            <a:endCxn id="137" idx="2"/>
          </p:cNvCxnSpPr>
          <p:nvPr/>
        </p:nvCxnSpPr>
        <p:spPr>
          <a:xfrm flipV="1">
            <a:off x="5769662" y="6191056"/>
            <a:ext cx="673965" cy="3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3" name="תיבת טקסט 212">
            <a:extLst>
              <a:ext uri="{FF2B5EF4-FFF2-40B4-BE49-F238E27FC236}">
                <a16:creationId xmlns:a16="http://schemas.microsoft.com/office/drawing/2014/main" id="{F592EC1D-105A-4B1F-9F96-08F2769B7040}"/>
              </a:ext>
            </a:extLst>
          </p:cNvPr>
          <p:cNvSpPr txBox="1"/>
          <p:nvPr/>
        </p:nvSpPr>
        <p:spPr>
          <a:xfrm>
            <a:off x="3806635" y="5483101"/>
            <a:ext cx="857220" cy="338554"/>
          </a:xfrm>
          <a:prstGeom prst="rect">
            <a:avLst/>
          </a:prstGeom>
          <a:noFill/>
        </p:spPr>
        <p:txBody>
          <a:bodyPr wrap="square" rtlCol="1">
            <a:spAutoFit/>
          </a:bodyPr>
          <a:lstStyle/>
          <a:p>
            <a:pPr algn="l" rtl="0"/>
            <a:r>
              <a:rPr lang="en-IL" sz="800" dirty="0"/>
              <a:t>Query timeline for active users</a:t>
            </a:r>
            <a:endParaRPr lang="he-IL" sz="800" dirty="0"/>
          </a:p>
        </p:txBody>
      </p:sp>
      <p:sp>
        <p:nvSpPr>
          <p:cNvPr id="214" name="תיבת טקסט 213">
            <a:extLst>
              <a:ext uri="{FF2B5EF4-FFF2-40B4-BE49-F238E27FC236}">
                <a16:creationId xmlns:a16="http://schemas.microsoft.com/office/drawing/2014/main" id="{6D77842C-CDAC-4C38-BF8E-D6402FB0E761}"/>
              </a:ext>
            </a:extLst>
          </p:cNvPr>
          <p:cNvSpPr txBox="1"/>
          <p:nvPr/>
        </p:nvSpPr>
        <p:spPr>
          <a:xfrm>
            <a:off x="3117555" y="4750674"/>
            <a:ext cx="990336" cy="338554"/>
          </a:xfrm>
          <a:prstGeom prst="rect">
            <a:avLst/>
          </a:prstGeom>
          <a:noFill/>
        </p:spPr>
        <p:txBody>
          <a:bodyPr wrap="square" rtlCol="1">
            <a:spAutoFit/>
          </a:bodyPr>
          <a:lstStyle/>
          <a:p>
            <a:pPr algn="l" rtl="0"/>
            <a:r>
              <a:rPr lang="en-IL" sz="800" dirty="0"/>
              <a:t>Query timeline for </a:t>
            </a:r>
            <a:r>
              <a:rPr lang="en-IL" sz="800" b="1" dirty="0">
                <a:solidFill>
                  <a:srgbClr val="FF0000"/>
                </a:solidFill>
              </a:rPr>
              <a:t>PASSIVE</a:t>
            </a:r>
            <a:r>
              <a:rPr lang="en-IL" sz="800" dirty="0"/>
              <a:t> users</a:t>
            </a:r>
            <a:endParaRPr lang="he-IL" sz="800" dirty="0"/>
          </a:p>
        </p:txBody>
      </p:sp>
      <p:cxnSp>
        <p:nvCxnSpPr>
          <p:cNvPr id="216" name="מחבר: מרפקי 215">
            <a:extLst>
              <a:ext uri="{FF2B5EF4-FFF2-40B4-BE49-F238E27FC236}">
                <a16:creationId xmlns:a16="http://schemas.microsoft.com/office/drawing/2014/main" id="{C4E1378B-4E36-403B-9D2E-560BD6718750}"/>
              </a:ext>
            </a:extLst>
          </p:cNvPr>
          <p:cNvCxnSpPr>
            <a:stCxn id="165" idx="0"/>
            <a:endCxn id="176" idx="3"/>
          </p:cNvCxnSpPr>
          <p:nvPr/>
        </p:nvCxnSpPr>
        <p:spPr>
          <a:xfrm rot="16200000" flipV="1">
            <a:off x="3995756" y="5097229"/>
            <a:ext cx="421245" cy="11660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תיבת טקסט 216">
            <a:extLst>
              <a:ext uri="{FF2B5EF4-FFF2-40B4-BE49-F238E27FC236}">
                <a16:creationId xmlns:a16="http://schemas.microsoft.com/office/drawing/2014/main" id="{6B86C1C8-CFFB-419D-BA30-118D9D8774B2}"/>
              </a:ext>
            </a:extLst>
          </p:cNvPr>
          <p:cNvSpPr txBox="1"/>
          <p:nvPr/>
        </p:nvSpPr>
        <p:spPr>
          <a:xfrm>
            <a:off x="4162275" y="5178365"/>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passive</a:t>
            </a:r>
            <a:r>
              <a:rPr lang="en-IL" sz="800" dirty="0"/>
              <a:t> users timeline</a:t>
            </a:r>
            <a:endParaRPr lang="he-IL" sz="800" dirty="0"/>
          </a:p>
        </p:txBody>
      </p:sp>
      <p:sp>
        <p:nvSpPr>
          <p:cNvPr id="218" name="חץ: ימינה 217">
            <a:extLst>
              <a:ext uri="{FF2B5EF4-FFF2-40B4-BE49-F238E27FC236}">
                <a16:creationId xmlns:a16="http://schemas.microsoft.com/office/drawing/2014/main" id="{B9CB18F1-731D-4C5B-BBD9-D91393817160}"/>
              </a:ext>
            </a:extLst>
          </p:cNvPr>
          <p:cNvSpPr/>
          <p:nvPr/>
        </p:nvSpPr>
        <p:spPr>
          <a:xfrm rot="10800000">
            <a:off x="3735230" y="5600478"/>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9" name="חץ: ימינה 218">
            <a:extLst>
              <a:ext uri="{FF2B5EF4-FFF2-40B4-BE49-F238E27FC236}">
                <a16:creationId xmlns:a16="http://schemas.microsoft.com/office/drawing/2014/main" id="{F5E58023-0F72-4143-8574-86FBD556E792}"/>
              </a:ext>
            </a:extLst>
          </p:cNvPr>
          <p:cNvSpPr/>
          <p:nvPr/>
        </p:nvSpPr>
        <p:spPr>
          <a:xfrm rot="5400000">
            <a:off x="4860222" y="5403745"/>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0" name="מחבר חץ ישר 219">
            <a:extLst>
              <a:ext uri="{FF2B5EF4-FFF2-40B4-BE49-F238E27FC236}">
                <a16:creationId xmlns:a16="http://schemas.microsoft.com/office/drawing/2014/main" id="{A64B17E0-5484-4D5A-814D-602198723554}"/>
              </a:ext>
            </a:extLst>
          </p:cNvPr>
          <p:cNvCxnSpPr>
            <a:cxnSpLocks/>
          </p:cNvCxnSpPr>
          <p:nvPr/>
        </p:nvCxnSpPr>
        <p:spPr>
          <a:xfrm flipV="1">
            <a:off x="6493505" y="5627716"/>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מחבר חץ ישר 222">
            <a:extLst>
              <a:ext uri="{FF2B5EF4-FFF2-40B4-BE49-F238E27FC236}">
                <a16:creationId xmlns:a16="http://schemas.microsoft.com/office/drawing/2014/main" id="{0A1FE32B-D90B-4282-B79C-D4A0E1711399}"/>
              </a:ext>
            </a:extLst>
          </p:cNvPr>
          <p:cNvCxnSpPr>
            <a:cxnSpLocks/>
            <a:stCxn id="130" idx="1"/>
          </p:cNvCxnSpPr>
          <p:nvPr/>
        </p:nvCxnSpPr>
        <p:spPr>
          <a:xfrm flipH="1">
            <a:off x="6527530" y="5492949"/>
            <a:ext cx="1091660" cy="27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מחבר חץ ישר 226">
            <a:extLst>
              <a:ext uri="{FF2B5EF4-FFF2-40B4-BE49-F238E27FC236}">
                <a16:creationId xmlns:a16="http://schemas.microsoft.com/office/drawing/2014/main" id="{414D826D-EBC9-44D6-B739-E6FF168CFDFA}"/>
              </a:ext>
            </a:extLst>
          </p:cNvPr>
          <p:cNvCxnSpPr>
            <a:cxnSpLocks/>
          </p:cNvCxnSpPr>
          <p:nvPr/>
        </p:nvCxnSpPr>
        <p:spPr>
          <a:xfrm flipH="1" flipV="1">
            <a:off x="6956994" y="6030110"/>
            <a:ext cx="648392" cy="1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תיבת טקסט 227">
            <a:extLst>
              <a:ext uri="{FF2B5EF4-FFF2-40B4-BE49-F238E27FC236}">
                <a16:creationId xmlns:a16="http://schemas.microsoft.com/office/drawing/2014/main" id="{E5E32622-51D6-4359-AC65-9004D8DA9A55}"/>
              </a:ext>
            </a:extLst>
          </p:cNvPr>
          <p:cNvSpPr txBox="1"/>
          <p:nvPr/>
        </p:nvSpPr>
        <p:spPr>
          <a:xfrm>
            <a:off x="2116639" y="4828813"/>
            <a:ext cx="1128879" cy="461665"/>
          </a:xfrm>
          <a:prstGeom prst="rect">
            <a:avLst/>
          </a:prstGeom>
          <a:noFill/>
        </p:spPr>
        <p:txBody>
          <a:bodyPr wrap="square" rtlCol="1">
            <a:spAutoFit/>
          </a:bodyPr>
          <a:lstStyle/>
          <a:p>
            <a:pPr algn="l" rtl="0"/>
            <a:r>
              <a:rPr lang="en-IL" sz="800" dirty="0"/>
              <a:t>Query </a:t>
            </a:r>
            <a:r>
              <a:rPr lang="en-IL" sz="800" b="1" dirty="0">
                <a:solidFill>
                  <a:srgbClr val="FF0000"/>
                </a:solidFill>
              </a:rPr>
              <a:t>FAMOUS</a:t>
            </a:r>
            <a:r>
              <a:rPr lang="en-IL" sz="800" dirty="0"/>
              <a:t> users tweets to be merged with timeline</a:t>
            </a:r>
            <a:endParaRPr lang="he-IL" sz="800" dirty="0"/>
          </a:p>
        </p:txBody>
      </p:sp>
      <p:sp>
        <p:nvSpPr>
          <p:cNvPr id="229" name="תיבת טקסט 228">
            <a:extLst>
              <a:ext uri="{FF2B5EF4-FFF2-40B4-BE49-F238E27FC236}">
                <a16:creationId xmlns:a16="http://schemas.microsoft.com/office/drawing/2014/main" id="{8C3E1C18-8E1D-413E-8B08-1A92D282B777}"/>
              </a:ext>
            </a:extLst>
          </p:cNvPr>
          <p:cNvSpPr txBox="1"/>
          <p:nvPr/>
        </p:nvSpPr>
        <p:spPr>
          <a:xfrm>
            <a:off x="8433149" y="3850854"/>
            <a:ext cx="3288206" cy="1323439"/>
          </a:xfrm>
          <a:prstGeom prst="rect">
            <a:avLst/>
          </a:prstGeom>
          <a:noFill/>
        </p:spPr>
        <p:txBody>
          <a:bodyPr wrap="square" rtlCol="1">
            <a:spAutoFit/>
          </a:bodyPr>
          <a:lstStyle/>
          <a:p>
            <a:pPr algn="l" rtl="0"/>
            <a:r>
              <a:rPr lang="en-IL" sz="1000" dirty="0"/>
              <a:t>When a user requests his timeline, and he follows a </a:t>
            </a:r>
            <a:r>
              <a:rPr lang="en-IL" sz="1000" b="1" dirty="0">
                <a:solidFill>
                  <a:srgbClr val="FF0000"/>
                </a:solidFill>
              </a:rPr>
              <a:t>famous</a:t>
            </a:r>
            <a:r>
              <a:rPr lang="en-IL" sz="1000" dirty="0"/>
              <a:t> user, we need to query that famous tweets from the tweet service – this is because updating the users timeline when a famous user tweets is very expensive!</a:t>
            </a:r>
          </a:p>
          <a:p>
            <a:pPr algn="l" rtl="0"/>
            <a:r>
              <a:rPr lang="en-IL" sz="1000" dirty="0"/>
              <a:t>We can easily check if the user follows a famous user because the timeline service uses the graph service.</a:t>
            </a:r>
          </a:p>
          <a:p>
            <a:pPr algn="l" rtl="0"/>
            <a:r>
              <a:rPr lang="en-IL" sz="1000" dirty="0"/>
              <a:t>We can store the timestamp for this kind of processing in Redis in order not to perform this computation again!</a:t>
            </a:r>
            <a:endParaRPr lang="he-IL" sz="1000" dirty="0"/>
          </a:p>
        </p:txBody>
      </p:sp>
      <p:sp>
        <p:nvSpPr>
          <p:cNvPr id="231" name="תיבת טקסט 230">
            <a:extLst>
              <a:ext uri="{FF2B5EF4-FFF2-40B4-BE49-F238E27FC236}">
                <a16:creationId xmlns:a16="http://schemas.microsoft.com/office/drawing/2014/main" id="{372B0471-9A4C-417B-A55A-DD92074B11EC}"/>
              </a:ext>
            </a:extLst>
          </p:cNvPr>
          <p:cNvSpPr txBox="1"/>
          <p:nvPr/>
        </p:nvSpPr>
        <p:spPr>
          <a:xfrm>
            <a:off x="4898095" y="5180112"/>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famous</a:t>
            </a:r>
            <a:r>
              <a:rPr lang="en-IL" sz="800" dirty="0"/>
              <a:t> user tweets</a:t>
            </a:r>
            <a:endParaRPr lang="he-IL" sz="800" dirty="0"/>
          </a:p>
        </p:txBody>
      </p:sp>
      <p:cxnSp>
        <p:nvCxnSpPr>
          <p:cNvPr id="237" name="מחבר ישר 236">
            <a:extLst>
              <a:ext uri="{FF2B5EF4-FFF2-40B4-BE49-F238E27FC236}">
                <a16:creationId xmlns:a16="http://schemas.microsoft.com/office/drawing/2014/main" id="{F697A868-5B7C-496E-9648-F5EF1DA00B70}"/>
              </a:ext>
            </a:extLst>
          </p:cNvPr>
          <p:cNvCxnSpPr/>
          <p:nvPr/>
        </p:nvCxnSpPr>
        <p:spPr>
          <a:xfrm flipV="1">
            <a:off x="5769662" y="3708885"/>
            <a:ext cx="0" cy="1847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מחבר ישר 237">
            <a:extLst>
              <a:ext uri="{FF2B5EF4-FFF2-40B4-BE49-F238E27FC236}">
                <a16:creationId xmlns:a16="http://schemas.microsoft.com/office/drawing/2014/main" id="{89952BFC-D733-41EC-9DC5-E818362D5581}"/>
              </a:ext>
            </a:extLst>
          </p:cNvPr>
          <p:cNvCxnSpPr>
            <a:cxnSpLocks/>
          </p:cNvCxnSpPr>
          <p:nvPr/>
        </p:nvCxnSpPr>
        <p:spPr>
          <a:xfrm>
            <a:off x="5770565" y="3705690"/>
            <a:ext cx="2575413" cy="3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מחבר ישר 242">
            <a:extLst>
              <a:ext uri="{FF2B5EF4-FFF2-40B4-BE49-F238E27FC236}">
                <a16:creationId xmlns:a16="http://schemas.microsoft.com/office/drawing/2014/main" id="{51B40A49-E599-4B81-99FB-C6C804B07353}"/>
              </a:ext>
            </a:extLst>
          </p:cNvPr>
          <p:cNvCxnSpPr>
            <a:cxnSpLocks/>
          </p:cNvCxnSpPr>
          <p:nvPr/>
        </p:nvCxnSpPr>
        <p:spPr>
          <a:xfrm>
            <a:off x="8345831" y="3710440"/>
            <a:ext cx="8313" cy="120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מחבר חץ ישר 246">
            <a:extLst>
              <a:ext uri="{FF2B5EF4-FFF2-40B4-BE49-F238E27FC236}">
                <a16:creationId xmlns:a16="http://schemas.microsoft.com/office/drawing/2014/main" id="{741439A5-9652-4956-9224-68BB8F365355}"/>
              </a:ext>
            </a:extLst>
          </p:cNvPr>
          <p:cNvCxnSpPr>
            <a:cxnSpLocks/>
          </p:cNvCxnSpPr>
          <p:nvPr/>
        </p:nvCxnSpPr>
        <p:spPr>
          <a:xfrm>
            <a:off x="8345831" y="4919951"/>
            <a:ext cx="15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9" name="תיבת טקסט 248">
            <a:extLst>
              <a:ext uri="{FF2B5EF4-FFF2-40B4-BE49-F238E27FC236}">
                <a16:creationId xmlns:a16="http://schemas.microsoft.com/office/drawing/2014/main" id="{FE48041D-DBD1-4897-B09E-2F58BD8A0F06}"/>
              </a:ext>
            </a:extLst>
          </p:cNvPr>
          <p:cNvSpPr txBox="1"/>
          <p:nvPr/>
        </p:nvSpPr>
        <p:spPr>
          <a:xfrm>
            <a:off x="7605386" y="6357638"/>
            <a:ext cx="3683298" cy="400110"/>
          </a:xfrm>
          <a:prstGeom prst="rect">
            <a:avLst/>
          </a:prstGeom>
          <a:noFill/>
        </p:spPr>
        <p:txBody>
          <a:bodyPr wrap="square" rtlCol="1">
            <a:spAutoFit/>
          </a:bodyPr>
          <a:lstStyle/>
          <a:p>
            <a:pPr algn="l" rtl="0"/>
            <a:r>
              <a:rPr lang="en-IL" sz="1000" dirty="0"/>
              <a:t>For </a:t>
            </a:r>
            <a:r>
              <a:rPr lang="en-IL" sz="1000" b="1" dirty="0">
                <a:solidFill>
                  <a:srgbClr val="FF0000"/>
                </a:solidFill>
              </a:rPr>
              <a:t>FAMOUS</a:t>
            </a:r>
            <a:r>
              <a:rPr lang="en-IL" sz="1000" dirty="0"/>
              <a:t> user </a:t>
            </a:r>
            <a:r>
              <a:rPr lang="en-IL" sz="1000"/>
              <a:t>who follows a </a:t>
            </a:r>
            <a:r>
              <a:rPr lang="en-IL" sz="1000" b="1">
                <a:solidFill>
                  <a:srgbClr val="FF0000"/>
                </a:solidFill>
              </a:rPr>
              <a:t>FAMOUS</a:t>
            </a:r>
            <a:r>
              <a:rPr lang="en-IL" sz="1000"/>
              <a:t> user, </a:t>
            </a:r>
            <a:r>
              <a:rPr lang="en-IL" sz="1000" dirty="0"/>
              <a:t>we can update the Redis time line</a:t>
            </a:r>
            <a:endParaRPr lang="he-IL" sz="1000" dirty="0"/>
          </a:p>
        </p:txBody>
      </p:sp>
    </p:spTree>
    <p:extLst>
      <p:ext uri="{BB962C8B-B14F-4D97-AF65-F5344CB8AC3E}">
        <p14:creationId xmlns:p14="http://schemas.microsoft.com/office/powerpoint/2010/main" val="206884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תיבת טקסט 3">
                <a:extLst>
                  <a:ext uri="{FF2B5EF4-FFF2-40B4-BE49-F238E27FC236}">
                    <a16:creationId xmlns:a16="http://schemas.microsoft.com/office/drawing/2014/main" id="{89CD38C8-6E36-44E8-B1E0-A19CBFF0802E}"/>
                  </a:ext>
                </a:extLst>
              </p:cNvPr>
              <p:cNvSpPr txBox="1"/>
              <p:nvPr/>
            </p:nvSpPr>
            <p:spPr>
              <a:xfrm>
                <a:off x="274979" y="453788"/>
                <a:ext cx="5668621" cy="3477875"/>
              </a:xfrm>
              <a:prstGeom prst="rect">
                <a:avLst/>
              </a:prstGeom>
              <a:noFill/>
              <a:ln>
                <a:solidFill>
                  <a:schemeClr val="tx1"/>
                </a:solidFill>
              </a:ln>
            </p:spPr>
            <p:txBody>
              <a:bodyPr wrap="square" rtlCol="1">
                <a:spAutoFit/>
              </a:bodyPr>
              <a:lstStyle/>
              <a:p>
                <a:pPr algn="l" rtl="0"/>
                <a:r>
                  <a:rPr lang="en-IL" sz="1000" dirty="0"/>
                  <a:t>We need to ask the interviewer:</a:t>
                </a:r>
                <a:br>
                  <a:rPr lang="en-IL" sz="1000" dirty="0"/>
                </a:br>
                <a:endParaRPr lang="en-IL" sz="1000" dirty="0"/>
              </a:p>
              <a:p>
                <a:pPr marL="628650" lvl="1" indent="-171450" algn="l" rtl="0">
                  <a:buFont typeface="Arial" panose="020B0604020202020204" pitchFamily="34" charset="0"/>
                  <a:buChar char="•"/>
                </a:pPr>
                <a:r>
                  <a:rPr lang="en-IL" sz="1000" dirty="0"/>
                  <a:t>What is the expected traffic?</a:t>
                </a:r>
              </a:p>
              <a:p>
                <a:pPr marL="628650" lvl="1" indent="-171450" algn="l" rtl="0">
                  <a:buFont typeface="Arial" panose="020B0604020202020204" pitchFamily="34" charset="0"/>
                  <a:buChar char="•"/>
                </a:pPr>
                <a:r>
                  <a:rPr lang="en-IL" sz="1000" dirty="0"/>
                  <a:t>How many URLs to support?</a:t>
                </a:r>
              </a:p>
              <a:p>
                <a:pPr marL="628650" lvl="1" indent="-171450" algn="l" rtl="0">
                  <a:buFont typeface="Arial" panose="020B0604020202020204" pitchFamily="34" charset="0"/>
                  <a:buChar char="•"/>
                </a:pPr>
                <a:r>
                  <a:rPr lang="en-IL" sz="1000" dirty="0"/>
                  <a:t>How much time do we need to preserve the URL?</a:t>
                </a:r>
              </a:p>
              <a:p>
                <a:pPr algn="l" rtl="0"/>
                <a:endParaRPr lang="en-IL" sz="1000" dirty="0"/>
              </a:p>
              <a:p>
                <a:pPr algn="l" rtl="0"/>
                <a:r>
                  <a:rPr lang="en-IL" sz="1000" dirty="0"/>
                  <a:t>Let’s assume that we need to preserve the URL for 10 years, so if we have X URL assignments in a seconds, we need to support </a:t>
                </a:r>
              </a:p>
              <a:p>
                <a:pPr algn="l" rtl="0"/>
                <a:endParaRPr lang="en-IL" sz="1000" dirty="0">
                  <a:solidFill>
                    <a:srgbClr val="FF0000"/>
                  </a:solidFill>
                </a:endParaRPr>
              </a:p>
              <a:p>
                <a:pPr algn="ctr" rtl="0"/>
                <a:r>
                  <a:rPr lang="en-IL" sz="1000" dirty="0">
                    <a:solidFill>
                      <a:srgbClr val="FF0000"/>
                    </a:solidFill>
                  </a:rPr>
                  <a:t>	</a:t>
                </a:r>
                <a:r>
                  <a:rPr lang="en-IL" sz="1000" dirty="0"/>
                  <a:t>Y = X * 60 * 60 * 24 * 365 * 10 different URLs!</a:t>
                </a:r>
              </a:p>
              <a:p>
                <a:pPr algn="ctr" rtl="0"/>
                <a:endParaRPr lang="en-IL" sz="1000" dirty="0"/>
              </a:p>
              <a:p>
                <a:pPr algn="l" rtl="0"/>
                <a:r>
                  <a:rPr lang="en-IL" sz="1000" dirty="0"/>
                  <a:t>The URL is a combination of chars: a-z,A-Z,0-9, so we have a 62 unique chars we can use! If we’ll use only 2 chars in our URL generation routine, we’ll  have 62^2 different URLs we can generate. From our requirements, we can determine the minimum number characters in the URL that we need to use:</a:t>
                </a:r>
              </a:p>
              <a:p>
                <a:pPr algn="ctr" rtl="0"/>
                <a:br>
                  <a:rPr lang="en-IL" sz="1000" dirty="0"/>
                </a:br>
                <a:r>
                  <a:rPr lang="en-IL" sz="1000" dirty="0"/>
                  <a:t>	</a:t>
                </a:r>
                <a14:m>
                  <m:oMath xmlns:m="http://schemas.openxmlformats.org/officeDocument/2006/math">
                    <m:sSub>
                      <m:sSubPr>
                        <m:ctrlPr>
                          <a:rPr lang="en-IL" sz="1000" i="1" smtClean="0">
                            <a:solidFill>
                              <a:schemeClr val="tx1"/>
                            </a:solidFill>
                            <a:latin typeface="Cambria Math" panose="02040503050406030204" pitchFamily="18" charset="0"/>
                          </a:rPr>
                        </m:ctrlPr>
                      </m:sSubPr>
                      <m:e>
                        <m:r>
                          <a:rPr lang="en-IL" sz="1000" b="0" i="1" smtClean="0">
                            <a:solidFill>
                              <a:schemeClr val="tx1"/>
                            </a:solidFill>
                            <a:latin typeface="Cambria Math" panose="02040503050406030204" pitchFamily="18" charset="0"/>
                          </a:rPr>
                          <m:t>𝐿𝑒𝑛𝑔𝑡</m:t>
                        </m:r>
                        <m:r>
                          <a:rPr lang="en-IL" sz="1000" b="0" i="1" smtClean="0">
                            <a:solidFill>
                              <a:schemeClr val="tx1"/>
                            </a:solidFill>
                            <a:latin typeface="Cambria Math" panose="02040503050406030204" pitchFamily="18" charset="0"/>
                          </a:rPr>
                          <m:t>h</m:t>
                        </m:r>
                        <m:r>
                          <a:rPr lang="en-IL" sz="1000" b="0" i="1" smtClean="0">
                            <a:solidFill>
                              <a:schemeClr val="tx1"/>
                            </a:solidFill>
                            <a:latin typeface="Cambria Math" panose="02040503050406030204" pitchFamily="18" charset="0"/>
                          </a:rPr>
                          <m:t>= </m:t>
                        </m:r>
                        <m:r>
                          <a:rPr lang="en-IL" sz="1000" b="0" i="1" smtClean="0">
                            <a:solidFill>
                              <a:schemeClr val="tx1"/>
                            </a:solidFill>
                            <a:latin typeface="Cambria Math" panose="02040503050406030204" pitchFamily="18" charset="0"/>
                          </a:rPr>
                          <m:t>𝑙𝑜𝑔</m:t>
                        </m:r>
                      </m:e>
                      <m:sub>
                        <m:r>
                          <a:rPr lang="en-IL" sz="1000" b="0" i="1" smtClean="0">
                            <a:solidFill>
                              <a:schemeClr val="tx1"/>
                            </a:solidFill>
                            <a:latin typeface="Cambria Math" panose="02040503050406030204" pitchFamily="18" charset="0"/>
                          </a:rPr>
                          <m:t>62</m:t>
                        </m:r>
                      </m:sub>
                    </m:sSub>
                    <m:r>
                      <a:rPr lang="en-IL" sz="1000" b="0" i="1" smtClean="0">
                        <a:solidFill>
                          <a:schemeClr val="tx1"/>
                        </a:solidFill>
                        <a:latin typeface="Cambria Math" panose="02040503050406030204" pitchFamily="18" charset="0"/>
                      </a:rPr>
                      <m:t>𝑌</m:t>
                    </m:r>
                  </m:oMath>
                </a14:m>
                <a:endParaRPr lang="en-IL" sz="1000" dirty="0"/>
              </a:p>
              <a:p>
                <a:pPr algn="ctr" rtl="0"/>
                <a:endParaRPr lang="en-IL" sz="1000" dirty="0"/>
              </a:p>
              <a:p>
                <a:pPr algn="l" rtl="0"/>
                <a:r>
                  <a:rPr lang="en-IL" sz="1000" dirty="0"/>
                  <a:t>BTW: 62^7 = 3.5 trillion! So using 7 characters is suffice.</a:t>
                </a:r>
              </a:p>
              <a:p>
                <a:pPr algn="l" rtl="0"/>
                <a:endParaRPr lang="en-IL" sz="1000" dirty="0"/>
              </a:p>
              <a:p>
                <a:pPr algn="l" rtl="0"/>
                <a:r>
                  <a:rPr lang="en-IL" sz="1000" dirty="0"/>
                  <a:t>It is easy to implement an algorithm that converts a base 10 numbers to base 62 ones. So, If we assign each request to generate a URL a unique ID base 10, we can generate from this unique ID a base 62 URL. This is the real problem of the design: </a:t>
                </a:r>
                <a:r>
                  <a:rPr lang="en-IL" sz="1000" b="1" dirty="0"/>
                  <a:t>How to assign a unique ID to each request in a distributed system!</a:t>
                </a:r>
              </a:p>
            </p:txBody>
          </p:sp>
        </mc:Choice>
        <mc:Fallback>
          <p:sp>
            <p:nvSpPr>
              <p:cNvPr id="4" name="תיבת טקסט 3">
                <a:extLst>
                  <a:ext uri="{FF2B5EF4-FFF2-40B4-BE49-F238E27FC236}">
                    <a16:creationId xmlns:a16="http://schemas.microsoft.com/office/drawing/2014/main" id="{89CD38C8-6E36-44E8-B1E0-A19CBFF0802E}"/>
                  </a:ext>
                </a:extLst>
              </p:cNvPr>
              <p:cNvSpPr txBox="1">
                <a:spLocks noRot="1" noChangeAspect="1" noMove="1" noResize="1" noEditPoints="1" noAdjustHandles="1" noChangeArrowheads="1" noChangeShapeType="1" noTextEdit="1"/>
              </p:cNvSpPr>
              <p:nvPr/>
            </p:nvSpPr>
            <p:spPr>
              <a:xfrm>
                <a:off x="274979" y="453788"/>
                <a:ext cx="5668621" cy="3477875"/>
              </a:xfrm>
              <a:prstGeom prst="rect">
                <a:avLst/>
              </a:prstGeom>
              <a:blipFill>
                <a:blip r:embed="rId2"/>
                <a:stretch>
                  <a:fillRect r="-107"/>
                </a:stretch>
              </a:blipFill>
              <a:ln>
                <a:solidFill>
                  <a:schemeClr val="tx1"/>
                </a:solidFill>
              </a:ln>
            </p:spPr>
            <p:txBody>
              <a:bodyPr/>
              <a:lstStyle/>
              <a:p>
                <a:r>
                  <a:rPr lang="he-IL">
                    <a:noFill/>
                  </a:rPr>
                  <a:t> </a:t>
                </a:r>
              </a:p>
            </p:txBody>
          </p:sp>
        </mc:Fallback>
      </mc:AlternateContent>
      <p:sp>
        <p:nvSpPr>
          <p:cNvPr id="5" name="תיבת טקסט 4">
            <a:extLst>
              <a:ext uri="{FF2B5EF4-FFF2-40B4-BE49-F238E27FC236}">
                <a16:creationId xmlns:a16="http://schemas.microsoft.com/office/drawing/2014/main" id="{DA7CFC87-325B-4DD0-ACBC-058286B854C9}"/>
              </a:ext>
            </a:extLst>
          </p:cNvPr>
          <p:cNvSpPr txBox="1"/>
          <p:nvPr/>
        </p:nvSpPr>
        <p:spPr>
          <a:xfrm>
            <a:off x="4896729" y="24939"/>
            <a:ext cx="239854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Tiny URL System Design</a:t>
            </a:r>
            <a:endParaRPr lang="he-IL" u="sng" dirty="0">
              <a:ln w="0"/>
              <a:effectLst>
                <a:outerShdw blurRad="38100" dist="19050" dir="2700000" algn="tl" rotWithShape="0">
                  <a:schemeClr val="dk1">
                    <a:alpha val="40000"/>
                  </a:schemeClr>
                </a:outerShdw>
              </a:effectLst>
            </a:endParaRPr>
          </a:p>
        </p:txBody>
      </p:sp>
      <p:sp>
        <p:nvSpPr>
          <p:cNvPr id="7" name="תיבת טקסט 6">
            <a:extLst>
              <a:ext uri="{FF2B5EF4-FFF2-40B4-BE49-F238E27FC236}">
                <a16:creationId xmlns:a16="http://schemas.microsoft.com/office/drawing/2014/main" id="{4219192D-B6F1-4AFA-9BED-0FD5D990830E}"/>
              </a:ext>
            </a:extLst>
          </p:cNvPr>
          <p:cNvSpPr txBox="1"/>
          <p:nvPr/>
        </p:nvSpPr>
        <p:spPr>
          <a:xfrm>
            <a:off x="6096000" y="453788"/>
            <a:ext cx="5821021" cy="4247317"/>
          </a:xfrm>
          <a:prstGeom prst="rect">
            <a:avLst/>
          </a:prstGeom>
          <a:noFill/>
          <a:ln>
            <a:solidFill>
              <a:schemeClr val="tx1"/>
            </a:solidFill>
          </a:ln>
        </p:spPr>
        <p:txBody>
          <a:bodyPr wrap="square" rtlCol="1">
            <a:spAutoFit/>
          </a:bodyPr>
          <a:lstStyle/>
          <a:p>
            <a:pPr algn="l" rtl="0"/>
            <a:r>
              <a:rPr lang="en-IL" sz="1000" dirty="0"/>
              <a:t>How to assign a unique ID to each request in a distributed system?</a:t>
            </a:r>
          </a:p>
          <a:p>
            <a:pPr algn="l" rtl="0"/>
            <a:endParaRPr lang="en-IL" sz="1000" dirty="0"/>
          </a:p>
          <a:p>
            <a:pPr marL="171450" indent="-171450" algn="l" rtl="0">
              <a:buFont typeface="Arial" panose="020B0604020202020204" pitchFamily="34" charset="0"/>
              <a:buChar char="•"/>
            </a:pPr>
            <a:r>
              <a:rPr lang="en-IL" sz="1000" dirty="0"/>
              <a:t>Flicker </a:t>
            </a:r>
            <a:r>
              <a:rPr lang="en-US" sz="1000" dirty="0"/>
              <a:t>use</a:t>
            </a:r>
            <a:r>
              <a:rPr lang="en-IL" sz="1000" dirty="0"/>
              <a:t>s</a:t>
            </a:r>
            <a:r>
              <a:rPr lang="en-US" sz="1000" dirty="0"/>
              <a:t> a Ticket</a:t>
            </a:r>
            <a:r>
              <a:rPr lang="en-IL" sz="1000" dirty="0"/>
              <a:t> </a:t>
            </a:r>
            <a:r>
              <a:rPr lang="en-US" sz="1000" dirty="0"/>
              <a:t>Server </a:t>
            </a:r>
            <a:r>
              <a:rPr lang="en-IL" sz="1000" dirty="0"/>
              <a:t>which is a </a:t>
            </a:r>
            <a:r>
              <a:rPr lang="en-US" sz="1000" dirty="0"/>
              <a:t>centralized </a:t>
            </a:r>
            <a:r>
              <a:rPr lang="en-US" sz="1000" dirty="0" err="1"/>
              <a:t>auto_increment</a:t>
            </a:r>
            <a:r>
              <a:rPr lang="en-US" sz="1000" dirty="0"/>
              <a:t> feature in a single database server</a:t>
            </a:r>
            <a:r>
              <a:rPr lang="en-IL" sz="1000" dirty="0"/>
              <a:t>. The problem with this approach is that the server is a </a:t>
            </a:r>
            <a:r>
              <a:rPr lang="en-US" sz="1000" dirty="0"/>
              <a:t>Single point of failure. Single ticket server means if the ticket server goes down, all</a:t>
            </a:r>
            <a:r>
              <a:rPr lang="en-IL" sz="1000" dirty="0"/>
              <a:t> </a:t>
            </a:r>
            <a:r>
              <a:rPr lang="en-US" sz="1000" dirty="0"/>
              <a:t>systems that depend on it will face issues</a:t>
            </a:r>
            <a:r>
              <a:rPr lang="en-IL" sz="1000" dirty="0"/>
              <a:t>. The solve the SPOF issue Flicker uses </a:t>
            </a:r>
            <a:r>
              <a:rPr lang="en-US" sz="1000" dirty="0"/>
              <a:t>two ticket servers</a:t>
            </a:r>
            <a:r>
              <a:rPr lang="en-IL" sz="1000" dirty="0"/>
              <a:t> and </a:t>
            </a:r>
            <a:r>
              <a:rPr lang="en-US" sz="1000" dirty="0"/>
              <a:t>divide</a:t>
            </a:r>
            <a:r>
              <a:rPr lang="en-IL" sz="1000" dirty="0"/>
              <a:t>s</a:t>
            </a:r>
            <a:r>
              <a:rPr lang="en-US" sz="1000" dirty="0"/>
              <a:t> responsibility between the two </a:t>
            </a:r>
            <a:r>
              <a:rPr lang="en-IL" sz="1000" dirty="0"/>
              <a:t>servers</a:t>
            </a:r>
            <a:r>
              <a:rPr lang="en-US" sz="1000" dirty="0"/>
              <a:t> by dividing the ID space down the middle</a:t>
            </a:r>
            <a:r>
              <a:rPr lang="en-IL" sz="1000" dirty="0"/>
              <a:t> to</a:t>
            </a:r>
            <a:r>
              <a:rPr lang="en-US" sz="1000" dirty="0"/>
              <a:t> evens and odds</a:t>
            </a:r>
            <a:r>
              <a:rPr lang="en-IL" sz="1000" dirty="0"/>
              <a:t> ID generation.</a:t>
            </a:r>
            <a:br>
              <a:rPr lang="en-IL" sz="1000" dirty="0"/>
            </a:br>
            <a:r>
              <a:rPr lang="en-IL" sz="1000" dirty="0"/>
              <a:t>(</a:t>
            </a:r>
            <a:r>
              <a:rPr lang="en-IL" sz="1000" dirty="0">
                <a:hlinkClick r:id="rId3"/>
              </a:rPr>
              <a:t>https://code.flickr.net/2010/02/08/ticket-servers-distributed-unique-primary-keys-on-the-cheap</a:t>
            </a:r>
            <a:r>
              <a:rPr lang="en-IL" sz="1000" dirty="0"/>
              <a:t>)</a:t>
            </a:r>
          </a:p>
          <a:p>
            <a:pPr algn="l" rtl="0"/>
            <a:endParaRPr lang="en-IL" sz="1000" dirty="0"/>
          </a:p>
          <a:p>
            <a:pPr marL="171450" indent="-171450" algn="l" rtl="0">
              <a:buFont typeface="Arial" panose="020B0604020202020204" pitchFamily="34" charset="0"/>
              <a:buChar char="•"/>
            </a:pPr>
            <a:r>
              <a:rPr lang="en-US" sz="1000" dirty="0"/>
              <a:t>Twitter snowflake ID</a:t>
            </a:r>
            <a:r>
              <a:rPr lang="en-IL" sz="1000" dirty="0"/>
              <a:t> </a:t>
            </a:r>
            <a:r>
              <a:rPr lang="en-US" sz="1000" dirty="0"/>
              <a:t>generator</a:t>
            </a:r>
            <a:r>
              <a:rPr lang="en-IL" sz="1000" dirty="0"/>
              <a:t> which generates a number using these scheme:</a:t>
            </a:r>
            <a:br>
              <a:rPr lang="en-IL" sz="1000" dirty="0"/>
            </a:br>
            <a:br>
              <a:rPr lang="en-IL" sz="1000" dirty="0"/>
            </a:br>
            <a:br>
              <a:rPr lang="en-IL" sz="1000" dirty="0"/>
            </a:br>
            <a:br>
              <a:rPr lang="en-IL" sz="1000" dirty="0"/>
            </a:br>
            <a:br>
              <a:rPr lang="en-IL" sz="1000" dirty="0"/>
            </a:br>
            <a:r>
              <a:rPr lang="en-US" sz="1000" dirty="0"/>
              <a:t>Datacenter IDs and machine IDs are chosen at the startup time, generally fixed once the</a:t>
            </a:r>
            <a:r>
              <a:rPr lang="en-IL" sz="1000" dirty="0"/>
              <a:t> </a:t>
            </a:r>
            <a:r>
              <a:rPr lang="en-US" sz="1000" dirty="0"/>
              <a:t>system is up running. Any changes in datacenter IDs and machine IDs require careful review</a:t>
            </a:r>
            <a:r>
              <a:rPr lang="en-IL" sz="1000" dirty="0"/>
              <a:t> </a:t>
            </a:r>
            <a:r>
              <a:rPr lang="en-US" sz="1000" dirty="0"/>
              <a:t>since an accidental change in those values can lead to ID conflicts. Timestamp and sequence</a:t>
            </a:r>
            <a:r>
              <a:rPr lang="en-IL" sz="1000" dirty="0"/>
              <a:t> </a:t>
            </a:r>
            <a:r>
              <a:rPr lang="en-US" sz="1000" dirty="0"/>
              <a:t>numbers are generated when the ID generator is running.</a:t>
            </a:r>
            <a:br>
              <a:rPr lang="en-IL" sz="1000" dirty="0"/>
            </a:br>
            <a:endParaRPr lang="en-IL" sz="1000" dirty="0"/>
          </a:p>
          <a:p>
            <a:pPr marL="171450" indent="-171450" algn="l" rtl="0">
              <a:buFont typeface="Arial" panose="020B0604020202020204" pitchFamily="34" charset="0"/>
              <a:buChar char="•"/>
            </a:pPr>
            <a:r>
              <a:rPr lang="en-IL" sz="1000" dirty="0"/>
              <a:t>The guy at </a:t>
            </a:r>
            <a:r>
              <a:rPr lang="en-IL" sz="1000" dirty="0" err="1"/>
              <a:t>CodeKarle</a:t>
            </a:r>
            <a:r>
              <a:rPr lang="en-IL" sz="1000" dirty="0"/>
              <a:t> suggests to use a token service that is in charge to provide a range of base 10 numbers to each short URL service machine. The machines will use that range to assign an incoming generate request with an ID that will get converted to base 62. </a:t>
            </a:r>
            <a:r>
              <a:rPr lang="en-US" sz="1000" dirty="0"/>
              <a:t>The token service will run on a </a:t>
            </a:r>
            <a:r>
              <a:rPr lang="en-US" sz="1000" b="1" dirty="0"/>
              <a:t>single-threaded </a:t>
            </a:r>
            <a:r>
              <a:rPr lang="en-US" sz="1000" dirty="0"/>
              <a:t>model and cater to only one machine at a time so that each machine has a different range</a:t>
            </a:r>
            <a:r>
              <a:rPr lang="en-IL" sz="1000" dirty="0"/>
              <a:t>.</a:t>
            </a:r>
            <a:r>
              <a:rPr lang="en-US" sz="1000" dirty="0"/>
              <a:t> Our services will only interact with this token service on startup and when they are about to run out of their range, so token service can be something simple like a MySQL service as it will be dealing with a very minimal load. We will of course make sure that this MySQL service is distributed across geographies to reduce latency and also to make sure it is not a single point of failure.</a:t>
            </a:r>
            <a:endParaRPr lang="en-IL" sz="1000" dirty="0"/>
          </a:p>
        </p:txBody>
      </p:sp>
      <p:pic>
        <p:nvPicPr>
          <p:cNvPr id="10" name="תמונה 9">
            <a:extLst>
              <a:ext uri="{FF2B5EF4-FFF2-40B4-BE49-F238E27FC236}">
                <a16:creationId xmlns:a16="http://schemas.microsoft.com/office/drawing/2014/main" id="{8F126D6D-47C6-44A1-86E4-BB2D0268884F}"/>
              </a:ext>
            </a:extLst>
          </p:cNvPr>
          <p:cNvPicPr>
            <a:picLocks noChangeAspect="1"/>
          </p:cNvPicPr>
          <p:nvPr/>
        </p:nvPicPr>
        <p:blipFill>
          <a:blip r:embed="rId4"/>
          <a:stretch>
            <a:fillRect/>
          </a:stretch>
        </p:blipFill>
        <p:spPr>
          <a:xfrm>
            <a:off x="6914127" y="2069253"/>
            <a:ext cx="4100237" cy="491567"/>
          </a:xfrm>
          <a:prstGeom prst="rect">
            <a:avLst/>
          </a:prstGeom>
        </p:spPr>
      </p:pic>
      <p:sp>
        <p:nvSpPr>
          <p:cNvPr id="11" name="מלבן 10">
            <a:extLst>
              <a:ext uri="{FF2B5EF4-FFF2-40B4-BE49-F238E27FC236}">
                <a16:creationId xmlns:a16="http://schemas.microsoft.com/office/drawing/2014/main" id="{E5B91B32-55F6-4E34-84BA-3932B584067B}"/>
              </a:ext>
            </a:extLst>
          </p:cNvPr>
          <p:cNvSpPr/>
          <p:nvPr/>
        </p:nvSpPr>
        <p:spPr>
          <a:xfrm>
            <a:off x="219878" y="5444836"/>
            <a:ext cx="1100676" cy="39139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Long to Short UI</a:t>
            </a:r>
            <a:endParaRPr lang="he-IL" sz="1000" dirty="0">
              <a:solidFill>
                <a:schemeClr val="tx1"/>
              </a:solidFill>
            </a:endParaRPr>
          </a:p>
        </p:txBody>
      </p:sp>
      <p:sp>
        <p:nvSpPr>
          <p:cNvPr id="12" name="מלבן 11">
            <a:extLst>
              <a:ext uri="{FF2B5EF4-FFF2-40B4-BE49-F238E27FC236}">
                <a16:creationId xmlns:a16="http://schemas.microsoft.com/office/drawing/2014/main" id="{41BBF233-40F7-4339-90C8-2834EFB614CC}"/>
              </a:ext>
            </a:extLst>
          </p:cNvPr>
          <p:cNvSpPr/>
          <p:nvPr/>
        </p:nvSpPr>
        <p:spPr>
          <a:xfrm>
            <a:off x="1718814" y="4959919"/>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4" name="מלבן 13">
            <a:extLst>
              <a:ext uri="{FF2B5EF4-FFF2-40B4-BE49-F238E27FC236}">
                <a16:creationId xmlns:a16="http://schemas.microsoft.com/office/drawing/2014/main" id="{54195C35-787A-457A-90F3-294FCA5E043C}"/>
              </a:ext>
            </a:extLst>
          </p:cNvPr>
          <p:cNvSpPr/>
          <p:nvPr/>
        </p:nvSpPr>
        <p:spPr>
          <a:xfrm>
            <a:off x="2347419" y="527903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5" name="מלבן 14">
            <a:extLst>
              <a:ext uri="{FF2B5EF4-FFF2-40B4-BE49-F238E27FC236}">
                <a16:creationId xmlns:a16="http://schemas.microsoft.com/office/drawing/2014/main" id="{6FBE1601-ACAA-4087-A308-E2FAE9101680}"/>
              </a:ext>
            </a:extLst>
          </p:cNvPr>
          <p:cNvSpPr/>
          <p:nvPr/>
        </p:nvSpPr>
        <p:spPr>
          <a:xfrm>
            <a:off x="3884065"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Token Service</a:t>
            </a:r>
          </a:p>
        </p:txBody>
      </p:sp>
      <p:sp>
        <p:nvSpPr>
          <p:cNvPr id="16" name="מלבן 15">
            <a:extLst>
              <a:ext uri="{FF2B5EF4-FFF2-40B4-BE49-F238E27FC236}">
                <a16:creationId xmlns:a16="http://schemas.microsoft.com/office/drawing/2014/main" id="{96B1393A-D894-42B3-A4E2-FB4221EC3722}"/>
              </a:ext>
            </a:extLst>
          </p:cNvPr>
          <p:cNvSpPr/>
          <p:nvPr/>
        </p:nvSpPr>
        <p:spPr>
          <a:xfrm>
            <a:off x="3638997" y="4700824"/>
            <a:ext cx="795716"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sp>
        <p:nvSpPr>
          <p:cNvPr id="17" name="מלבן 16">
            <a:extLst>
              <a:ext uri="{FF2B5EF4-FFF2-40B4-BE49-F238E27FC236}">
                <a16:creationId xmlns:a16="http://schemas.microsoft.com/office/drawing/2014/main" id="{618F29E6-D88B-4F12-8166-FCB57041544B}"/>
              </a:ext>
            </a:extLst>
          </p:cNvPr>
          <p:cNvSpPr/>
          <p:nvPr/>
        </p:nvSpPr>
        <p:spPr>
          <a:xfrm>
            <a:off x="2347419"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8" name="מלבן 17">
            <a:extLst>
              <a:ext uri="{FF2B5EF4-FFF2-40B4-BE49-F238E27FC236}">
                <a16:creationId xmlns:a16="http://schemas.microsoft.com/office/drawing/2014/main" id="{AE1E8653-5C03-42A3-8FCD-6E6F1FE7ABE9}"/>
              </a:ext>
            </a:extLst>
          </p:cNvPr>
          <p:cNvSpPr/>
          <p:nvPr/>
        </p:nvSpPr>
        <p:spPr>
          <a:xfrm>
            <a:off x="5274050" y="5844542"/>
            <a:ext cx="555942" cy="314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MySQL</a:t>
            </a:r>
          </a:p>
        </p:txBody>
      </p:sp>
      <p:cxnSp>
        <p:nvCxnSpPr>
          <p:cNvPr id="19" name="מחבר חץ ישר 18">
            <a:extLst>
              <a:ext uri="{FF2B5EF4-FFF2-40B4-BE49-F238E27FC236}">
                <a16:creationId xmlns:a16="http://schemas.microsoft.com/office/drawing/2014/main" id="{745D7131-E789-4C7C-84D4-3E76387DA56C}"/>
              </a:ext>
            </a:extLst>
          </p:cNvPr>
          <p:cNvCxnSpPr>
            <a:cxnSpLocks/>
            <a:stCxn id="11" idx="3"/>
            <a:endCxn id="14" idx="1"/>
          </p:cNvCxnSpPr>
          <p:nvPr/>
        </p:nvCxnSpPr>
        <p:spPr>
          <a:xfrm flipV="1">
            <a:off x="1320554" y="5439978"/>
            <a:ext cx="1026865" cy="2005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5CE0C363-35F5-4CB3-9E76-402BBEE0742D}"/>
              </a:ext>
            </a:extLst>
          </p:cNvPr>
          <p:cNvCxnSpPr>
            <a:cxnSpLocks/>
            <a:stCxn id="11" idx="3"/>
            <a:endCxn id="17" idx="1"/>
          </p:cNvCxnSpPr>
          <p:nvPr/>
        </p:nvCxnSpPr>
        <p:spPr>
          <a:xfrm>
            <a:off x="1320554" y="5640533"/>
            <a:ext cx="1026865" cy="3649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BA6465AB-9DB8-4987-BB94-D4F87F9847F3}"/>
              </a:ext>
            </a:extLst>
          </p:cNvPr>
          <p:cNvCxnSpPr>
            <a:cxnSpLocks/>
            <a:stCxn id="14" idx="3"/>
            <a:endCxn id="15" idx="0"/>
          </p:cNvCxnSpPr>
          <p:nvPr/>
        </p:nvCxnSpPr>
        <p:spPr>
          <a:xfrm>
            <a:off x="3339143" y="5439978"/>
            <a:ext cx="1040784" cy="404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מחבר חץ ישר 27">
            <a:extLst>
              <a:ext uri="{FF2B5EF4-FFF2-40B4-BE49-F238E27FC236}">
                <a16:creationId xmlns:a16="http://schemas.microsoft.com/office/drawing/2014/main" id="{7A8B10C4-BCC6-415F-8C60-99B356C53D45}"/>
              </a:ext>
            </a:extLst>
          </p:cNvPr>
          <p:cNvCxnSpPr>
            <a:cxnSpLocks/>
            <a:stCxn id="17" idx="3"/>
            <a:endCxn id="15" idx="1"/>
          </p:cNvCxnSpPr>
          <p:nvPr/>
        </p:nvCxnSpPr>
        <p:spPr>
          <a:xfrm>
            <a:off x="3339143" y="6005488"/>
            <a:ext cx="5449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מחבר: מרפקי 31">
            <a:extLst>
              <a:ext uri="{FF2B5EF4-FFF2-40B4-BE49-F238E27FC236}">
                <a16:creationId xmlns:a16="http://schemas.microsoft.com/office/drawing/2014/main" id="{35057820-FD7E-42EA-B10F-7ECF13DF6AA2}"/>
              </a:ext>
            </a:extLst>
          </p:cNvPr>
          <p:cNvCxnSpPr>
            <a:cxnSpLocks/>
          </p:cNvCxnSpPr>
          <p:nvPr/>
        </p:nvCxnSpPr>
        <p:spPr>
          <a:xfrm flipV="1">
            <a:off x="3339143" y="5014405"/>
            <a:ext cx="395848" cy="866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מחבר: מרפקי 36">
            <a:extLst>
              <a:ext uri="{FF2B5EF4-FFF2-40B4-BE49-F238E27FC236}">
                <a16:creationId xmlns:a16="http://schemas.microsoft.com/office/drawing/2014/main" id="{DF21A41D-2FBA-422A-B737-1ABB76C0995B}"/>
              </a:ext>
            </a:extLst>
          </p:cNvPr>
          <p:cNvCxnSpPr>
            <a:cxnSpLocks/>
          </p:cNvCxnSpPr>
          <p:nvPr/>
        </p:nvCxnSpPr>
        <p:spPr>
          <a:xfrm flipV="1">
            <a:off x="3339143" y="5006090"/>
            <a:ext cx="795716" cy="3756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5C600343-2DA0-49B4-8DCC-E8E918A380B8}"/>
              </a:ext>
            </a:extLst>
          </p:cNvPr>
          <p:cNvCxnSpPr>
            <a:cxnSpLocks/>
            <a:stCxn id="15" idx="3"/>
            <a:endCxn id="18" idx="1"/>
          </p:cNvCxnSpPr>
          <p:nvPr/>
        </p:nvCxnSpPr>
        <p:spPr>
          <a:xfrm flipV="1">
            <a:off x="4875789" y="6001679"/>
            <a:ext cx="398261" cy="38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תיבת טקסט 42">
            <a:extLst>
              <a:ext uri="{FF2B5EF4-FFF2-40B4-BE49-F238E27FC236}">
                <a16:creationId xmlns:a16="http://schemas.microsoft.com/office/drawing/2014/main" id="{B7573210-7044-456C-9767-4BCDB66E5700}"/>
              </a:ext>
            </a:extLst>
          </p:cNvPr>
          <p:cNvSpPr txBox="1"/>
          <p:nvPr/>
        </p:nvSpPr>
        <p:spPr>
          <a:xfrm>
            <a:off x="2308143" y="6209497"/>
            <a:ext cx="1040784" cy="369332"/>
          </a:xfrm>
          <a:prstGeom prst="rect">
            <a:avLst/>
          </a:prstGeom>
          <a:noFill/>
        </p:spPr>
        <p:txBody>
          <a:bodyPr wrap="square" rtlCol="1">
            <a:spAutoFit/>
          </a:bodyPr>
          <a:lstStyle/>
          <a:p>
            <a:pPr algn="ctr" rtl="0"/>
            <a:r>
              <a:rPr lang="en-IL" sz="900" dirty="0"/>
              <a:t>100,001 – 200,000</a:t>
            </a:r>
            <a:br>
              <a:rPr lang="en-IL" sz="900" dirty="0"/>
            </a:br>
            <a:r>
              <a:rPr lang="en-IL" sz="900" dirty="0"/>
              <a:t>Range</a:t>
            </a:r>
            <a:endParaRPr lang="he-IL" sz="900" dirty="0"/>
          </a:p>
        </p:txBody>
      </p:sp>
      <p:sp>
        <p:nvSpPr>
          <p:cNvPr id="44" name="תיבת טקסט 43">
            <a:extLst>
              <a:ext uri="{FF2B5EF4-FFF2-40B4-BE49-F238E27FC236}">
                <a16:creationId xmlns:a16="http://schemas.microsoft.com/office/drawing/2014/main" id="{489AA73C-6659-4D81-9B7B-9A9B76886C64}"/>
              </a:ext>
            </a:extLst>
          </p:cNvPr>
          <p:cNvSpPr txBox="1"/>
          <p:nvPr/>
        </p:nvSpPr>
        <p:spPr>
          <a:xfrm>
            <a:off x="2322889" y="4889580"/>
            <a:ext cx="1040784" cy="369332"/>
          </a:xfrm>
          <a:prstGeom prst="rect">
            <a:avLst/>
          </a:prstGeom>
          <a:noFill/>
        </p:spPr>
        <p:txBody>
          <a:bodyPr wrap="square" rtlCol="1">
            <a:spAutoFit/>
          </a:bodyPr>
          <a:lstStyle/>
          <a:p>
            <a:pPr algn="l" rtl="0"/>
            <a:r>
              <a:rPr lang="en-IL" sz="900" dirty="0"/>
              <a:t>200,001 – 300,000</a:t>
            </a:r>
          </a:p>
          <a:p>
            <a:pPr algn="ctr" rtl="0"/>
            <a:r>
              <a:rPr lang="en-IL" sz="900" dirty="0"/>
              <a:t>Range</a:t>
            </a:r>
            <a:endParaRPr lang="he-IL" sz="900" dirty="0"/>
          </a:p>
        </p:txBody>
      </p:sp>
      <p:sp>
        <p:nvSpPr>
          <p:cNvPr id="45" name="תיבת טקסט 44">
            <a:extLst>
              <a:ext uri="{FF2B5EF4-FFF2-40B4-BE49-F238E27FC236}">
                <a16:creationId xmlns:a16="http://schemas.microsoft.com/office/drawing/2014/main" id="{AE3188A5-7996-439E-8D91-ADD4ADDAF90D}"/>
              </a:ext>
            </a:extLst>
          </p:cNvPr>
          <p:cNvSpPr txBox="1"/>
          <p:nvPr/>
        </p:nvSpPr>
        <p:spPr>
          <a:xfrm>
            <a:off x="3230822" y="6415377"/>
            <a:ext cx="2292925" cy="369332"/>
          </a:xfrm>
          <a:prstGeom prst="rect">
            <a:avLst/>
          </a:prstGeom>
          <a:noFill/>
        </p:spPr>
        <p:txBody>
          <a:bodyPr wrap="square" rtlCol="1">
            <a:spAutoFit/>
          </a:bodyPr>
          <a:lstStyle/>
          <a:p>
            <a:pPr algn="l" rtl="0"/>
            <a:r>
              <a:rPr lang="en-IL" sz="900" dirty="0"/>
              <a:t>Very low traffic, so it is single threaded and</a:t>
            </a:r>
            <a:br>
              <a:rPr lang="en-IL" sz="900" dirty="0"/>
            </a:br>
            <a:r>
              <a:rPr lang="en-IL" sz="900" dirty="0"/>
              <a:t>is not scaled but has a backup machines</a:t>
            </a:r>
          </a:p>
        </p:txBody>
      </p:sp>
      <p:cxnSp>
        <p:nvCxnSpPr>
          <p:cNvPr id="49" name="מחבר חץ ישר 48">
            <a:extLst>
              <a:ext uri="{FF2B5EF4-FFF2-40B4-BE49-F238E27FC236}">
                <a16:creationId xmlns:a16="http://schemas.microsoft.com/office/drawing/2014/main" id="{368C9AD5-194C-47A0-AEEB-4A7940C6479D}"/>
              </a:ext>
            </a:extLst>
          </p:cNvPr>
          <p:cNvCxnSpPr>
            <a:cxnSpLocks/>
            <a:stCxn id="45" idx="0"/>
            <a:endCxn id="15" idx="2"/>
          </p:cNvCxnSpPr>
          <p:nvPr/>
        </p:nvCxnSpPr>
        <p:spPr>
          <a:xfrm flipV="1">
            <a:off x="4377285" y="6166434"/>
            <a:ext cx="2642" cy="248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תיבת טקסט 54">
            <a:extLst>
              <a:ext uri="{FF2B5EF4-FFF2-40B4-BE49-F238E27FC236}">
                <a16:creationId xmlns:a16="http://schemas.microsoft.com/office/drawing/2014/main" id="{46BEF879-2D53-4AC7-A0FC-C1DD28FB0E25}"/>
              </a:ext>
            </a:extLst>
          </p:cNvPr>
          <p:cNvSpPr txBox="1"/>
          <p:nvPr/>
        </p:nvSpPr>
        <p:spPr>
          <a:xfrm>
            <a:off x="435423" y="4204390"/>
            <a:ext cx="2440194" cy="369332"/>
          </a:xfrm>
          <a:prstGeom prst="rect">
            <a:avLst/>
          </a:prstGeom>
          <a:noFill/>
        </p:spPr>
        <p:txBody>
          <a:bodyPr wrap="square" rtlCol="1">
            <a:spAutoFit/>
          </a:bodyPr>
          <a:lstStyle/>
          <a:p>
            <a:pPr algn="l" rtl="0"/>
            <a:r>
              <a:rPr lang="en-IL" sz="900" dirty="0"/>
              <a:t>Take a number in the range, convert it to base 62, write to Cassandra and return to the caller</a:t>
            </a:r>
          </a:p>
        </p:txBody>
      </p:sp>
      <p:cxnSp>
        <p:nvCxnSpPr>
          <p:cNvPr id="56" name="מחבר חץ ישר 55">
            <a:extLst>
              <a:ext uri="{FF2B5EF4-FFF2-40B4-BE49-F238E27FC236}">
                <a16:creationId xmlns:a16="http://schemas.microsoft.com/office/drawing/2014/main" id="{A1150A80-7E9E-4D62-B241-5F5882367DED}"/>
              </a:ext>
            </a:extLst>
          </p:cNvPr>
          <p:cNvCxnSpPr>
            <a:cxnSpLocks/>
            <a:stCxn id="55" idx="2"/>
          </p:cNvCxnSpPr>
          <p:nvPr/>
        </p:nvCxnSpPr>
        <p:spPr>
          <a:xfrm>
            <a:off x="1655520" y="4573722"/>
            <a:ext cx="652623" cy="617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תיבת טקסט 61">
            <a:extLst>
              <a:ext uri="{FF2B5EF4-FFF2-40B4-BE49-F238E27FC236}">
                <a16:creationId xmlns:a16="http://schemas.microsoft.com/office/drawing/2014/main" id="{BEA5520E-A7F3-4240-AC61-1BEF6BA669A8}"/>
              </a:ext>
            </a:extLst>
          </p:cNvPr>
          <p:cNvSpPr txBox="1"/>
          <p:nvPr/>
        </p:nvSpPr>
        <p:spPr>
          <a:xfrm>
            <a:off x="4543072" y="5006090"/>
            <a:ext cx="2305926" cy="507831"/>
          </a:xfrm>
          <a:prstGeom prst="rect">
            <a:avLst/>
          </a:prstGeom>
          <a:noFill/>
        </p:spPr>
        <p:txBody>
          <a:bodyPr wrap="square">
            <a:spAutoFit/>
          </a:bodyPr>
          <a:lstStyle/>
          <a:p>
            <a:pPr algn="l" rtl="0"/>
            <a:r>
              <a:rPr lang="en-IL" sz="900" dirty="0"/>
              <a:t>Increasing </a:t>
            </a:r>
            <a:r>
              <a:rPr lang="en-US" sz="900" dirty="0"/>
              <a:t>the length of our range. That would mean that machines will approach the token service at a much lower frequency.</a:t>
            </a:r>
            <a:endParaRPr lang="he-IL" sz="900" dirty="0"/>
          </a:p>
        </p:txBody>
      </p:sp>
      <p:cxnSp>
        <p:nvCxnSpPr>
          <p:cNvPr id="63" name="מחבר חץ ישר 62">
            <a:extLst>
              <a:ext uri="{FF2B5EF4-FFF2-40B4-BE49-F238E27FC236}">
                <a16:creationId xmlns:a16="http://schemas.microsoft.com/office/drawing/2014/main" id="{5EDF8B2C-885B-4476-828C-F19BBFA5EC66}"/>
              </a:ext>
            </a:extLst>
          </p:cNvPr>
          <p:cNvCxnSpPr>
            <a:cxnSpLocks/>
          </p:cNvCxnSpPr>
          <p:nvPr/>
        </p:nvCxnSpPr>
        <p:spPr>
          <a:xfrm flipH="1">
            <a:off x="4896729" y="5487105"/>
            <a:ext cx="377321" cy="331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235787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1930</Words>
  <Application>Microsoft Office PowerPoint</Application>
  <PresentationFormat>מסך רחב</PresentationFormat>
  <Paragraphs>175</Paragraphs>
  <Slides>4</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4</vt:i4>
      </vt:variant>
    </vt:vector>
  </HeadingPairs>
  <TitlesOfParts>
    <vt:vector size="9" baseType="lpstr">
      <vt:lpstr>Arial</vt:lpstr>
      <vt:lpstr>Calibri</vt:lpstr>
      <vt:lpstr>Calibri Light</vt:lpstr>
      <vt:lpstr>Cambria Math</vt:lpstr>
      <vt:lpstr>ערכת נושא Office</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Idan</dc:creator>
  <cp:lastModifiedBy>Idan</cp:lastModifiedBy>
  <cp:revision>277</cp:revision>
  <dcterms:created xsi:type="dcterms:W3CDTF">2021-05-18T09:48:02Z</dcterms:created>
  <dcterms:modified xsi:type="dcterms:W3CDTF">2021-05-28T10:08:01Z</dcterms:modified>
</cp:coreProperties>
</file>