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12"/>
  </p:notesMasterIdLst>
  <p:sldIdLst>
    <p:sldId id="261" r:id="rId2"/>
    <p:sldId id="256" r:id="rId3"/>
    <p:sldId id="257" r:id="rId4"/>
    <p:sldId id="258" r:id="rId5"/>
    <p:sldId id="259" r:id="rId6"/>
    <p:sldId id="260" r:id="rId7"/>
    <p:sldId id="262" r:id="rId8"/>
    <p:sldId id="263" r:id="rId9"/>
    <p:sldId id="264" r:id="rId10"/>
    <p:sldId id="265" r:id="rId11"/>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dan Argaman" initials="IA" lastIdx="1" clrIdx="0">
    <p:extLst>
      <p:ext uri="{19B8F6BF-5375-455C-9EA6-DF929625EA0E}">
        <p15:presenceInfo xmlns:p15="http://schemas.microsoft.com/office/powerpoint/2012/main" userId="cbbbd17768f37da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4013" autoAdjust="0"/>
    <p:restoredTop sz="94660"/>
  </p:normalViewPr>
  <p:slideViewPr>
    <p:cSldViewPr snapToGrid="0">
      <p:cViewPr varScale="1">
        <p:scale>
          <a:sx n="115" d="100"/>
          <a:sy n="115" d="100"/>
        </p:scale>
        <p:origin x="37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3-26T09:52:00.285" idx="1">
    <p:pos x="4037" y="2974"/>
    <p:text/>
    <p:extLst>
      <p:ext uri="{C676402C-5697-4E1C-873F-D02D1690AC5C}">
        <p15:threadingInfo xmlns:p15="http://schemas.microsoft.com/office/powerpoint/2012/main" timeZoneBias="-1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1B3020E6-DC37-4C72-B469-0F7EB0534A2A}" type="datetimeFigureOut">
              <a:rPr lang="he-IL" smtClean="0"/>
              <a:t>ט"ז/אדר ב/תשפ"ד</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8E55A40C-8C36-4D84-BBE1-2D5414708C04}" type="slidenum">
              <a:rPr lang="he-IL" smtClean="0"/>
              <a:t>‹#›</a:t>
            </a:fld>
            <a:endParaRPr lang="he-IL"/>
          </a:p>
        </p:txBody>
      </p:sp>
    </p:spTree>
    <p:extLst>
      <p:ext uri="{BB962C8B-B14F-4D97-AF65-F5344CB8AC3E}">
        <p14:creationId xmlns:p14="http://schemas.microsoft.com/office/powerpoint/2010/main" val="1446803728"/>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D2BAE7F-84C8-410A-B671-A19083B8542A}"/>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0528980E-429C-44B3-B09A-5CE41ECCF0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5C8F4EFC-86BE-4D83-8C31-F6F6FFC44803}"/>
              </a:ext>
            </a:extLst>
          </p:cNvPr>
          <p:cNvSpPr>
            <a:spLocks noGrp="1"/>
          </p:cNvSpPr>
          <p:nvPr>
            <p:ph type="dt" sz="half" idx="10"/>
          </p:nvPr>
        </p:nvSpPr>
        <p:spPr/>
        <p:txBody>
          <a:bodyPr/>
          <a:lstStyle/>
          <a:p>
            <a:fld id="{06C28339-2151-49AF-B4B9-DF404CFA876A}" type="datetimeFigureOut">
              <a:rPr lang="he-IL" smtClean="0"/>
              <a:t>ט"ז/אדר ב/תשפ"ד</a:t>
            </a:fld>
            <a:endParaRPr lang="he-IL"/>
          </a:p>
        </p:txBody>
      </p:sp>
      <p:sp>
        <p:nvSpPr>
          <p:cNvPr id="5" name="מציין מיקום של כותרת תחתונה 4">
            <a:extLst>
              <a:ext uri="{FF2B5EF4-FFF2-40B4-BE49-F238E27FC236}">
                <a16:creationId xmlns:a16="http://schemas.microsoft.com/office/drawing/2014/main" id="{ED2D825F-0D20-41C3-B9EC-B9F1A288B87E}"/>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C82FC31A-F24F-44D5-BE5C-C33A34483DC4}"/>
              </a:ext>
            </a:extLst>
          </p:cNvPr>
          <p:cNvSpPr>
            <a:spLocks noGrp="1"/>
          </p:cNvSpPr>
          <p:nvPr>
            <p:ph type="sldNum" sz="quarter" idx="12"/>
          </p:nvPr>
        </p:nvSpPr>
        <p:spPr/>
        <p:txBody>
          <a:bodyPr/>
          <a:lstStyle/>
          <a:p>
            <a:fld id="{7970CF4C-B54A-4656-A2AC-8C533DD713F9}" type="slidenum">
              <a:rPr lang="he-IL" smtClean="0"/>
              <a:t>‹#›</a:t>
            </a:fld>
            <a:endParaRPr lang="he-IL"/>
          </a:p>
        </p:txBody>
      </p:sp>
    </p:spTree>
    <p:extLst>
      <p:ext uri="{BB962C8B-B14F-4D97-AF65-F5344CB8AC3E}">
        <p14:creationId xmlns:p14="http://schemas.microsoft.com/office/powerpoint/2010/main" val="2437191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CE3F6B2-DC00-4DD9-B79F-3BC5277827C5}"/>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3F403106-478A-4D28-9322-58F8FA6DDC9C}"/>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07916C68-722F-4ADF-8469-65A6F02A2AC4}"/>
              </a:ext>
            </a:extLst>
          </p:cNvPr>
          <p:cNvSpPr>
            <a:spLocks noGrp="1"/>
          </p:cNvSpPr>
          <p:nvPr>
            <p:ph type="dt" sz="half" idx="10"/>
          </p:nvPr>
        </p:nvSpPr>
        <p:spPr/>
        <p:txBody>
          <a:bodyPr/>
          <a:lstStyle/>
          <a:p>
            <a:fld id="{06C28339-2151-49AF-B4B9-DF404CFA876A}" type="datetimeFigureOut">
              <a:rPr lang="he-IL" smtClean="0"/>
              <a:t>ט"ז/אדר ב/תשפ"ד</a:t>
            </a:fld>
            <a:endParaRPr lang="he-IL"/>
          </a:p>
        </p:txBody>
      </p:sp>
      <p:sp>
        <p:nvSpPr>
          <p:cNvPr id="5" name="מציין מיקום של כותרת תחתונה 4">
            <a:extLst>
              <a:ext uri="{FF2B5EF4-FFF2-40B4-BE49-F238E27FC236}">
                <a16:creationId xmlns:a16="http://schemas.microsoft.com/office/drawing/2014/main" id="{5A59CD14-2511-4F94-B930-19967F4A4372}"/>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2D5D3AF4-45EF-4E8D-AB74-B6C22B8CE5B3}"/>
              </a:ext>
            </a:extLst>
          </p:cNvPr>
          <p:cNvSpPr>
            <a:spLocks noGrp="1"/>
          </p:cNvSpPr>
          <p:nvPr>
            <p:ph type="sldNum" sz="quarter" idx="12"/>
          </p:nvPr>
        </p:nvSpPr>
        <p:spPr/>
        <p:txBody>
          <a:bodyPr/>
          <a:lstStyle/>
          <a:p>
            <a:fld id="{7970CF4C-B54A-4656-A2AC-8C533DD713F9}" type="slidenum">
              <a:rPr lang="he-IL" smtClean="0"/>
              <a:t>‹#›</a:t>
            </a:fld>
            <a:endParaRPr lang="he-IL"/>
          </a:p>
        </p:txBody>
      </p:sp>
    </p:spTree>
    <p:extLst>
      <p:ext uri="{BB962C8B-B14F-4D97-AF65-F5344CB8AC3E}">
        <p14:creationId xmlns:p14="http://schemas.microsoft.com/office/powerpoint/2010/main" val="4127587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8D2BFDD3-24CF-46BA-BBD5-80B10AD61BEA}"/>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58534790-EEB3-4229-9EE1-0336F96A7898}"/>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12B06719-5D08-4783-B59F-462D659A9DEA}"/>
              </a:ext>
            </a:extLst>
          </p:cNvPr>
          <p:cNvSpPr>
            <a:spLocks noGrp="1"/>
          </p:cNvSpPr>
          <p:nvPr>
            <p:ph type="dt" sz="half" idx="10"/>
          </p:nvPr>
        </p:nvSpPr>
        <p:spPr/>
        <p:txBody>
          <a:bodyPr/>
          <a:lstStyle/>
          <a:p>
            <a:fld id="{06C28339-2151-49AF-B4B9-DF404CFA876A}" type="datetimeFigureOut">
              <a:rPr lang="he-IL" smtClean="0"/>
              <a:t>ט"ז/אדר ב/תשפ"ד</a:t>
            </a:fld>
            <a:endParaRPr lang="he-IL"/>
          </a:p>
        </p:txBody>
      </p:sp>
      <p:sp>
        <p:nvSpPr>
          <p:cNvPr id="5" name="מציין מיקום של כותרת תחתונה 4">
            <a:extLst>
              <a:ext uri="{FF2B5EF4-FFF2-40B4-BE49-F238E27FC236}">
                <a16:creationId xmlns:a16="http://schemas.microsoft.com/office/drawing/2014/main" id="{CF0124B6-5CE3-47FB-9C65-90F91B0DEDD5}"/>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1621A498-710B-4CA8-98A6-B065C92B11F5}"/>
              </a:ext>
            </a:extLst>
          </p:cNvPr>
          <p:cNvSpPr>
            <a:spLocks noGrp="1"/>
          </p:cNvSpPr>
          <p:nvPr>
            <p:ph type="sldNum" sz="quarter" idx="12"/>
          </p:nvPr>
        </p:nvSpPr>
        <p:spPr/>
        <p:txBody>
          <a:bodyPr/>
          <a:lstStyle/>
          <a:p>
            <a:fld id="{7970CF4C-B54A-4656-A2AC-8C533DD713F9}" type="slidenum">
              <a:rPr lang="he-IL" smtClean="0"/>
              <a:t>‹#›</a:t>
            </a:fld>
            <a:endParaRPr lang="he-IL"/>
          </a:p>
        </p:txBody>
      </p:sp>
    </p:spTree>
    <p:extLst>
      <p:ext uri="{BB962C8B-B14F-4D97-AF65-F5344CB8AC3E}">
        <p14:creationId xmlns:p14="http://schemas.microsoft.com/office/powerpoint/2010/main" val="2714111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B22011C-3D9E-4CD5-9C0E-2EE55B030EF1}"/>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596A5559-C22D-420C-816F-D003C8937E43}"/>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FAB14877-A081-4A00-BD57-0EC19623F9F9}"/>
              </a:ext>
            </a:extLst>
          </p:cNvPr>
          <p:cNvSpPr>
            <a:spLocks noGrp="1"/>
          </p:cNvSpPr>
          <p:nvPr>
            <p:ph type="dt" sz="half" idx="10"/>
          </p:nvPr>
        </p:nvSpPr>
        <p:spPr/>
        <p:txBody>
          <a:bodyPr/>
          <a:lstStyle/>
          <a:p>
            <a:fld id="{06C28339-2151-49AF-B4B9-DF404CFA876A}" type="datetimeFigureOut">
              <a:rPr lang="he-IL" smtClean="0"/>
              <a:t>ט"ז/אדר ב/תשפ"ד</a:t>
            </a:fld>
            <a:endParaRPr lang="he-IL"/>
          </a:p>
        </p:txBody>
      </p:sp>
      <p:sp>
        <p:nvSpPr>
          <p:cNvPr id="5" name="מציין מיקום של כותרת תחתונה 4">
            <a:extLst>
              <a:ext uri="{FF2B5EF4-FFF2-40B4-BE49-F238E27FC236}">
                <a16:creationId xmlns:a16="http://schemas.microsoft.com/office/drawing/2014/main" id="{D6A5962C-65E6-40DE-8197-28D9AEDD681F}"/>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98F25538-E96D-4C48-8C53-D3655A427230}"/>
              </a:ext>
            </a:extLst>
          </p:cNvPr>
          <p:cNvSpPr>
            <a:spLocks noGrp="1"/>
          </p:cNvSpPr>
          <p:nvPr>
            <p:ph type="sldNum" sz="quarter" idx="12"/>
          </p:nvPr>
        </p:nvSpPr>
        <p:spPr/>
        <p:txBody>
          <a:bodyPr/>
          <a:lstStyle/>
          <a:p>
            <a:fld id="{7970CF4C-B54A-4656-A2AC-8C533DD713F9}" type="slidenum">
              <a:rPr lang="he-IL" smtClean="0"/>
              <a:t>‹#›</a:t>
            </a:fld>
            <a:endParaRPr lang="he-IL"/>
          </a:p>
        </p:txBody>
      </p:sp>
    </p:spTree>
    <p:extLst>
      <p:ext uri="{BB962C8B-B14F-4D97-AF65-F5344CB8AC3E}">
        <p14:creationId xmlns:p14="http://schemas.microsoft.com/office/powerpoint/2010/main" val="1299183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D086616-1DDA-432E-9EF3-4BAEAA1EC61A}"/>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B7C584ED-E64E-486C-A232-E31911B295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92B3F1E9-5756-4818-9B46-F2BCE21411EB}"/>
              </a:ext>
            </a:extLst>
          </p:cNvPr>
          <p:cNvSpPr>
            <a:spLocks noGrp="1"/>
          </p:cNvSpPr>
          <p:nvPr>
            <p:ph type="dt" sz="half" idx="10"/>
          </p:nvPr>
        </p:nvSpPr>
        <p:spPr/>
        <p:txBody>
          <a:bodyPr/>
          <a:lstStyle/>
          <a:p>
            <a:fld id="{06C28339-2151-49AF-B4B9-DF404CFA876A}" type="datetimeFigureOut">
              <a:rPr lang="he-IL" smtClean="0"/>
              <a:t>ט"ז/אדר ב/תשפ"ד</a:t>
            </a:fld>
            <a:endParaRPr lang="he-IL"/>
          </a:p>
        </p:txBody>
      </p:sp>
      <p:sp>
        <p:nvSpPr>
          <p:cNvPr id="5" name="מציין מיקום של כותרת תחתונה 4">
            <a:extLst>
              <a:ext uri="{FF2B5EF4-FFF2-40B4-BE49-F238E27FC236}">
                <a16:creationId xmlns:a16="http://schemas.microsoft.com/office/drawing/2014/main" id="{1C463F5B-4CCF-4177-B726-F2A8DDED98E0}"/>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11F71443-4055-4D5F-92B7-2DF9043FA69C}"/>
              </a:ext>
            </a:extLst>
          </p:cNvPr>
          <p:cNvSpPr>
            <a:spLocks noGrp="1"/>
          </p:cNvSpPr>
          <p:nvPr>
            <p:ph type="sldNum" sz="quarter" idx="12"/>
          </p:nvPr>
        </p:nvSpPr>
        <p:spPr/>
        <p:txBody>
          <a:bodyPr/>
          <a:lstStyle/>
          <a:p>
            <a:fld id="{7970CF4C-B54A-4656-A2AC-8C533DD713F9}" type="slidenum">
              <a:rPr lang="he-IL" smtClean="0"/>
              <a:t>‹#›</a:t>
            </a:fld>
            <a:endParaRPr lang="he-IL"/>
          </a:p>
        </p:txBody>
      </p:sp>
    </p:spTree>
    <p:extLst>
      <p:ext uri="{BB962C8B-B14F-4D97-AF65-F5344CB8AC3E}">
        <p14:creationId xmlns:p14="http://schemas.microsoft.com/office/powerpoint/2010/main" val="4038694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B6DE726-84BB-4D2D-926D-A63467BC0446}"/>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D7D7CE38-76D0-4E79-9519-304C22E1AF6B}"/>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04A3CCF4-177B-44FE-95BE-5313CB57ADB5}"/>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B78EC305-9419-4F84-8F8A-2125D4BB48CC}"/>
              </a:ext>
            </a:extLst>
          </p:cNvPr>
          <p:cNvSpPr>
            <a:spLocks noGrp="1"/>
          </p:cNvSpPr>
          <p:nvPr>
            <p:ph type="dt" sz="half" idx="10"/>
          </p:nvPr>
        </p:nvSpPr>
        <p:spPr/>
        <p:txBody>
          <a:bodyPr/>
          <a:lstStyle/>
          <a:p>
            <a:fld id="{06C28339-2151-49AF-B4B9-DF404CFA876A}" type="datetimeFigureOut">
              <a:rPr lang="he-IL" smtClean="0"/>
              <a:t>ט"ז/אדר ב/תשפ"ד</a:t>
            </a:fld>
            <a:endParaRPr lang="he-IL"/>
          </a:p>
        </p:txBody>
      </p:sp>
      <p:sp>
        <p:nvSpPr>
          <p:cNvPr id="6" name="מציין מיקום של כותרת תחתונה 5">
            <a:extLst>
              <a:ext uri="{FF2B5EF4-FFF2-40B4-BE49-F238E27FC236}">
                <a16:creationId xmlns:a16="http://schemas.microsoft.com/office/drawing/2014/main" id="{0E63BDFC-A489-4B33-BE98-F2A1A0EC1C03}"/>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7FC86E0B-29BD-4D80-AD18-D64BAE04AE81}"/>
              </a:ext>
            </a:extLst>
          </p:cNvPr>
          <p:cNvSpPr>
            <a:spLocks noGrp="1"/>
          </p:cNvSpPr>
          <p:nvPr>
            <p:ph type="sldNum" sz="quarter" idx="12"/>
          </p:nvPr>
        </p:nvSpPr>
        <p:spPr/>
        <p:txBody>
          <a:bodyPr/>
          <a:lstStyle/>
          <a:p>
            <a:fld id="{7970CF4C-B54A-4656-A2AC-8C533DD713F9}" type="slidenum">
              <a:rPr lang="he-IL" smtClean="0"/>
              <a:t>‹#›</a:t>
            </a:fld>
            <a:endParaRPr lang="he-IL"/>
          </a:p>
        </p:txBody>
      </p:sp>
    </p:spTree>
    <p:extLst>
      <p:ext uri="{BB962C8B-B14F-4D97-AF65-F5344CB8AC3E}">
        <p14:creationId xmlns:p14="http://schemas.microsoft.com/office/powerpoint/2010/main" val="2142915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E2E185A-C18B-4CAA-9183-855021057D71}"/>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B13FB470-B6FA-443F-8351-BE5AC548A3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05134D2A-6530-47ED-AD38-F6C4C719093A}"/>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13A737EB-4BE2-44E5-8DA2-203345FD54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BFADAD77-52A3-4D6A-8386-9C9BE0D67086}"/>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C7023F1E-65C4-4A7A-A97F-25CFDA2B6CD7}"/>
              </a:ext>
            </a:extLst>
          </p:cNvPr>
          <p:cNvSpPr>
            <a:spLocks noGrp="1"/>
          </p:cNvSpPr>
          <p:nvPr>
            <p:ph type="dt" sz="half" idx="10"/>
          </p:nvPr>
        </p:nvSpPr>
        <p:spPr/>
        <p:txBody>
          <a:bodyPr/>
          <a:lstStyle/>
          <a:p>
            <a:fld id="{06C28339-2151-49AF-B4B9-DF404CFA876A}" type="datetimeFigureOut">
              <a:rPr lang="he-IL" smtClean="0"/>
              <a:t>ט"ז/אדר ב/תשפ"ד</a:t>
            </a:fld>
            <a:endParaRPr lang="he-IL"/>
          </a:p>
        </p:txBody>
      </p:sp>
      <p:sp>
        <p:nvSpPr>
          <p:cNvPr id="8" name="מציין מיקום של כותרת תחתונה 7">
            <a:extLst>
              <a:ext uri="{FF2B5EF4-FFF2-40B4-BE49-F238E27FC236}">
                <a16:creationId xmlns:a16="http://schemas.microsoft.com/office/drawing/2014/main" id="{50A4BDEA-B967-41DB-847D-8234DA11CB03}"/>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161E8EC5-96C6-43B5-A876-118ED50047D4}"/>
              </a:ext>
            </a:extLst>
          </p:cNvPr>
          <p:cNvSpPr>
            <a:spLocks noGrp="1"/>
          </p:cNvSpPr>
          <p:nvPr>
            <p:ph type="sldNum" sz="quarter" idx="12"/>
          </p:nvPr>
        </p:nvSpPr>
        <p:spPr/>
        <p:txBody>
          <a:bodyPr/>
          <a:lstStyle/>
          <a:p>
            <a:fld id="{7970CF4C-B54A-4656-A2AC-8C533DD713F9}" type="slidenum">
              <a:rPr lang="he-IL" smtClean="0"/>
              <a:t>‹#›</a:t>
            </a:fld>
            <a:endParaRPr lang="he-IL"/>
          </a:p>
        </p:txBody>
      </p:sp>
    </p:spTree>
    <p:extLst>
      <p:ext uri="{BB962C8B-B14F-4D97-AF65-F5344CB8AC3E}">
        <p14:creationId xmlns:p14="http://schemas.microsoft.com/office/powerpoint/2010/main" val="3476979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29A6D93-7089-4D09-8C81-E8A77DFFE2ED}"/>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C45163D8-A7F3-43F8-8AAE-FF4EC6486FE5}"/>
              </a:ext>
            </a:extLst>
          </p:cNvPr>
          <p:cNvSpPr>
            <a:spLocks noGrp="1"/>
          </p:cNvSpPr>
          <p:nvPr>
            <p:ph type="dt" sz="half" idx="10"/>
          </p:nvPr>
        </p:nvSpPr>
        <p:spPr/>
        <p:txBody>
          <a:bodyPr/>
          <a:lstStyle/>
          <a:p>
            <a:fld id="{06C28339-2151-49AF-B4B9-DF404CFA876A}" type="datetimeFigureOut">
              <a:rPr lang="he-IL" smtClean="0"/>
              <a:t>ט"ז/אדר ב/תשפ"ד</a:t>
            </a:fld>
            <a:endParaRPr lang="he-IL"/>
          </a:p>
        </p:txBody>
      </p:sp>
      <p:sp>
        <p:nvSpPr>
          <p:cNvPr id="4" name="מציין מיקום של כותרת תחתונה 3">
            <a:extLst>
              <a:ext uri="{FF2B5EF4-FFF2-40B4-BE49-F238E27FC236}">
                <a16:creationId xmlns:a16="http://schemas.microsoft.com/office/drawing/2014/main" id="{4FC109FE-8C65-4E30-824B-61398B99A4E4}"/>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DB0D70A2-401C-456F-8E80-5646E64E7422}"/>
              </a:ext>
            </a:extLst>
          </p:cNvPr>
          <p:cNvSpPr>
            <a:spLocks noGrp="1"/>
          </p:cNvSpPr>
          <p:nvPr>
            <p:ph type="sldNum" sz="quarter" idx="12"/>
          </p:nvPr>
        </p:nvSpPr>
        <p:spPr/>
        <p:txBody>
          <a:bodyPr/>
          <a:lstStyle/>
          <a:p>
            <a:fld id="{7970CF4C-B54A-4656-A2AC-8C533DD713F9}" type="slidenum">
              <a:rPr lang="he-IL" smtClean="0"/>
              <a:t>‹#›</a:t>
            </a:fld>
            <a:endParaRPr lang="he-IL"/>
          </a:p>
        </p:txBody>
      </p:sp>
    </p:spTree>
    <p:extLst>
      <p:ext uri="{BB962C8B-B14F-4D97-AF65-F5344CB8AC3E}">
        <p14:creationId xmlns:p14="http://schemas.microsoft.com/office/powerpoint/2010/main" val="3493427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6EB6172F-789B-4ABF-975B-C4422137850C}"/>
              </a:ext>
            </a:extLst>
          </p:cNvPr>
          <p:cNvSpPr>
            <a:spLocks noGrp="1"/>
          </p:cNvSpPr>
          <p:nvPr>
            <p:ph type="dt" sz="half" idx="10"/>
          </p:nvPr>
        </p:nvSpPr>
        <p:spPr/>
        <p:txBody>
          <a:bodyPr/>
          <a:lstStyle/>
          <a:p>
            <a:fld id="{06C28339-2151-49AF-B4B9-DF404CFA876A}" type="datetimeFigureOut">
              <a:rPr lang="he-IL" smtClean="0"/>
              <a:t>ט"ז/אדר ב/תשפ"ד</a:t>
            </a:fld>
            <a:endParaRPr lang="he-IL"/>
          </a:p>
        </p:txBody>
      </p:sp>
      <p:sp>
        <p:nvSpPr>
          <p:cNvPr id="3" name="מציין מיקום של כותרת תחתונה 2">
            <a:extLst>
              <a:ext uri="{FF2B5EF4-FFF2-40B4-BE49-F238E27FC236}">
                <a16:creationId xmlns:a16="http://schemas.microsoft.com/office/drawing/2014/main" id="{7419A04D-C0B2-40D1-927E-DFB513FB49D0}"/>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4C9C2F1D-7374-46DF-B299-377104BF6CA6}"/>
              </a:ext>
            </a:extLst>
          </p:cNvPr>
          <p:cNvSpPr>
            <a:spLocks noGrp="1"/>
          </p:cNvSpPr>
          <p:nvPr>
            <p:ph type="sldNum" sz="quarter" idx="12"/>
          </p:nvPr>
        </p:nvSpPr>
        <p:spPr/>
        <p:txBody>
          <a:bodyPr/>
          <a:lstStyle/>
          <a:p>
            <a:fld id="{7970CF4C-B54A-4656-A2AC-8C533DD713F9}" type="slidenum">
              <a:rPr lang="he-IL" smtClean="0"/>
              <a:t>‹#›</a:t>
            </a:fld>
            <a:endParaRPr lang="he-IL"/>
          </a:p>
        </p:txBody>
      </p:sp>
    </p:spTree>
    <p:extLst>
      <p:ext uri="{BB962C8B-B14F-4D97-AF65-F5344CB8AC3E}">
        <p14:creationId xmlns:p14="http://schemas.microsoft.com/office/powerpoint/2010/main" val="733250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765194B-0D1C-4D4C-8C0D-D31001AE7B15}"/>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8B4323E2-0F2B-4EB0-9D17-E83CC298C6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688ECBC6-2275-4ABD-A3F7-946A900522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86E0248B-512B-4F5D-B230-6F7929C1A3C1}"/>
              </a:ext>
            </a:extLst>
          </p:cNvPr>
          <p:cNvSpPr>
            <a:spLocks noGrp="1"/>
          </p:cNvSpPr>
          <p:nvPr>
            <p:ph type="dt" sz="half" idx="10"/>
          </p:nvPr>
        </p:nvSpPr>
        <p:spPr/>
        <p:txBody>
          <a:bodyPr/>
          <a:lstStyle/>
          <a:p>
            <a:fld id="{06C28339-2151-49AF-B4B9-DF404CFA876A}" type="datetimeFigureOut">
              <a:rPr lang="he-IL" smtClean="0"/>
              <a:t>ט"ז/אדר ב/תשפ"ד</a:t>
            </a:fld>
            <a:endParaRPr lang="he-IL"/>
          </a:p>
        </p:txBody>
      </p:sp>
      <p:sp>
        <p:nvSpPr>
          <p:cNvPr id="6" name="מציין מיקום של כותרת תחתונה 5">
            <a:extLst>
              <a:ext uri="{FF2B5EF4-FFF2-40B4-BE49-F238E27FC236}">
                <a16:creationId xmlns:a16="http://schemas.microsoft.com/office/drawing/2014/main" id="{ECDD40F5-9A8F-4A24-81B8-1B7E48056BB4}"/>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A2393EE2-F2F8-4245-98E5-3E110C91AEC1}"/>
              </a:ext>
            </a:extLst>
          </p:cNvPr>
          <p:cNvSpPr>
            <a:spLocks noGrp="1"/>
          </p:cNvSpPr>
          <p:nvPr>
            <p:ph type="sldNum" sz="quarter" idx="12"/>
          </p:nvPr>
        </p:nvSpPr>
        <p:spPr/>
        <p:txBody>
          <a:bodyPr/>
          <a:lstStyle/>
          <a:p>
            <a:fld id="{7970CF4C-B54A-4656-A2AC-8C533DD713F9}" type="slidenum">
              <a:rPr lang="he-IL" smtClean="0"/>
              <a:t>‹#›</a:t>
            </a:fld>
            <a:endParaRPr lang="he-IL"/>
          </a:p>
        </p:txBody>
      </p:sp>
    </p:spTree>
    <p:extLst>
      <p:ext uri="{BB962C8B-B14F-4D97-AF65-F5344CB8AC3E}">
        <p14:creationId xmlns:p14="http://schemas.microsoft.com/office/powerpoint/2010/main" val="547204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194FF85-9C7A-4059-A2CD-FCD0021F6BEA}"/>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7FF47CB8-13EB-4F35-B2F0-8A804F4A48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28F3DB6C-64D6-40DB-B8FF-1A7C0214B3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930F7D4C-4ECF-4A4F-ADFB-3BA311A271A3}"/>
              </a:ext>
            </a:extLst>
          </p:cNvPr>
          <p:cNvSpPr>
            <a:spLocks noGrp="1"/>
          </p:cNvSpPr>
          <p:nvPr>
            <p:ph type="dt" sz="half" idx="10"/>
          </p:nvPr>
        </p:nvSpPr>
        <p:spPr/>
        <p:txBody>
          <a:bodyPr/>
          <a:lstStyle/>
          <a:p>
            <a:fld id="{06C28339-2151-49AF-B4B9-DF404CFA876A}" type="datetimeFigureOut">
              <a:rPr lang="he-IL" smtClean="0"/>
              <a:t>ט"ז/אדר ב/תשפ"ד</a:t>
            </a:fld>
            <a:endParaRPr lang="he-IL"/>
          </a:p>
        </p:txBody>
      </p:sp>
      <p:sp>
        <p:nvSpPr>
          <p:cNvPr id="6" name="מציין מיקום של כותרת תחתונה 5">
            <a:extLst>
              <a:ext uri="{FF2B5EF4-FFF2-40B4-BE49-F238E27FC236}">
                <a16:creationId xmlns:a16="http://schemas.microsoft.com/office/drawing/2014/main" id="{C9F5ED38-A662-4A96-978E-4C26C2DEFD16}"/>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9DC27A3F-B48C-4AB0-96DC-B1D05C8C6C44}"/>
              </a:ext>
            </a:extLst>
          </p:cNvPr>
          <p:cNvSpPr>
            <a:spLocks noGrp="1"/>
          </p:cNvSpPr>
          <p:nvPr>
            <p:ph type="sldNum" sz="quarter" idx="12"/>
          </p:nvPr>
        </p:nvSpPr>
        <p:spPr/>
        <p:txBody>
          <a:bodyPr/>
          <a:lstStyle/>
          <a:p>
            <a:fld id="{7970CF4C-B54A-4656-A2AC-8C533DD713F9}" type="slidenum">
              <a:rPr lang="he-IL" smtClean="0"/>
              <a:t>‹#›</a:t>
            </a:fld>
            <a:endParaRPr lang="he-IL"/>
          </a:p>
        </p:txBody>
      </p:sp>
    </p:spTree>
    <p:extLst>
      <p:ext uri="{BB962C8B-B14F-4D97-AF65-F5344CB8AC3E}">
        <p14:creationId xmlns:p14="http://schemas.microsoft.com/office/powerpoint/2010/main" val="3018010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99A03079-36B2-45AD-A30C-654478DB3D37}"/>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D38AA969-CA8F-4BE1-973E-84F25F16DA41}"/>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DA5CB836-CC4C-4DB5-9EF6-538B9C545431}"/>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06C28339-2151-49AF-B4B9-DF404CFA876A}" type="datetimeFigureOut">
              <a:rPr lang="he-IL" smtClean="0"/>
              <a:t>ט"ז/אדר ב/תשפ"ד</a:t>
            </a:fld>
            <a:endParaRPr lang="he-IL"/>
          </a:p>
        </p:txBody>
      </p:sp>
      <p:sp>
        <p:nvSpPr>
          <p:cNvPr id="5" name="מציין מיקום של כותרת תחתונה 4">
            <a:extLst>
              <a:ext uri="{FF2B5EF4-FFF2-40B4-BE49-F238E27FC236}">
                <a16:creationId xmlns:a16="http://schemas.microsoft.com/office/drawing/2014/main" id="{D6CBCDA1-0147-4B4B-9FE2-063A548497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75124917-F14A-4935-AF3A-2B8A890B2F70}"/>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7970CF4C-B54A-4656-A2AC-8C533DD713F9}" type="slidenum">
              <a:rPr lang="he-IL" smtClean="0"/>
              <a:t>‹#›</a:t>
            </a:fld>
            <a:endParaRPr lang="he-IL"/>
          </a:p>
        </p:txBody>
      </p:sp>
    </p:spTree>
    <p:extLst>
      <p:ext uri="{BB962C8B-B14F-4D97-AF65-F5344CB8AC3E}">
        <p14:creationId xmlns:p14="http://schemas.microsoft.com/office/powerpoint/2010/main" val="2946119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code.flickr.net/2010/02/08/ticket-servers-distributed-unique-primary-keys-on-the-cheap"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kafka.apache.org/documentation/streams/" TargetMode="External"/><Relationship Id="rId7" Type="http://schemas.openxmlformats.org/officeDocument/2006/relationships/comments" Target="../comments/comment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hyperlink" Target="https://aws.amazon.com/kinesis/data-firehose/"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C43D2FAF-E5D5-4EF5-AF67-D140C65E24A9}"/>
              </a:ext>
            </a:extLst>
          </p:cNvPr>
          <p:cNvSpPr txBox="1"/>
          <p:nvPr/>
        </p:nvSpPr>
        <p:spPr>
          <a:xfrm>
            <a:off x="3039393" y="1576292"/>
            <a:ext cx="6113213" cy="646331"/>
          </a:xfrm>
          <a:prstGeom prst="rect">
            <a:avLst/>
          </a:prstGeom>
          <a:noFill/>
        </p:spPr>
        <p:txBody>
          <a:bodyPr wrap="none" rtlCol="1">
            <a:spAutoFit/>
          </a:bodyPr>
          <a:lstStyle/>
          <a:p>
            <a:r>
              <a:rPr lang="en-IL" sz="3600" dirty="0">
                <a:ln w="0"/>
                <a:effectLst>
                  <a:outerShdw blurRad="38100" dist="19050" dir="2700000" algn="tl" rotWithShape="0">
                    <a:schemeClr val="dk1">
                      <a:alpha val="40000"/>
                    </a:schemeClr>
                  </a:outerShdw>
                </a:effectLst>
              </a:rPr>
              <a:t>System Design and Architecture</a:t>
            </a:r>
            <a:endParaRPr lang="he-IL" sz="3600" dirty="0">
              <a:ln w="0"/>
              <a:effectLst>
                <a:outerShdw blurRad="38100" dist="19050" dir="2700000" algn="tl" rotWithShape="0">
                  <a:schemeClr val="dk1">
                    <a:alpha val="40000"/>
                  </a:schemeClr>
                </a:outerShdw>
              </a:effectLst>
            </a:endParaRPr>
          </a:p>
        </p:txBody>
      </p:sp>
      <p:sp>
        <p:nvSpPr>
          <p:cNvPr id="5" name="תיבת טקסט 4">
            <a:extLst>
              <a:ext uri="{FF2B5EF4-FFF2-40B4-BE49-F238E27FC236}">
                <a16:creationId xmlns:a16="http://schemas.microsoft.com/office/drawing/2014/main" id="{504CAE01-7B05-4F06-A96A-9B0363E70395}"/>
              </a:ext>
            </a:extLst>
          </p:cNvPr>
          <p:cNvSpPr txBox="1"/>
          <p:nvPr/>
        </p:nvSpPr>
        <p:spPr>
          <a:xfrm>
            <a:off x="4396592" y="2352146"/>
            <a:ext cx="3398816" cy="523220"/>
          </a:xfrm>
          <a:prstGeom prst="rect">
            <a:avLst/>
          </a:prstGeom>
          <a:noFill/>
        </p:spPr>
        <p:txBody>
          <a:bodyPr wrap="none" rtlCol="1">
            <a:spAutoFit/>
          </a:bodyPr>
          <a:lstStyle/>
          <a:p>
            <a:r>
              <a:rPr lang="en-IL" sz="2800" dirty="0">
                <a:ln w="0"/>
                <a:effectLst>
                  <a:outerShdw blurRad="38100" dist="19050" dir="2700000" algn="tl" rotWithShape="0">
                    <a:schemeClr val="dk1">
                      <a:alpha val="40000"/>
                    </a:schemeClr>
                  </a:outerShdw>
                </a:effectLst>
              </a:rPr>
              <a:t>--- Detailed Design ---</a:t>
            </a:r>
            <a:endParaRPr lang="he-IL" sz="28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224518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a:extLst>
              <a:ext uri="{FF2B5EF4-FFF2-40B4-BE49-F238E27FC236}">
                <a16:creationId xmlns:a16="http://schemas.microsoft.com/office/drawing/2014/main" id="{6EBBE09E-6742-3BB5-7BE1-F992EC1B5728}"/>
              </a:ext>
            </a:extLst>
          </p:cNvPr>
          <p:cNvPicPr>
            <a:picLocks noChangeAspect="1"/>
          </p:cNvPicPr>
          <p:nvPr/>
        </p:nvPicPr>
        <p:blipFill>
          <a:blip r:embed="rId2"/>
          <a:stretch>
            <a:fillRect/>
          </a:stretch>
        </p:blipFill>
        <p:spPr>
          <a:xfrm>
            <a:off x="167014" y="572623"/>
            <a:ext cx="7962858" cy="5993277"/>
          </a:xfrm>
          <a:prstGeom prst="rect">
            <a:avLst/>
          </a:prstGeom>
        </p:spPr>
      </p:pic>
      <p:sp>
        <p:nvSpPr>
          <p:cNvPr id="6" name="תיבת טקסט 5">
            <a:extLst>
              <a:ext uri="{FF2B5EF4-FFF2-40B4-BE49-F238E27FC236}">
                <a16:creationId xmlns:a16="http://schemas.microsoft.com/office/drawing/2014/main" id="{A6FFD371-BEF3-43A5-BD0A-B7956A8A7614}"/>
              </a:ext>
            </a:extLst>
          </p:cNvPr>
          <p:cNvSpPr txBox="1"/>
          <p:nvPr/>
        </p:nvSpPr>
        <p:spPr>
          <a:xfrm>
            <a:off x="5182223" y="38826"/>
            <a:ext cx="1827553" cy="369332"/>
          </a:xfrm>
          <a:prstGeom prst="rect">
            <a:avLst/>
          </a:prstGeom>
          <a:noFill/>
        </p:spPr>
        <p:txBody>
          <a:bodyPr wrap="none" rtlCol="1">
            <a:spAutoFit/>
          </a:bodyPr>
          <a:lstStyle/>
          <a:p>
            <a:r>
              <a:rPr lang="en-US" u="sng" dirty="0">
                <a:ln w="0"/>
                <a:effectLst>
                  <a:outerShdw blurRad="38100" dist="19050" dir="2700000" algn="tl" rotWithShape="0">
                    <a:schemeClr val="dk1">
                      <a:alpha val="40000"/>
                    </a:schemeClr>
                  </a:outerShdw>
                </a:effectLst>
              </a:rPr>
              <a:t>Online Price Feed</a:t>
            </a:r>
            <a:endParaRPr lang="he-IL" u="sng" dirty="0">
              <a:ln w="0"/>
              <a:effectLst>
                <a:outerShdw blurRad="38100" dist="19050" dir="2700000" algn="tl" rotWithShape="0">
                  <a:schemeClr val="dk1">
                    <a:alpha val="40000"/>
                  </a:schemeClr>
                </a:outerShdw>
              </a:effectLst>
            </a:endParaRPr>
          </a:p>
        </p:txBody>
      </p:sp>
      <p:sp>
        <p:nvSpPr>
          <p:cNvPr id="7" name="תיבת טקסט 6">
            <a:extLst>
              <a:ext uri="{FF2B5EF4-FFF2-40B4-BE49-F238E27FC236}">
                <a16:creationId xmlns:a16="http://schemas.microsoft.com/office/drawing/2014/main" id="{542D58CD-ABEB-4E89-8ECC-3C3ED8683CCD}"/>
              </a:ext>
            </a:extLst>
          </p:cNvPr>
          <p:cNvSpPr txBox="1"/>
          <p:nvPr/>
        </p:nvSpPr>
        <p:spPr>
          <a:xfrm>
            <a:off x="8334375" y="510710"/>
            <a:ext cx="3632488" cy="2677656"/>
          </a:xfrm>
          <a:prstGeom prst="rect">
            <a:avLst/>
          </a:prstGeom>
          <a:noFill/>
        </p:spPr>
        <p:txBody>
          <a:bodyPr wrap="square" rtlCol="1">
            <a:spAutoFit/>
          </a:bodyPr>
          <a:lstStyle/>
          <a:p>
            <a:pPr algn="l" rtl="0"/>
            <a:r>
              <a:rPr lang="en-US" sz="1050" dirty="0"/>
              <a:t>The </a:t>
            </a:r>
            <a:r>
              <a:rPr lang="en-US" sz="1050" b="1" dirty="0"/>
              <a:t>price oracle </a:t>
            </a:r>
            <a:r>
              <a:rPr lang="en-US" sz="1050" dirty="0"/>
              <a:t>gets its price quotes by push notifications from </a:t>
            </a:r>
            <a:r>
              <a:rPr lang="en-US" sz="1050" b="1" dirty="0"/>
              <a:t>external providers</a:t>
            </a:r>
            <a:r>
              <a:rPr lang="en-US" sz="1050" dirty="0"/>
              <a:t>. It then feeds the prices to a </a:t>
            </a:r>
            <a:r>
              <a:rPr lang="en-US" sz="1050" b="1" dirty="0"/>
              <a:t>distributed event streaming platform </a:t>
            </a:r>
            <a:r>
              <a:rPr lang="en-US" sz="1050" dirty="0"/>
              <a:t>(SNS/Kafka) where each ticker is used as SNS topic. The </a:t>
            </a:r>
            <a:r>
              <a:rPr lang="en-US" sz="1050" b="1" dirty="0"/>
              <a:t>price senders </a:t>
            </a:r>
            <a:r>
              <a:rPr lang="en-US" sz="1050" dirty="0"/>
              <a:t>receive the prices from the streaming sources. An LB server uses </a:t>
            </a:r>
            <a:r>
              <a:rPr lang="en-US" sz="1050" b="1" dirty="0"/>
              <a:t>Redis</a:t>
            </a:r>
            <a:r>
              <a:rPr lang="en-US" sz="1050" dirty="0"/>
              <a:t> store to track senders, and when a client connects to the BE server in order to subscribe to a ticker, he receives a sender IP and which then connects to it by web sockets.</a:t>
            </a:r>
          </a:p>
          <a:p>
            <a:pPr algn="l" rtl="0"/>
            <a:endParaRPr lang="en-US" sz="1050" dirty="0"/>
          </a:p>
          <a:p>
            <a:pPr algn="l" rtl="0"/>
            <a:r>
              <a:rPr lang="en-US" sz="1050" dirty="0"/>
              <a:t>We also need support for historical data retrieval. We use and ETL upon our DB to insert to a time series DB server the data grouped by granularity (1m, 5m, 10ms and so on). The client then uses a cluster of BE servers used to query that time series DB to retrieve the data. We also use caching in order to cache request where its parameters are the key and a blob containing the price data is the value.</a:t>
            </a:r>
            <a:endParaRPr lang="he-IL" sz="1050" dirty="0"/>
          </a:p>
        </p:txBody>
      </p:sp>
      <p:sp>
        <p:nvSpPr>
          <p:cNvPr id="8" name="תיבת טקסט 7">
            <a:extLst>
              <a:ext uri="{FF2B5EF4-FFF2-40B4-BE49-F238E27FC236}">
                <a16:creationId xmlns:a16="http://schemas.microsoft.com/office/drawing/2014/main" id="{12B78995-996B-D5B3-6BCC-F6974AC9C3AE}"/>
              </a:ext>
            </a:extLst>
          </p:cNvPr>
          <p:cNvSpPr txBox="1"/>
          <p:nvPr/>
        </p:nvSpPr>
        <p:spPr>
          <a:xfrm>
            <a:off x="8334375" y="3238748"/>
            <a:ext cx="3346499" cy="400110"/>
          </a:xfrm>
          <a:prstGeom prst="rect">
            <a:avLst/>
          </a:prstGeom>
          <a:noFill/>
        </p:spPr>
        <p:txBody>
          <a:bodyPr wrap="square" rtlCol="1">
            <a:spAutoFit/>
          </a:bodyPr>
          <a:lstStyle/>
          <a:p>
            <a:pPr algn="l" rtl="0"/>
            <a:r>
              <a:rPr lang="en-US" sz="1000" b="1" u="sng" dirty="0"/>
              <a:t>Reference:</a:t>
            </a:r>
            <a:r>
              <a:rPr lang="en-US" sz="1000" dirty="0"/>
              <a:t> https://www.youtube.com/watch?v=qo3Cq13aCa4</a:t>
            </a:r>
            <a:endParaRPr lang="he-IL" sz="1000" dirty="0"/>
          </a:p>
        </p:txBody>
      </p:sp>
    </p:spTree>
    <p:extLst>
      <p:ext uri="{BB962C8B-B14F-4D97-AF65-F5344CB8AC3E}">
        <p14:creationId xmlns:p14="http://schemas.microsoft.com/office/powerpoint/2010/main" val="2365714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AEFD38D1-32AB-4E4E-8DD3-B2C55612B834}"/>
              </a:ext>
            </a:extLst>
          </p:cNvPr>
          <p:cNvSpPr/>
          <p:nvPr/>
        </p:nvSpPr>
        <p:spPr>
          <a:xfrm>
            <a:off x="113258" y="4690744"/>
            <a:ext cx="681645" cy="39306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Client 1</a:t>
            </a:r>
            <a:endParaRPr lang="he-IL" sz="1000" dirty="0">
              <a:solidFill>
                <a:schemeClr val="tx1"/>
              </a:solidFill>
            </a:endParaRPr>
          </a:p>
        </p:txBody>
      </p:sp>
      <p:sp>
        <p:nvSpPr>
          <p:cNvPr id="5" name="מלבן 4">
            <a:extLst>
              <a:ext uri="{FF2B5EF4-FFF2-40B4-BE49-F238E27FC236}">
                <a16:creationId xmlns:a16="http://schemas.microsoft.com/office/drawing/2014/main" id="{C4521716-687C-4D79-9A6B-70035366B53D}"/>
              </a:ext>
            </a:extLst>
          </p:cNvPr>
          <p:cNvSpPr/>
          <p:nvPr/>
        </p:nvSpPr>
        <p:spPr>
          <a:xfrm>
            <a:off x="113258" y="3694261"/>
            <a:ext cx="681645" cy="39306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Client 2</a:t>
            </a:r>
            <a:endParaRPr lang="he-IL" sz="1000" dirty="0">
              <a:solidFill>
                <a:schemeClr val="tx1"/>
              </a:solidFill>
            </a:endParaRPr>
          </a:p>
        </p:txBody>
      </p:sp>
      <p:sp>
        <p:nvSpPr>
          <p:cNvPr id="6" name="מלבן 5">
            <a:extLst>
              <a:ext uri="{FF2B5EF4-FFF2-40B4-BE49-F238E27FC236}">
                <a16:creationId xmlns:a16="http://schemas.microsoft.com/office/drawing/2014/main" id="{86B0C5D1-C4D2-41E4-97BE-296DC93CAF68}"/>
              </a:ext>
            </a:extLst>
          </p:cNvPr>
          <p:cNvSpPr/>
          <p:nvPr/>
        </p:nvSpPr>
        <p:spPr>
          <a:xfrm>
            <a:off x="122381" y="4180624"/>
            <a:ext cx="681645" cy="39306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Provider</a:t>
            </a:r>
            <a:endParaRPr lang="he-IL" sz="1000" dirty="0">
              <a:solidFill>
                <a:schemeClr val="tx1"/>
              </a:solidFill>
            </a:endParaRPr>
          </a:p>
        </p:txBody>
      </p:sp>
      <p:sp>
        <p:nvSpPr>
          <p:cNvPr id="8" name="מלבן 7">
            <a:extLst>
              <a:ext uri="{FF2B5EF4-FFF2-40B4-BE49-F238E27FC236}">
                <a16:creationId xmlns:a16="http://schemas.microsoft.com/office/drawing/2014/main" id="{11C924E8-3AA7-4747-8F53-A80B1A7D06A7}"/>
              </a:ext>
            </a:extLst>
          </p:cNvPr>
          <p:cNvSpPr/>
          <p:nvPr/>
        </p:nvSpPr>
        <p:spPr>
          <a:xfrm>
            <a:off x="1541493" y="144546"/>
            <a:ext cx="232756" cy="16602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LB</a:t>
            </a:r>
            <a:endParaRPr lang="he-IL" sz="1000" dirty="0">
              <a:solidFill>
                <a:schemeClr val="tx1"/>
              </a:solidFill>
            </a:endParaRPr>
          </a:p>
        </p:txBody>
      </p:sp>
      <p:sp>
        <p:nvSpPr>
          <p:cNvPr id="9" name="מלבן 8">
            <a:extLst>
              <a:ext uri="{FF2B5EF4-FFF2-40B4-BE49-F238E27FC236}">
                <a16:creationId xmlns:a16="http://schemas.microsoft.com/office/drawing/2014/main" id="{8EA603C4-0C89-4DF3-9A96-1B37E081B629}"/>
              </a:ext>
            </a:extLst>
          </p:cNvPr>
          <p:cNvSpPr/>
          <p:nvPr/>
        </p:nvSpPr>
        <p:spPr>
          <a:xfrm>
            <a:off x="1602260" y="4084786"/>
            <a:ext cx="1045417" cy="58307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Notification Service</a:t>
            </a:r>
            <a:endParaRPr lang="he-IL" sz="1000" dirty="0">
              <a:solidFill>
                <a:schemeClr val="tx1"/>
              </a:solidFill>
            </a:endParaRPr>
          </a:p>
        </p:txBody>
      </p:sp>
      <p:sp>
        <p:nvSpPr>
          <p:cNvPr id="10" name="מלבן 9">
            <a:extLst>
              <a:ext uri="{FF2B5EF4-FFF2-40B4-BE49-F238E27FC236}">
                <a16:creationId xmlns:a16="http://schemas.microsoft.com/office/drawing/2014/main" id="{F2DA36DD-16A5-4467-8D9C-63BC468332C7}"/>
              </a:ext>
            </a:extLst>
          </p:cNvPr>
          <p:cNvSpPr/>
          <p:nvPr/>
        </p:nvSpPr>
        <p:spPr>
          <a:xfrm>
            <a:off x="2968328" y="3163581"/>
            <a:ext cx="232756" cy="24356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KAFKA</a:t>
            </a:r>
            <a:endParaRPr lang="he-IL" sz="1000" dirty="0">
              <a:solidFill>
                <a:schemeClr val="tx1"/>
              </a:solidFill>
            </a:endParaRPr>
          </a:p>
        </p:txBody>
      </p:sp>
      <p:cxnSp>
        <p:nvCxnSpPr>
          <p:cNvPr id="12" name="מחבר חץ ישר 11">
            <a:extLst>
              <a:ext uri="{FF2B5EF4-FFF2-40B4-BE49-F238E27FC236}">
                <a16:creationId xmlns:a16="http://schemas.microsoft.com/office/drawing/2014/main" id="{4A8DBB9E-6455-4FE6-B715-808DD056A9CF}"/>
              </a:ext>
            </a:extLst>
          </p:cNvPr>
          <p:cNvCxnSpPr>
            <a:cxnSpLocks/>
            <a:stCxn id="5" idx="3"/>
            <a:endCxn id="9" idx="1"/>
          </p:cNvCxnSpPr>
          <p:nvPr/>
        </p:nvCxnSpPr>
        <p:spPr>
          <a:xfrm>
            <a:off x="794903" y="3890793"/>
            <a:ext cx="807357" cy="4855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מחבר חץ ישר 12">
            <a:extLst>
              <a:ext uri="{FF2B5EF4-FFF2-40B4-BE49-F238E27FC236}">
                <a16:creationId xmlns:a16="http://schemas.microsoft.com/office/drawing/2014/main" id="{1A8486EB-5CB7-4771-B43E-ECBFFE300DFD}"/>
              </a:ext>
            </a:extLst>
          </p:cNvPr>
          <p:cNvCxnSpPr>
            <a:cxnSpLocks/>
            <a:stCxn id="6" idx="3"/>
            <a:endCxn id="9" idx="1"/>
          </p:cNvCxnSpPr>
          <p:nvPr/>
        </p:nvCxnSpPr>
        <p:spPr>
          <a:xfrm flipV="1">
            <a:off x="804026" y="4376322"/>
            <a:ext cx="798234" cy="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מחבר חץ ישר 15">
            <a:extLst>
              <a:ext uri="{FF2B5EF4-FFF2-40B4-BE49-F238E27FC236}">
                <a16:creationId xmlns:a16="http://schemas.microsoft.com/office/drawing/2014/main" id="{01D6287B-5251-4B9B-98F5-B0491B98E51C}"/>
              </a:ext>
            </a:extLst>
          </p:cNvPr>
          <p:cNvCxnSpPr>
            <a:cxnSpLocks/>
            <a:stCxn id="4" idx="3"/>
            <a:endCxn id="9" idx="1"/>
          </p:cNvCxnSpPr>
          <p:nvPr/>
        </p:nvCxnSpPr>
        <p:spPr>
          <a:xfrm flipV="1">
            <a:off x="794903" y="4376322"/>
            <a:ext cx="807357" cy="510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מחבר חץ ישר 18">
            <a:extLst>
              <a:ext uri="{FF2B5EF4-FFF2-40B4-BE49-F238E27FC236}">
                <a16:creationId xmlns:a16="http://schemas.microsoft.com/office/drawing/2014/main" id="{6FA18B6C-2871-4E32-BC40-39AD78615BD7}"/>
              </a:ext>
            </a:extLst>
          </p:cNvPr>
          <p:cNvCxnSpPr>
            <a:cxnSpLocks/>
            <a:stCxn id="9" idx="3"/>
            <a:endCxn id="10" idx="1"/>
          </p:cNvCxnSpPr>
          <p:nvPr/>
        </p:nvCxnSpPr>
        <p:spPr>
          <a:xfrm>
            <a:off x="2647677" y="4376322"/>
            <a:ext cx="320651" cy="5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מלבן 21">
            <a:extLst>
              <a:ext uri="{FF2B5EF4-FFF2-40B4-BE49-F238E27FC236}">
                <a16:creationId xmlns:a16="http://schemas.microsoft.com/office/drawing/2014/main" id="{41115372-2BC4-4C84-81D3-ED800F6A444F}"/>
              </a:ext>
            </a:extLst>
          </p:cNvPr>
          <p:cNvSpPr/>
          <p:nvPr/>
        </p:nvSpPr>
        <p:spPr>
          <a:xfrm>
            <a:off x="3502066" y="3992764"/>
            <a:ext cx="1451605" cy="77726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Notification Validator and </a:t>
            </a:r>
            <a:r>
              <a:rPr lang="en-IL" sz="1000" dirty="0" err="1">
                <a:solidFill>
                  <a:schemeClr val="tx1"/>
                </a:solidFill>
              </a:rPr>
              <a:t>Prioritizer</a:t>
            </a:r>
            <a:endParaRPr lang="he-IL" sz="1000" dirty="0">
              <a:solidFill>
                <a:schemeClr val="tx1"/>
              </a:solidFill>
            </a:endParaRPr>
          </a:p>
        </p:txBody>
      </p:sp>
      <p:cxnSp>
        <p:nvCxnSpPr>
          <p:cNvPr id="23" name="מחבר חץ ישר 22">
            <a:extLst>
              <a:ext uri="{FF2B5EF4-FFF2-40B4-BE49-F238E27FC236}">
                <a16:creationId xmlns:a16="http://schemas.microsoft.com/office/drawing/2014/main" id="{4C7D686E-31CD-4494-8851-57A52CB91B5B}"/>
              </a:ext>
            </a:extLst>
          </p:cNvPr>
          <p:cNvCxnSpPr>
            <a:cxnSpLocks/>
            <a:stCxn id="10" idx="3"/>
            <a:endCxn id="22" idx="1"/>
          </p:cNvCxnSpPr>
          <p:nvPr/>
        </p:nvCxnSpPr>
        <p:spPr>
          <a:xfrm>
            <a:off x="3201084" y="4381396"/>
            <a:ext cx="3009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תיבת טקסט 55">
            <a:extLst>
              <a:ext uri="{FF2B5EF4-FFF2-40B4-BE49-F238E27FC236}">
                <a16:creationId xmlns:a16="http://schemas.microsoft.com/office/drawing/2014/main" id="{82426943-CE7F-4CA0-A174-C9FBF5EF1BB4}"/>
              </a:ext>
            </a:extLst>
          </p:cNvPr>
          <p:cNvSpPr txBox="1"/>
          <p:nvPr/>
        </p:nvSpPr>
        <p:spPr>
          <a:xfrm>
            <a:off x="3633521" y="4749682"/>
            <a:ext cx="1393398" cy="415498"/>
          </a:xfrm>
          <a:prstGeom prst="rect">
            <a:avLst/>
          </a:prstGeom>
          <a:noFill/>
        </p:spPr>
        <p:txBody>
          <a:bodyPr wrap="square" rtlCol="1">
            <a:spAutoFit/>
          </a:bodyPr>
          <a:lstStyle/>
          <a:p>
            <a:pPr algn="l"/>
            <a:r>
              <a:rPr lang="en-IL" sz="1000" dirty="0"/>
              <a:t>Validate notification data integrity</a:t>
            </a:r>
            <a:endParaRPr lang="he-IL" sz="1000" dirty="0"/>
          </a:p>
        </p:txBody>
      </p:sp>
      <p:sp>
        <p:nvSpPr>
          <p:cNvPr id="57" name="מלבן 56">
            <a:extLst>
              <a:ext uri="{FF2B5EF4-FFF2-40B4-BE49-F238E27FC236}">
                <a16:creationId xmlns:a16="http://schemas.microsoft.com/office/drawing/2014/main" id="{9C7B8E33-B798-491C-BBCE-BD846E362DB8}"/>
              </a:ext>
            </a:extLst>
          </p:cNvPr>
          <p:cNvSpPr/>
          <p:nvPr/>
        </p:nvSpPr>
        <p:spPr>
          <a:xfrm>
            <a:off x="5579905" y="3163581"/>
            <a:ext cx="232756" cy="24356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KAFKA</a:t>
            </a:r>
            <a:endParaRPr lang="he-IL" sz="1000" dirty="0">
              <a:solidFill>
                <a:schemeClr val="tx1"/>
              </a:solidFill>
            </a:endParaRPr>
          </a:p>
        </p:txBody>
      </p:sp>
      <p:cxnSp>
        <p:nvCxnSpPr>
          <p:cNvPr id="58" name="מחבר חץ ישר 57">
            <a:extLst>
              <a:ext uri="{FF2B5EF4-FFF2-40B4-BE49-F238E27FC236}">
                <a16:creationId xmlns:a16="http://schemas.microsoft.com/office/drawing/2014/main" id="{26D0ECF2-8CF1-4EA8-9E0E-819770699064}"/>
              </a:ext>
            </a:extLst>
          </p:cNvPr>
          <p:cNvCxnSpPr>
            <a:cxnSpLocks/>
            <a:stCxn id="22" idx="3"/>
            <a:endCxn id="57" idx="1"/>
          </p:cNvCxnSpPr>
          <p:nvPr/>
        </p:nvCxnSpPr>
        <p:spPr>
          <a:xfrm>
            <a:off x="4953671" y="4381396"/>
            <a:ext cx="6262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מלבן 60">
            <a:extLst>
              <a:ext uri="{FF2B5EF4-FFF2-40B4-BE49-F238E27FC236}">
                <a16:creationId xmlns:a16="http://schemas.microsoft.com/office/drawing/2014/main" id="{AE218263-3446-4238-AC83-65BF317BAF92}"/>
              </a:ext>
            </a:extLst>
          </p:cNvPr>
          <p:cNvSpPr/>
          <p:nvPr/>
        </p:nvSpPr>
        <p:spPr>
          <a:xfrm>
            <a:off x="6137017" y="4148050"/>
            <a:ext cx="1073208" cy="48213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Rate Limiter</a:t>
            </a:r>
            <a:endParaRPr lang="he-IL" sz="1000" dirty="0">
              <a:solidFill>
                <a:schemeClr val="tx1"/>
              </a:solidFill>
            </a:endParaRPr>
          </a:p>
        </p:txBody>
      </p:sp>
      <p:sp>
        <p:nvSpPr>
          <p:cNvPr id="63" name="מלבן 62">
            <a:extLst>
              <a:ext uri="{FF2B5EF4-FFF2-40B4-BE49-F238E27FC236}">
                <a16:creationId xmlns:a16="http://schemas.microsoft.com/office/drawing/2014/main" id="{1C591FAE-7200-4614-824C-CAE037D28625}"/>
              </a:ext>
            </a:extLst>
          </p:cNvPr>
          <p:cNvSpPr/>
          <p:nvPr/>
        </p:nvSpPr>
        <p:spPr>
          <a:xfrm flipH="1">
            <a:off x="6323230" y="4909857"/>
            <a:ext cx="710342" cy="2784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Redis</a:t>
            </a:r>
            <a:endParaRPr lang="he-IL" sz="1000" dirty="0">
              <a:solidFill>
                <a:schemeClr val="tx1"/>
              </a:solidFill>
            </a:endParaRPr>
          </a:p>
        </p:txBody>
      </p:sp>
      <p:cxnSp>
        <p:nvCxnSpPr>
          <p:cNvPr id="64" name="מחבר חץ ישר 63">
            <a:extLst>
              <a:ext uri="{FF2B5EF4-FFF2-40B4-BE49-F238E27FC236}">
                <a16:creationId xmlns:a16="http://schemas.microsoft.com/office/drawing/2014/main" id="{A6AAC4E7-1C9E-4553-A128-F15BC1C674FD}"/>
              </a:ext>
            </a:extLst>
          </p:cNvPr>
          <p:cNvCxnSpPr>
            <a:cxnSpLocks/>
            <a:stCxn id="57" idx="3"/>
            <a:endCxn id="61" idx="1"/>
          </p:cNvCxnSpPr>
          <p:nvPr/>
        </p:nvCxnSpPr>
        <p:spPr>
          <a:xfrm>
            <a:off x="5812661" y="4381396"/>
            <a:ext cx="324356" cy="77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מחבר חץ ישר 66">
            <a:extLst>
              <a:ext uri="{FF2B5EF4-FFF2-40B4-BE49-F238E27FC236}">
                <a16:creationId xmlns:a16="http://schemas.microsoft.com/office/drawing/2014/main" id="{E96BD1EC-6F91-425F-96B5-6818D843BF05}"/>
              </a:ext>
            </a:extLst>
          </p:cNvPr>
          <p:cNvCxnSpPr>
            <a:cxnSpLocks/>
            <a:stCxn id="61" idx="2"/>
            <a:endCxn id="63" idx="0"/>
          </p:cNvCxnSpPr>
          <p:nvPr/>
        </p:nvCxnSpPr>
        <p:spPr>
          <a:xfrm>
            <a:off x="6673621" y="4630187"/>
            <a:ext cx="4780" cy="279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מחבר חץ ישר 70">
            <a:extLst>
              <a:ext uri="{FF2B5EF4-FFF2-40B4-BE49-F238E27FC236}">
                <a16:creationId xmlns:a16="http://schemas.microsoft.com/office/drawing/2014/main" id="{5B07DC8B-DC36-4F48-940E-21774C40D42D}"/>
              </a:ext>
            </a:extLst>
          </p:cNvPr>
          <p:cNvCxnSpPr>
            <a:cxnSpLocks/>
          </p:cNvCxnSpPr>
          <p:nvPr/>
        </p:nvCxnSpPr>
        <p:spPr>
          <a:xfrm flipH="1">
            <a:off x="5224094" y="3150522"/>
            <a:ext cx="1526" cy="11602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תיבת טקסט 75">
            <a:extLst>
              <a:ext uri="{FF2B5EF4-FFF2-40B4-BE49-F238E27FC236}">
                <a16:creationId xmlns:a16="http://schemas.microsoft.com/office/drawing/2014/main" id="{A951475C-5EB2-4576-AAAD-71778DF3046F}"/>
              </a:ext>
            </a:extLst>
          </p:cNvPr>
          <p:cNvSpPr txBox="1"/>
          <p:nvPr/>
        </p:nvSpPr>
        <p:spPr>
          <a:xfrm>
            <a:off x="4675970" y="2699729"/>
            <a:ext cx="1109387" cy="415498"/>
          </a:xfrm>
          <a:prstGeom prst="rect">
            <a:avLst/>
          </a:prstGeom>
          <a:noFill/>
        </p:spPr>
        <p:txBody>
          <a:bodyPr wrap="square" rtlCol="1">
            <a:spAutoFit/>
          </a:bodyPr>
          <a:lstStyle/>
          <a:p>
            <a:pPr algn="l"/>
            <a:r>
              <a:rPr lang="en-IL" sz="1000" dirty="0"/>
              <a:t>There is a topic for each priority</a:t>
            </a:r>
            <a:endParaRPr lang="he-IL" sz="1000" dirty="0"/>
          </a:p>
        </p:txBody>
      </p:sp>
      <p:sp>
        <p:nvSpPr>
          <p:cNvPr id="78" name="מלבן 77">
            <a:extLst>
              <a:ext uri="{FF2B5EF4-FFF2-40B4-BE49-F238E27FC236}">
                <a16:creationId xmlns:a16="http://schemas.microsoft.com/office/drawing/2014/main" id="{4CC63664-CDE8-4D59-9CF7-B340E13458F9}"/>
              </a:ext>
            </a:extLst>
          </p:cNvPr>
          <p:cNvSpPr/>
          <p:nvPr/>
        </p:nvSpPr>
        <p:spPr>
          <a:xfrm>
            <a:off x="7506899" y="4133503"/>
            <a:ext cx="1130163" cy="51954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Notification Handler &amp; User preferences</a:t>
            </a:r>
            <a:endParaRPr lang="he-IL" sz="1000" dirty="0">
              <a:solidFill>
                <a:schemeClr val="tx1"/>
              </a:solidFill>
            </a:endParaRPr>
          </a:p>
        </p:txBody>
      </p:sp>
      <p:sp>
        <p:nvSpPr>
          <p:cNvPr id="80" name="תיבת טקסט 79">
            <a:extLst>
              <a:ext uri="{FF2B5EF4-FFF2-40B4-BE49-F238E27FC236}">
                <a16:creationId xmlns:a16="http://schemas.microsoft.com/office/drawing/2014/main" id="{D721353A-033B-4489-8067-F5988EAC280B}"/>
              </a:ext>
            </a:extLst>
          </p:cNvPr>
          <p:cNvSpPr txBox="1"/>
          <p:nvPr/>
        </p:nvSpPr>
        <p:spPr>
          <a:xfrm>
            <a:off x="2194183" y="2746716"/>
            <a:ext cx="1330036" cy="415498"/>
          </a:xfrm>
          <a:prstGeom prst="rect">
            <a:avLst/>
          </a:prstGeom>
          <a:noFill/>
        </p:spPr>
        <p:txBody>
          <a:bodyPr wrap="square" rtlCol="1">
            <a:spAutoFit/>
          </a:bodyPr>
          <a:lstStyle/>
          <a:p>
            <a:pPr algn="l"/>
            <a:r>
              <a:rPr lang="en-IL" sz="1000" dirty="0"/>
              <a:t>Using Kafka in order not to block the user</a:t>
            </a:r>
            <a:endParaRPr lang="he-IL" sz="1000" dirty="0"/>
          </a:p>
        </p:txBody>
      </p:sp>
      <p:sp>
        <p:nvSpPr>
          <p:cNvPr id="82" name="מלבן 81">
            <a:extLst>
              <a:ext uri="{FF2B5EF4-FFF2-40B4-BE49-F238E27FC236}">
                <a16:creationId xmlns:a16="http://schemas.microsoft.com/office/drawing/2014/main" id="{4A624D7D-7C8D-43E1-9FEE-013349227651}"/>
              </a:ext>
            </a:extLst>
          </p:cNvPr>
          <p:cNvSpPr/>
          <p:nvPr/>
        </p:nvSpPr>
        <p:spPr>
          <a:xfrm>
            <a:off x="7229208" y="5068132"/>
            <a:ext cx="1073208" cy="48213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User Service</a:t>
            </a:r>
            <a:endParaRPr lang="he-IL" sz="1000" dirty="0">
              <a:solidFill>
                <a:schemeClr val="tx1"/>
              </a:solidFill>
            </a:endParaRPr>
          </a:p>
        </p:txBody>
      </p:sp>
      <p:cxnSp>
        <p:nvCxnSpPr>
          <p:cNvPr id="83" name="מחבר חץ ישר 82">
            <a:extLst>
              <a:ext uri="{FF2B5EF4-FFF2-40B4-BE49-F238E27FC236}">
                <a16:creationId xmlns:a16="http://schemas.microsoft.com/office/drawing/2014/main" id="{63078934-2B00-4635-BEBB-4830432B1853}"/>
              </a:ext>
            </a:extLst>
          </p:cNvPr>
          <p:cNvCxnSpPr>
            <a:cxnSpLocks/>
            <a:endCxn id="78" idx="2"/>
          </p:cNvCxnSpPr>
          <p:nvPr/>
        </p:nvCxnSpPr>
        <p:spPr>
          <a:xfrm flipV="1">
            <a:off x="7799064" y="4653047"/>
            <a:ext cx="272917" cy="415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תיבת טקסט 86">
            <a:extLst>
              <a:ext uri="{FF2B5EF4-FFF2-40B4-BE49-F238E27FC236}">
                <a16:creationId xmlns:a16="http://schemas.microsoft.com/office/drawing/2014/main" id="{FC06DC28-5B76-4D5D-B31A-6F1BFB71035B}"/>
              </a:ext>
            </a:extLst>
          </p:cNvPr>
          <p:cNvSpPr txBox="1"/>
          <p:nvPr/>
        </p:nvSpPr>
        <p:spPr>
          <a:xfrm>
            <a:off x="6240423" y="5724285"/>
            <a:ext cx="1748107" cy="861774"/>
          </a:xfrm>
          <a:prstGeom prst="rect">
            <a:avLst/>
          </a:prstGeom>
          <a:noFill/>
        </p:spPr>
        <p:txBody>
          <a:bodyPr wrap="square" rtlCol="1">
            <a:spAutoFit/>
          </a:bodyPr>
          <a:lstStyle/>
          <a:p>
            <a:pPr algn="l"/>
            <a:r>
              <a:rPr lang="en-IL" sz="1000" dirty="0"/>
              <a:t>Some users want to receive notifications by email only and for certain subjects only we also need to get target user email/phone</a:t>
            </a:r>
            <a:endParaRPr lang="he-IL" sz="1000" dirty="0"/>
          </a:p>
        </p:txBody>
      </p:sp>
      <p:cxnSp>
        <p:nvCxnSpPr>
          <p:cNvPr id="98" name="מחבר: מעוקל 97">
            <a:extLst>
              <a:ext uri="{FF2B5EF4-FFF2-40B4-BE49-F238E27FC236}">
                <a16:creationId xmlns:a16="http://schemas.microsoft.com/office/drawing/2014/main" id="{3CE240FE-0C01-484C-9262-736E918515D3}"/>
              </a:ext>
            </a:extLst>
          </p:cNvPr>
          <p:cNvCxnSpPr>
            <a:cxnSpLocks/>
            <a:stCxn id="87" idx="0"/>
            <a:endCxn id="78" idx="1"/>
          </p:cNvCxnSpPr>
          <p:nvPr/>
        </p:nvCxnSpPr>
        <p:spPr>
          <a:xfrm rot="5400000" flipH="1" flipV="1">
            <a:off x="6645183" y="4862569"/>
            <a:ext cx="1331010" cy="39242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מחבר חץ ישר 105">
            <a:extLst>
              <a:ext uri="{FF2B5EF4-FFF2-40B4-BE49-F238E27FC236}">
                <a16:creationId xmlns:a16="http://schemas.microsoft.com/office/drawing/2014/main" id="{6A10F170-8307-4202-945D-EB2BAFCE0334}"/>
              </a:ext>
            </a:extLst>
          </p:cNvPr>
          <p:cNvCxnSpPr>
            <a:cxnSpLocks/>
            <a:stCxn id="61" idx="3"/>
            <a:endCxn id="78" idx="1"/>
          </p:cNvCxnSpPr>
          <p:nvPr/>
        </p:nvCxnSpPr>
        <p:spPr>
          <a:xfrm>
            <a:off x="7210225" y="4389119"/>
            <a:ext cx="296674" cy="4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2" name="מלבן 111">
            <a:extLst>
              <a:ext uri="{FF2B5EF4-FFF2-40B4-BE49-F238E27FC236}">
                <a16:creationId xmlns:a16="http://schemas.microsoft.com/office/drawing/2014/main" id="{102CFF30-1C5A-429E-A936-36239693232D}"/>
              </a:ext>
            </a:extLst>
          </p:cNvPr>
          <p:cNvSpPr/>
          <p:nvPr/>
        </p:nvSpPr>
        <p:spPr>
          <a:xfrm>
            <a:off x="8185101" y="5933339"/>
            <a:ext cx="1073208" cy="4821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Preferences DB (MySQL)</a:t>
            </a:r>
            <a:endParaRPr lang="he-IL" sz="1000" dirty="0">
              <a:solidFill>
                <a:schemeClr val="tx1"/>
              </a:solidFill>
            </a:endParaRPr>
          </a:p>
        </p:txBody>
      </p:sp>
      <p:cxnSp>
        <p:nvCxnSpPr>
          <p:cNvPr id="113" name="מחבר חץ ישר 112">
            <a:extLst>
              <a:ext uri="{FF2B5EF4-FFF2-40B4-BE49-F238E27FC236}">
                <a16:creationId xmlns:a16="http://schemas.microsoft.com/office/drawing/2014/main" id="{8B9DD38D-6BA5-4D83-B929-68A8E10F5D8E}"/>
              </a:ext>
            </a:extLst>
          </p:cNvPr>
          <p:cNvCxnSpPr>
            <a:cxnSpLocks/>
            <a:stCxn id="112" idx="1"/>
            <a:endCxn id="82" idx="2"/>
          </p:cNvCxnSpPr>
          <p:nvPr/>
        </p:nvCxnSpPr>
        <p:spPr>
          <a:xfrm flipH="1" flipV="1">
            <a:off x="7765812" y="5550269"/>
            <a:ext cx="419289" cy="6241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7" name="מלבן 166">
            <a:extLst>
              <a:ext uri="{FF2B5EF4-FFF2-40B4-BE49-F238E27FC236}">
                <a16:creationId xmlns:a16="http://schemas.microsoft.com/office/drawing/2014/main" id="{CE8E50E2-AB9F-47D1-9FCF-ECA9B4E153EF}"/>
              </a:ext>
            </a:extLst>
          </p:cNvPr>
          <p:cNvSpPr/>
          <p:nvPr/>
        </p:nvSpPr>
        <p:spPr>
          <a:xfrm>
            <a:off x="9060927" y="3171303"/>
            <a:ext cx="232756" cy="24356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KAFKA</a:t>
            </a:r>
            <a:endParaRPr lang="he-IL" sz="1000" dirty="0">
              <a:solidFill>
                <a:schemeClr val="tx1"/>
              </a:solidFill>
            </a:endParaRPr>
          </a:p>
        </p:txBody>
      </p:sp>
      <p:cxnSp>
        <p:nvCxnSpPr>
          <p:cNvPr id="171" name="מחבר חץ ישר 170">
            <a:extLst>
              <a:ext uri="{FF2B5EF4-FFF2-40B4-BE49-F238E27FC236}">
                <a16:creationId xmlns:a16="http://schemas.microsoft.com/office/drawing/2014/main" id="{C11B7999-C265-46A8-A9C4-5CBD85DF5F72}"/>
              </a:ext>
            </a:extLst>
          </p:cNvPr>
          <p:cNvCxnSpPr>
            <a:cxnSpLocks/>
            <a:stCxn id="78" idx="3"/>
            <a:endCxn id="167" idx="1"/>
          </p:cNvCxnSpPr>
          <p:nvPr/>
        </p:nvCxnSpPr>
        <p:spPr>
          <a:xfrm flipV="1">
            <a:off x="8637062" y="4389118"/>
            <a:ext cx="423865" cy="4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6" name="תיבת טקסט 175">
            <a:extLst>
              <a:ext uri="{FF2B5EF4-FFF2-40B4-BE49-F238E27FC236}">
                <a16:creationId xmlns:a16="http://schemas.microsoft.com/office/drawing/2014/main" id="{17B7CFB5-2EC8-49EB-9C07-CDBADB3422E6}"/>
              </a:ext>
            </a:extLst>
          </p:cNvPr>
          <p:cNvSpPr txBox="1"/>
          <p:nvPr/>
        </p:nvSpPr>
        <p:spPr>
          <a:xfrm>
            <a:off x="8085136" y="2545334"/>
            <a:ext cx="1699033" cy="553998"/>
          </a:xfrm>
          <a:prstGeom prst="rect">
            <a:avLst/>
          </a:prstGeom>
          <a:noFill/>
        </p:spPr>
        <p:txBody>
          <a:bodyPr wrap="square" rtlCol="1">
            <a:spAutoFit/>
          </a:bodyPr>
          <a:lstStyle/>
          <a:p>
            <a:pPr algn="l"/>
            <a:r>
              <a:rPr lang="en-IL" sz="1000" dirty="0"/>
              <a:t>We need Kafka in order to </a:t>
            </a:r>
            <a:br>
              <a:rPr lang="en-IL" sz="1000" dirty="0"/>
            </a:br>
            <a:r>
              <a:rPr lang="en-IL" sz="1000" dirty="0"/>
              <a:t>have multiple consumers </a:t>
            </a:r>
            <a:br>
              <a:rPr lang="en-IL" sz="1000" dirty="0"/>
            </a:br>
            <a:r>
              <a:rPr lang="en-IL" sz="1000" dirty="0"/>
              <a:t>handling the request</a:t>
            </a:r>
            <a:endParaRPr lang="he-IL" sz="1000" dirty="0"/>
          </a:p>
        </p:txBody>
      </p:sp>
      <p:cxnSp>
        <p:nvCxnSpPr>
          <p:cNvPr id="179" name="מחבר חץ ישר 178">
            <a:extLst>
              <a:ext uri="{FF2B5EF4-FFF2-40B4-BE49-F238E27FC236}">
                <a16:creationId xmlns:a16="http://schemas.microsoft.com/office/drawing/2014/main" id="{3B5DEC5A-BD78-41B9-8D57-2CDCDCFF2F68}"/>
              </a:ext>
            </a:extLst>
          </p:cNvPr>
          <p:cNvCxnSpPr>
            <a:cxnSpLocks/>
          </p:cNvCxnSpPr>
          <p:nvPr/>
        </p:nvCxnSpPr>
        <p:spPr>
          <a:xfrm flipH="1">
            <a:off x="8851523" y="3150522"/>
            <a:ext cx="1526" cy="11602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0" name="מחבר חץ ישר 179">
            <a:extLst>
              <a:ext uri="{FF2B5EF4-FFF2-40B4-BE49-F238E27FC236}">
                <a16:creationId xmlns:a16="http://schemas.microsoft.com/office/drawing/2014/main" id="{5B57D477-D39D-4EDC-AE90-9026E326CA83}"/>
              </a:ext>
            </a:extLst>
          </p:cNvPr>
          <p:cNvCxnSpPr>
            <a:cxnSpLocks/>
          </p:cNvCxnSpPr>
          <p:nvPr/>
        </p:nvCxnSpPr>
        <p:spPr>
          <a:xfrm flipH="1">
            <a:off x="2790513" y="3162214"/>
            <a:ext cx="1526" cy="11602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1" name="מלבן 180">
            <a:extLst>
              <a:ext uri="{FF2B5EF4-FFF2-40B4-BE49-F238E27FC236}">
                <a16:creationId xmlns:a16="http://schemas.microsoft.com/office/drawing/2014/main" id="{A055F6ED-D130-466B-94B8-5AF38D11DD3C}"/>
              </a:ext>
            </a:extLst>
          </p:cNvPr>
          <p:cNvSpPr/>
          <p:nvPr/>
        </p:nvSpPr>
        <p:spPr>
          <a:xfrm>
            <a:off x="9558023" y="3942180"/>
            <a:ext cx="1266131" cy="89387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Handlers (SMS/EMAIL/APP)</a:t>
            </a:r>
            <a:br>
              <a:rPr lang="en-IL" sz="1000" dirty="0">
                <a:solidFill>
                  <a:schemeClr val="tx1"/>
                </a:solidFill>
              </a:rPr>
            </a:br>
            <a:r>
              <a:rPr lang="en-IL" sz="1000" dirty="0">
                <a:solidFill>
                  <a:schemeClr val="tx1"/>
                </a:solidFill>
              </a:rPr>
              <a:t>can be horizontally scaled as consumer group</a:t>
            </a:r>
            <a:endParaRPr lang="he-IL" sz="1000" dirty="0">
              <a:solidFill>
                <a:schemeClr val="tx1"/>
              </a:solidFill>
            </a:endParaRPr>
          </a:p>
        </p:txBody>
      </p:sp>
      <p:cxnSp>
        <p:nvCxnSpPr>
          <p:cNvPr id="182" name="מחבר חץ ישר 181">
            <a:extLst>
              <a:ext uri="{FF2B5EF4-FFF2-40B4-BE49-F238E27FC236}">
                <a16:creationId xmlns:a16="http://schemas.microsoft.com/office/drawing/2014/main" id="{3DED0BE1-1AE6-41E0-9059-ED6B9AC753BD}"/>
              </a:ext>
            </a:extLst>
          </p:cNvPr>
          <p:cNvCxnSpPr>
            <a:cxnSpLocks/>
            <a:stCxn id="167" idx="3"/>
            <a:endCxn id="181" idx="1"/>
          </p:cNvCxnSpPr>
          <p:nvPr/>
        </p:nvCxnSpPr>
        <p:spPr>
          <a:xfrm>
            <a:off x="9293683" y="4389118"/>
            <a:ext cx="2643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7" name="מלבן 186">
            <a:extLst>
              <a:ext uri="{FF2B5EF4-FFF2-40B4-BE49-F238E27FC236}">
                <a16:creationId xmlns:a16="http://schemas.microsoft.com/office/drawing/2014/main" id="{457D8ABC-D497-41F4-B30B-FCA0E0D6E93D}"/>
              </a:ext>
            </a:extLst>
          </p:cNvPr>
          <p:cNvSpPr/>
          <p:nvPr/>
        </p:nvSpPr>
        <p:spPr>
          <a:xfrm>
            <a:off x="11022675" y="4174256"/>
            <a:ext cx="1051713" cy="24325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Email Vendor</a:t>
            </a:r>
            <a:endParaRPr lang="he-IL" sz="1000" dirty="0">
              <a:solidFill>
                <a:schemeClr val="tx1"/>
              </a:solidFill>
            </a:endParaRPr>
          </a:p>
        </p:txBody>
      </p:sp>
      <p:sp>
        <p:nvSpPr>
          <p:cNvPr id="188" name="מלבן 187">
            <a:extLst>
              <a:ext uri="{FF2B5EF4-FFF2-40B4-BE49-F238E27FC236}">
                <a16:creationId xmlns:a16="http://schemas.microsoft.com/office/drawing/2014/main" id="{55BCA89D-A47E-414B-AC79-295B67DCEE78}"/>
              </a:ext>
            </a:extLst>
          </p:cNvPr>
          <p:cNvSpPr/>
          <p:nvPr/>
        </p:nvSpPr>
        <p:spPr>
          <a:xfrm>
            <a:off x="11022676" y="4452061"/>
            <a:ext cx="1051713" cy="24325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SMS Vendor 1</a:t>
            </a:r>
            <a:endParaRPr lang="he-IL" sz="1000" dirty="0">
              <a:solidFill>
                <a:schemeClr val="tx1"/>
              </a:solidFill>
            </a:endParaRPr>
          </a:p>
        </p:txBody>
      </p:sp>
      <p:sp>
        <p:nvSpPr>
          <p:cNvPr id="189" name="מלבן 188">
            <a:extLst>
              <a:ext uri="{FF2B5EF4-FFF2-40B4-BE49-F238E27FC236}">
                <a16:creationId xmlns:a16="http://schemas.microsoft.com/office/drawing/2014/main" id="{4820DB8E-A45F-4A38-812E-56031E7CA2AC}"/>
              </a:ext>
            </a:extLst>
          </p:cNvPr>
          <p:cNvSpPr/>
          <p:nvPr/>
        </p:nvSpPr>
        <p:spPr>
          <a:xfrm>
            <a:off x="11022676" y="4745885"/>
            <a:ext cx="1051713" cy="24325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SMS Vendor 2</a:t>
            </a:r>
            <a:endParaRPr lang="he-IL" sz="1000" dirty="0">
              <a:solidFill>
                <a:schemeClr val="tx1"/>
              </a:solidFill>
            </a:endParaRPr>
          </a:p>
        </p:txBody>
      </p:sp>
      <p:sp>
        <p:nvSpPr>
          <p:cNvPr id="190" name="מלבן 189">
            <a:extLst>
              <a:ext uri="{FF2B5EF4-FFF2-40B4-BE49-F238E27FC236}">
                <a16:creationId xmlns:a16="http://schemas.microsoft.com/office/drawing/2014/main" id="{4A0F7E12-0B73-48A1-9706-CAEC7614FA8F}"/>
              </a:ext>
            </a:extLst>
          </p:cNvPr>
          <p:cNvSpPr/>
          <p:nvPr/>
        </p:nvSpPr>
        <p:spPr>
          <a:xfrm>
            <a:off x="11022674" y="3877887"/>
            <a:ext cx="1051713" cy="24325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Firebase, </a:t>
            </a:r>
            <a:r>
              <a:rPr lang="en-US" sz="1000" dirty="0">
                <a:solidFill>
                  <a:schemeClr val="tx1"/>
                </a:solidFill>
              </a:rPr>
              <a:t>P</a:t>
            </a:r>
            <a:r>
              <a:rPr lang="en-IL" sz="1000" dirty="0">
                <a:solidFill>
                  <a:schemeClr val="tx1"/>
                </a:solidFill>
              </a:rPr>
              <a:t>usher</a:t>
            </a:r>
            <a:endParaRPr lang="he-IL" sz="1000" dirty="0">
              <a:solidFill>
                <a:schemeClr val="tx1"/>
              </a:solidFill>
            </a:endParaRPr>
          </a:p>
        </p:txBody>
      </p:sp>
      <p:cxnSp>
        <p:nvCxnSpPr>
          <p:cNvPr id="196" name="מחבר חץ ישר 195">
            <a:extLst>
              <a:ext uri="{FF2B5EF4-FFF2-40B4-BE49-F238E27FC236}">
                <a16:creationId xmlns:a16="http://schemas.microsoft.com/office/drawing/2014/main" id="{A5B3ED9B-2A66-4692-8562-E9E554F570FA}"/>
              </a:ext>
            </a:extLst>
          </p:cNvPr>
          <p:cNvCxnSpPr>
            <a:cxnSpLocks/>
            <a:stCxn id="181" idx="3"/>
            <a:endCxn id="187" idx="1"/>
          </p:cNvCxnSpPr>
          <p:nvPr/>
        </p:nvCxnSpPr>
        <p:spPr>
          <a:xfrm flipV="1">
            <a:off x="10824154" y="4295881"/>
            <a:ext cx="198521" cy="932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9" name="מחבר חץ ישר 198">
            <a:extLst>
              <a:ext uri="{FF2B5EF4-FFF2-40B4-BE49-F238E27FC236}">
                <a16:creationId xmlns:a16="http://schemas.microsoft.com/office/drawing/2014/main" id="{B5B791A5-FC5A-4DA6-BFF2-5BCAC0DFA8CE}"/>
              </a:ext>
            </a:extLst>
          </p:cNvPr>
          <p:cNvCxnSpPr>
            <a:cxnSpLocks/>
            <a:stCxn id="181" idx="3"/>
            <a:endCxn id="188" idx="1"/>
          </p:cNvCxnSpPr>
          <p:nvPr/>
        </p:nvCxnSpPr>
        <p:spPr>
          <a:xfrm>
            <a:off x="10824154" y="4389118"/>
            <a:ext cx="198522" cy="1845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2" name="מחבר חץ ישר 201">
            <a:extLst>
              <a:ext uri="{FF2B5EF4-FFF2-40B4-BE49-F238E27FC236}">
                <a16:creationId xmlns:a16="http://schemas.microsoft.com/office/drawing/2014/main" id="{67A0D650-9AC9-416A-8FA8-83FC1EE0FD48}"/>
              </a:ext>
            </a:extLst>
          </p:cNvPr>
          <p:cNvCxnSpPr>
            <a:cxnSpLocks/>
            <a:stCxn id="181" idx="3"/>
            <a:endCxn id="189" idx="1"/>
          </p:cNvCxnSpPr>
          <p:nvPr/>
        </p:nvCxnSpPr>
        <p:spPr>
          <a:xfrm>
            <a:off x="10824154" y="4389118"/>
            <a:ext cx="198522" cy="478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5" name="מחבר חץ ישר 204">
            <a:extLst>
              <a:ext uri="{FF2B5EF4-FFF2-40B4-BE49-F238E27FC236}">
                <a16:creationId xmlns:a16="http://schemas.microsoft.com/office/drawing/2014/main" id="{0AC9A354-5487-4FCC-AE14-9F7FC4020C01}"/>
              </a:ext>
            </a:extLst>
          </p:cNvPr>
          <p:cNvCxnSpPr>
            <a:cxnSpLocks/>
            <a:stCxn id="181" idx="3"/>
            <a:endCxn id="190" idx="1"/>
          </p:cNvCxnSpPr>
          <p:nvPr/>
        </p:nvCxnSpPr>
        <p:spPr>
          <a:xfrm flipV="1">
            <a:off x="10824154" y="3999512"/>
            <a:ext cx="198520" cy="3896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0" name="מלבן 209">
            <a:extLst>
              <a:ext uri="{FF2B5EF4-FFF2-40B4-BE49-F238E27FC236}">
                <a16:creationId xmlns:a16="http://schemas.microsoft.com/office/drawing/2014/main" id="{AEE39C20-B490-43D7-A410-6AD4F27B509D}"/>
              </a:ext>
            </a:extLst>
          </p:cNvPr>
          <p:cNvSpPr/>
          <p:nvPr/>
        </p:nvSpPr>
        <p:spPr>
          <a:xfrm>
            <a:off x="170336" y="729388"/>
            <a:ext cx="1052232" cy="49060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Bulk Notification UI</a:t>
            </a:r>
            <a:endParaRPr lang="he-IL" sz="1000" dirty="0">
              <a:solidFill>
                <a:schemeClr val="tx1"/>
              </a:solidFill>
            </a:endParaRPr>
          </a:p>
        </p:txBody>
      </p:sp>
      <p:sp>
        <p:nvSpPr>
          <p:cNvPr id="211" name="מלבן 210">
            <a:extLst>
              <a:ext uri="{FF2B5EF4-FFF2-40B4-BE49-F238E27FC236}">
                <a16:creationId xmlns:a16="http://schemas.microsoft.com/office/drawing/2014/main" id="{9FFD6424-2080-4635-A2FF-8FA741606E63}"/>
              </a:ext>
            </a:extLst>
          </p:cNvPr>
          <p:cNvSpPr/>
          <p:nvPr/>
        </p:nvSpPr>
        <p:spPr>
          <a:xfrm>
            <a:off x="1191689" y="3171303"/>
            <a:ext cx="232756" cy="24356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LB</a:t>
            </a:r>
            <a:endParaRPr lang="he-IL" sz="1000" dirty="0">
              <a:solidFill>
                <a:schemeClr val="tx1"/>
              </a:solidFill>
            </a:endParaRPr>
          </a:p>
        </p:txBody>
      </p:sp>
      <p:sp>
        <p:nvSpPr>
          <p:cNvPr id="225" name="מלבן 224">
            <a:extLst>
              <a:ext uri="{FF2B5EF4-FFF2-40B4-BE49-F238E27FC236}">
                <a16:creationId xmlns:a16="http://schemas.microsoft.com/office/drawing/2014/main" id="{3B3C50D3-BCC8-46DD-B5B3-25D6E09135B4}"/>
              </a:ext>
            </a:extLst>
          </p:cNvPr>
          <p:cNvSpPr/>
          <p:nvPr/>
        </p:nvSpPr>
        <p:spPr>
          <a:xfrm>
            <a:off x="2159348" y="679912"/>
            <a:ext cx="1045417" cy="58307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Bulk Notification Service</a:t>
            </a:r>
            <a:endParaRPr lang="he-IL" sz="1000" dirty="0">
              <a:solidFill>
                <a:schemeClr val="tx1"/>
              </a:solidFill>
            </a:endParaRPr>
          </a:p>
        </p:txBody>
      </p:sp>
      <p:cxnSp>
        <p:nvCxnSpPr>
          <p:cNvPr id="227" name="מחבר: מרפקי 226">
            <a:extLst>
              <a:ext uri="{FF2B5EF4-FFF2-40B4-BE49-F238E27FC236}">
                <a16:creationId xmlns:a16="http://schemas.microsoft.com/office/drawing/2014/main" id="{F4393921-D167-42E2-8D1E-49E6C54D499D}"/>
              </a:ext>
            </a:extLst>
          </p:cNvPr>
          <p:cNvCxnSpPr>
            <a:stCxn id="225" idx="2"/>
            <a:endCxn id="9" idx="0"/>
          </p:cNvCxnSpPr>
          <p:nvPr/>
        </p:nvCxnSpPr>
        <p:spPr>
          <a:xfrm rot="5400000">
            <a:off x="992612" y="2395341"/>
            <a:ext cx="2821802" cy="55708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2" name="מחבר חץ ישר 231">
            <a:extLst>
              <a:ext uri="{FF2B5EF4-FFF2-40B4-BE49-F238E27FC236}">
                <a16:creationId xmlns:a16="http://schemas.microsoft.com/office/drawing/2014/main" id="{B9CFC18E-5B88-4A50-BF2A-76C24CD1ABAD}"/>
              </a:ext>
            </a:extLst>
          </p:cNvPr>
          <p:cNvCxnSpPr>
            <a:stCxn id="210" idx="3"/>
            <a:endCxn id="225" idx="1"/>
          </p:cNvCxnSpPr>
          <p:nvPr/>
        </p:nvCxnSpPr>
        <p:spPr>
          <a:xfrm flipV="1">
            <a:off x="1222568" y="971448"/>
            <a:ext cx="936780" cy="324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5" name="מחבר חץ ישר 234">
            <a:extLst>
              <a:ext uri="{FF2B5EF4-FFF2-40B4-BE49-F238E27FC236}">
                <a16:creationId xmlns:a16="http://schemas.microsoft.com/office/drawing/2014/main" id="{5A29AC18-67E8-4528-B3FE-784B87711AFA}"/>
              </a:ext>
            </a:extLst>
          </p:cNvPr>
          <p:cNvCxnSpPr>
            <a:cxnSpLocks/>
          </p:cNvCxnSpPr>
          <p:nvPr/>
        </p:nvCxnSpPr>
        <p:spPr>
          <a:xfrm flipV="1">
            <a:off x="980560" y="999679"/>
            <a:ext cx="443885" cy="8019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8" name="תיבת טקסט 237">
            <a:extLst>
              <a:ext uri="{FF2B5EF4-FFF2-40B4-BE49-F238E27FC236}">
                <a16:creationId xmlns:a16="http://schemas.microsoft.com/office/drawing/2014/main" id="{C56D011D-922E-4F2D-A4FD-A883E294DC54}"/>
              </a:ext>
            </a:extLst>
          </p:cNvPr>
          <p:cNvSpPr txBox="1"/>
          <p:nvPr/>
        </p:nvSpPr>
        <p:spPr>
          <a:xfrm>
            <a:off x="240951" y="1847539"/>
            <a:ext cx="1584092" cy="707886"/>
          </a:xfrm>
          <a:prstGeom prst="rect">
            <a:avLst/>
          </a:prstGeom>
          <a:noFill/>
        </p:spPr>
        <p:txBody>
          <a:bodyPr wrap="square" rtlCol="1">
            <a:spAutoFit/>
          </a:bodyPr>
          <a:lstStyle/>
          <a:p>
            <a:pPr algn="l"/>
            <a:r>
              <a:rPr lang="en-IL" sz="1000" dirty="0"/>
              <a:t>Using the service in order to discover user characteristics and bulk notification sending</a:t>
            </a:r>
            <a:endParaRPr lang="he-IL" sz="1000" dirty="0"/>
          </a:p>
        </p:txBody>
      </p:sp>
      <p:cxnSp>
        <p:nvCxnSpPr>
          <p:cNvPr id="241" name="מחבר חץ ישר 240">
            <a:extLst>
              <a:ext uri="{FF2B5EF4-FFF2-40B4-BE49-F238E27FC236}">
                <a16:creationId xmlns:a16="http://schemas.microsoft.com/office/drawing/2014/main" id="{377D9120-3B66-469A-B0DD-CFF13C06E206}"/>
              </a:ext>
            </a:extLst>
          </p:cNvPr>
          <p:cNvCxnSpPr>
            <a:cxnSpLocks/>
            <a:stCxn id="225" idx="3"/>
            <a:endCxn id="261" idx="1"/>
          </p:cNvCxnSpPr>
          <p:nvPr/>
        </p:nvCxnSpPr>
        <p:spPr>
          <a:xfrm flipV="1">
            <a:off x="3204765" y="965720"/>
            <a:ext cx="802374" cy="572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45" name="מלבן 244">
            <a:extLst>
              <a:ext uri="{FF2B5EF4-FFF2-40B4-BE49-F238E27FC236}">
                <a16:creationId xmlns:a16="http://schemas.microsoft.com/office/drawing/2014/main" id="{93EE8BEB-8A52-4E15-8CD3-B0FE7C313DEE}"/>
              </a:ext>
            </a:extLst>
          </p:cNvPr>
          <p:cNvSpPr/>
          <p:nvPr/>
        </p:nvSpPr>
        <p:spPr>
          <a:xfrm>
            <a:off x="2313354" y="5930585"/>
            <a:ext cx="1542703" cy="58307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User Transaction Data Services (Orders/Searches)</a:t>
            </a:r>
            <a:endParaRPr lang="he-IL" sz="1000" dirty="0">
              <a:solidFill>
                <a:schemeClr val="tx1"/>
              </a:solidFill>
            </a:endParaRPr>
          </a:p>
        </p:txBody>
      </p:sp>
      <p:cxnSp>
        <p:nvCxnSpPr>
          <p:cNvPr id="246" name="מחבר חץ ישר 245">
            <a:extLst>
              <a:ext uri="{FF2B5EF4-FFF2-40B4-BE49-F238E27FC236}">
                <a16:creationId xmlns:a16="http://schemas.microsoft.com/office/drawing/2014/main" id="{A5B12584-7713-4B71-BDD7-8C13C512E03F}"/>
              </a:ext>
            </a:extLst>
          </p:cNvPr>
          <p:cNvCxnSpPr>
            <a:cxnSpLocks/>
            <a:stCxn id="245" idx="0"/>
            <a:endCxn id="10" idx="2"/>
          </p:cNvCxnSpPr>
          <p:nvPr/>
        </p:nvCxnSpPr>
        <p:spPr>
          <a:xfrm flipV="1">
            <a:off x="3084706" y="5599211"/>
            <a:ext cx="0" cy="331374"/>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49" name="מחבר חץ ישר 248">
            <a:extLst>
              <a:ext uri="{FF2B5EF4-FFF2-40B4-BE49-F238E27FC236}">
                <a16:creationId xmlns:a16="http://schemas.microsoft.com/office/drawing/2014/main" id="{EC180125-F378-4D07-B81A-0774702A4E6F}"/>
              </a:ext>
            </a:extLst>
          </p:cNvPr>
          <p:cNvCxnSpPr>
            <a:cxnSpLocks/>
          </p:cNvCxnSpPr>
          <p:nvPr/>
        </p:nvCxnSpPr>
        <p:spPr>
          <a:xfrm flipH="1" flipV="1">
            <a:off x="3151233" y="5724286"/>
            <a:ext cx="1004097" cy="197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2" name="תיבת טקסט 251">
            <a:extLst>
              <a:ext uri="{FF2B5EF4-FFF2-40B4-BE49-F238E27FC236}">
                <a16:creationId xmlns:a16="http://schemas.microsoft.com/office/drawing/2014/main" id="{7188A643-2FF1-4EAA-81B9-665517C243A8}"/>
              </a:ext>
            </a:extLst>
          </p:cNvPr>
          <p:cNvSpPr txBox="1"/>
          <p:nvPr/>
        </p:nvSpPr>
        <p:spPr>
          <a:xfrm>
            <a:off x="4165703" y="5657553"/>
            <a:ext cx="1575935" cy="553998"/>
          </a:xfrm>
          <a:prstGeom prst="rect">
            <a:avLst/>
          </a:prstGeom>
          <a:noFill/>
        </p:spPr>
        <p:txBody>
          <a:bodyPr wrap="square" rtlCol="1">
            <a:spAutoFit/>
          </a:bodyPr>
          <a:lstStyle/>
          <a:p>
            <a:pPr algn="l"/>
            <a:r>
              <a:rPr lang="en-IL" sz="1000" dirty="0"/>
              <a:t>Analytics on user actions. We may use many topics for each type of data.</a:t>
            </a:r>
            <a:endParaRPr lang="he-IL" sz="1000" dirty="0"/>
          </a:p>
        </p:txBody>
      </p:sp>
      <p:cxnSp>
        <p:nvCxnSpPr>
          <p:cNvPr id="253" name="מחבר חץ ישר 252">
            <a:extLst>
              <a:ext uri="{FF2B5EF4-FFF2-40B4-BE49-F238E27FC236}">
                <a16:creationId xmlns:a16="http://schemas.microsoft.com/office/drawing/2014/main" id="{98580132-4461-4F74-9074-44C98F88D777}"/>
              </a:ext>
            </a:extLst>
          </p:cNvPr>
          <p:cNvCxnSpPr>
            <a:cxnSpLocks/>
            <a:endCxn id="257" idx="2"/>
          </p:cNvCxnSpPr>
          <p:nvPr/>
        </p:nvCxnSpPr>
        <p:spPr>
          <a:xfrm flipV="1">
            <a:off x="3215904" y="1979468"/>
            <a:ext cx="2775718" cy="1580977"/>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57" name="מלבן 256">
            <a:extLst>
              <a:ext uri="{FF2B5EF4-FFF2-40B4-BE49-F238E27FC236}">
                <a16:creationId xmlns:a16="http://schemas.microsoft.com/office/drawing/2014/main" id="{D18F01F5-4C5D-4D14-99F3-F46627EEE982}"/>
              </a:ext>
            </a:extLst>
          </p:cNvPr>
          <p:cNvSpPr/>
          <p:nvPr/>
        </p:nvSpPr>
        <p:spPr>
          <a:xfrm>
            <a:off x="5322977" y="1614927"/>
            <a:ext cx="1337289" cy="36454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000" dirty="0">
                <a:solidFill>
                  <a:schemeClr val="tx1"/>
                </a:solidFill>
              </a:rPr>
              <a:t>U</a:t>
            </a:r>
            <a:r>
              <a:rPr lang="en-IL" sz="1000" dirty="0">
                <a:solidFill>
                  <a:schemeClr val="tx1"/>
                </a:solidFill>
              </a:rPr>
              <a:t>ser Transaction Data Parser</a:t>
            </a:r>
            <a:endParaRPr lang="he-IL" sz="1000" dirty="0">
              <a:solidFill>
                <a:schemeClr val="tx1"/>
              </a:solidFill>
            </a:endParaRPr>
          </a:p>
        </p:txBody>
      </p:sp>
      <p:sp>
        <p:nvSpPr>
          <p:cNvPr id="260" name="מלבן 259">
            <a:extLst>
              <a:ext uri="{FF2B5EF4-FFF2-40B4-BE49-F238E27FC236}">
                <a16:creationId xmlns:a16="http://schemas.microsoft.com/office/drawing/2014/main" id="{14374AF1-A4F5-47F6-B8F4-6E4A384DDC5E}"/>
              </a:ext>
            </a:extLst>
          </p:cNvPr>
          <p:cNvSpPr/>
          <p:nvPr/>
        </p:nvSpPr>
        <p:spPr>
          <a:xfrm>
            <a:off x="5448739" y="724503"/>
            <a:ext cx="1073208" cy="4821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ES/Mongo Cluster</a:t>
            </a:r>
            <a:endParaRPr lang="he-IL" sz="1000" dirty="0">
              <a:solidFill>
                <a:schemeClr val="tx1"/>
              </a:solidFill>
            </a:endParaRPr>
          </a:p>
        </p:txBody>
      </p:sp>
      <p:sp>
        <p:nvSpPr>
          <p:cNvPr id="261" name="מלבן 260">
            <a:extLst>
              <a:ext uri="{FF2B5EF4-FFF2-40B4-BE49-F238E27FC236}">
                <a16:creationId xmlns:a16="http://schemas.microsoft.com/office/drawing/2014/main" id="{F5E37A57-8EAD-49F4-AF27-4CD715DE5DDB}"/>
              </a:ext>
            </a:extLst>
          </p:cNvPr>
          <p:cNvSpPr/>
          <p:nvPr/>
        </p:nvSpPr>
        <p:spPr>
          <a:xfrm>
            <a:off x="4007139" y="674184"/>
            <a:ext cx="1045417" cy="58307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Query Engine</a:t>
            </a:r>
            <a:endParaRPr lang="he-IL" sz="1000" dirty="0">
              <a:solidFill>
                <a:schemeClr val="tx1"/>
              </a:solidFill>
            </a:endParaRPr>
          </a:p>
        </p:txBody>
      </p:sp>
      <p:cxnSp>
        <p:nvCxnSpPr>
          <p:cNvPr id="264" name="מחבר חץ ישר 263">
            <a:extLst>
              <a:ext uri="{FF2B5EF4-FFF2-40B4-BE49-F238E27FC236}">
                <a16:creationId xmlns:a16="http://schemas.microsoft.com/office/drawing/2014/main" id="{E5E446E2-92E2-4B60-9D39-393A43D465BD}"/>
              </a:ext>
            </a:extLst>
          </p:cNvPr>
          <p:cNvCxnSpPr>
            <a:cxnSpLocks/>
            <a:stCxn id="260" idx="1"/>
            <a:endCxn id="261" idx="3"/>
          </p:cNvCxnSpPr>
          <p:nvPr/>
        </p:nvCxnSpPr>
        <p:spPr>
          <a:xfrm flipH="1">
            <a:off x="5052556" y="965572"/>
            <a:ext cx="396183" cy="1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0" name="מחבר חץ ישר 269">
            <a:extLst>
              <a:ext uri="{FF2B5EF4-FFF2-40B4-BE49-F238E27FC236}">
                <a16:creationId xmlns:a16="http://schemas.microsoft.com/office/drawing/2014/main" id="{A5ADFD57-931D-4442-BE12-315089D8A2DD}"/>
              </a:ext>
            </a:extLst>
          </p:cNvPr>
          <p:cNvCxnSpPr>
            <a:cxnSpLocks/>
            <a:stCxn id="257" idx="0"/>
            <a:endCxn id="260" idx="2"/>
          </p:cNvCxnSpPr>
          <p:nvPr/>
        </p:nvCxnSpPr>
        <p:spPr>
          <a:xfrm flipH="1" flipV="1">
            <a:off x="5985343" y="1206640"/>
            <a:ext cx="6279" cy="408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5" name="מלבן 274">
            <a:extLst>
              <a:ext uri="{FF2B5EF4-FFF2-40B4-BE49-F238E27FC236}">
                <a16:creationId xmlns:a16="http://schemas.microsoft.com/office/drawing/2014/main" id="{F0EBF6DB-3EFF-41A9-B6AD-5FEF11C718E5}"/>
              </a:ext>
            </a:extLst>
          </p:cNvPr>
          <p:cNvSpPr/>
          <p:nvPr/>
        </p:nvSpPr>
        <p:spPr>
          <a:xfrm>
            <a:off x="3999118" y="1493616"/>
            <a:ext cx="1045417" cy="58307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Fraud Detection</a:t>
            </a:r>
            <a:br>
              <a:rPr lang="en-IL" sz="1000" dirty="0">
                <a:solidFill>
                  <a:schemeClr val="tx1"/>
                </a:solidFill>
              </a:rPr>
            </a:br>
            <a:r>
              <a:rPr lang="en-IL" sz="1000" dirty="0">
                <a:solidFill>
                  <a:schemeClr val="tx1"/>
                </a:solidFill>
              </a:rPr>
              <a:t>Search Platform</a:t>
            </a:r>
            <a:br>
              <a:rPr lang="en-IL" sz="1000" dirty="0">
                <a:solidFill>
                  <a:schemeClr val="tx1"/>
                </a:solidFill>
              </a:rPr>
            </a:br>
            <a:r>
              <a:rPr lang="en-IL" sz="1000" dirty="0">
                <a:solidFill>
                  <a:schemeClr val="tx1"/>
                </a:solidFill>
              </a:rPr>
              <a:t>Rule Engine</a:t>
            </a:r>
            <a:endParaRPr lang="he-IL" sz="1000" dirty="0">
              <a:solidFill>
                <a:schemeClr val="tx1"/>
              </a:solidFill>
            </a:endParaRPr>
          </a:p>
        </p:txBody>
      </p:sp>
      <p:cxnSp>
        <p:nvCxnSpPr>
          <p:cNvPr id="276" name="מחבר חץ ישר 275">
            <a:extLst>
              <a:ext uri="{FF2B5EF4-FFF2-40B4-BE49-F238E27FC236}">
                <a16:creationId xmlns:a16="http://schemas.microsoft.com/office/drawing/2014/main" id="{458D2BF1-5056-4470-AE40-5DB3F4596127}"/>
              </a:ext>
            </a:extLst>
          </p:cNvPr>
          <p:cNvCxnSpPr>
            <a:cxnSpLocks/>
            <a:stCxn id="261" idx="2"/>
            <a:endCxn id="275" idx="0"/>
          </p:cNvCxnSpPr>
          <p:nvPr/>
        </p:nvCxnSpPr>
        <p:spPr>
          <a:xfrm flipH="1">
            <a:off x="4521827" y="1257256"/>
            <a:ext cx="8021" cy="236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1" name="מלבן: פינות מעוגלות 280">
            <a:extLst>
              <a:ext uri="{FF2B5EF4-FFF2-40B4-BE49-F238E27FC236}">
                <a16:creationId xmlns:a16="http://schemas.microsoft.com/office/drawing/2014/main" id="{6C68EEA4-7E73-4D1D-9ED5-2973F0C2C510}"/>
              </a:ext>
            </a:extLst>
          </p:cNvPr>
          <p:cNvSpPr/>
          <p:nvPr/>
        </p:nvSpPr>
        <p:spPr>
          <a:xfrm>
            <a:off x="3652648" y="476823"/>
            <a:ext cx="3309565" cy="1777688"/>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1" anchor="t"/>
          <a:lstStyle/>
          <a:p>
            <a:pPr algn="ctr"/>
            <a:endParaRPr lang="he-IL" dirty="0">
              <a:solidFill>
                <a:schemeClr val="tx1"/>
              </a:solidFill>
            </a:endParaRPr>
          </a:p>
        </p:txBody>
      </p:sp>
      <p:sp>
        <p:nvSpPr>
          <p:cNvPr id="2" name="תיבת טקסט 1">
            <a:extLst>
              <a:ext uri="{FF2B5EF4-FFF2-40B4-BE49-F238E27FC236}">
                <a16:creationId xmlns:a16="http://schemas.microsoft.com/office/drawing/2014/main" id="{0341DCF6-7CEE-4520-8DC7-97DF68589A52}"/>
              </a:ext>
            </a:extLst>
          </p:cNvPr>
          <p:cNvSpPr txBox="1"/>
          <p:nvPr/>
        </p:nvSpPr>
        <p:spPr>
          <a:xfrm>
            <a:off x="8233234" y="434910"/>
            <a:ext cx="3667593" cy="1015663"/>
          </a:xfrm>
          <a:prstGeom prst="rect">
            <a:avLst/>
          </a:prstGeom>
          <a:noFill/>
          <a:ln>
            <a:solidFill>
              <a:schemeClr val="tx1"/>
            </a:solidFill>
          </a:ln>
        </p:spPr>
        <p:txBody>
          <a:bodyPr wrap="square" rtlCol="1">
            <a:spAutoFit/>
          </a:bodyPr>
          <a:lstStyle/>
          <a:p>
            <a:pPr algn="l" rtl="0"/>
            <a:r>
              <a:rPr lang="en-IL" sz="1200" dirty="0"/>
              <a:t>When using this design, we should note that each unit is defined by its responsibility and also each application part is delimited by Kafka. Using Kafka allows us to scale the system and deal with a massive amount of notifications.</a:t>
            </a:r>
          </a:p>
        </p:txBody>
      </p:sp>
      <p:cxnSp>
        <p:nvCxnSpPr>
          <p:cNvPr id="7" name="מחבר חץ ישר 6">
            <a:extLst>
              <a:ext uri="{FF2B5EF4-FFF2-40B4-BE49-F238E27FC236}">
                <a16:creationId xmlns:a16="http://schemas.microsoft.com/office/drawing/2014/main" id="{6E15CF5C-2AA5-4703-91F0-90006BAA56BB}"/>
              </a:ext>
            </a:extLst>
          </p:cNvPr>
          <p:cNvCxnSpPr>
            <a:cxnSpLocks/>
          </p:cNvCxnSpPr>
          <p:nvPr/>
        </p:nvCxnSpPr>
        <p:spPr>
          <a:xfrm flipH="1">
            <a:off x="1606869" y="4745885"/>
            <a:ext cx="518101" cy="10190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תיבת טקסט 10">
            <a:extLst>
              <a:ext uri="{FF2B5EF4-FFF2-40B4-BE49-F238E27FC236}">
                <a16:creationId xmlns:a16="http://schemas.microsoft.com/office/drawing/2014/main" id="{1289CD1F-7543-4630-A4D3-E7913C02C88B}"/>
              </a:ext>
            </a:extLst>
          </p:cNvPr>
          <p:cNvSpPr txBox="1"/>
          <p:nvPr/>
        </p:nvSpPr>
        <p:spPr>
          <a:xfrm>
            <a:off x="1" y="5764898"/>
            <a:ext cx="2246827" cy="1093102"/>
          </a:xfrm>
          <a:prstGeom prst="rect">
            <a:avLst/>
          </a:prstGeom>
          <a:noFill/>
        </p:spPr>
        <p:txBody>
          <a:bodyPr wrap="square" rtlCol="1">
            <a:spAutoFit/>
          </a:bodyPr>
          <a:lstStyle/>
          <a:p>
            <a:pPr algn="l" rtl="0"/>
            <a:r>
              <a:rPr lang="en-IL" sz="1050" dirty="0"/>
              <a:t>This component doesn’t contain much logic, its responsibility is to receive a message from the client and transfer it to the next layer for processing. LB is use in order to serve a mass users from all over the world.</a:t>
            </a:r>
            <a:endParaRPr lang="he-IL" sz="1050" dirty="0"/>
          </a:p>
        </p:txBody>
      </p:sp>
      <p:sp>
        <p:nvSpPr>
          <p:cNvPr id="15" name="תיבת טקסט 14">
            <a:extLst>
              <a:ext uri="{FF2B5EF4-FFF2-40B4-BE49-F238E27FC236}">
                <a16:creationId xmlns:a16="http://schemas.microsoft.com/office/drawing/2014/main" id="{FC00BB78-E347-4C5B-9CD2-E4532BA55037}"/>
              </a:ext>
            </a:extLst>
          </p:cNvPr>
          <p:cNvSpPr txBox="1"/>
          <p:nvPr/>
        </p:nvSpPr>
        <p:spPr>
          <a:xfrm>
            <a:off x="3878026" y="4922"/>
            <a:ext cx="3004913" cy="474453"/>
          </a:xfrm>
          <a:prstGeom prst="rect">
            <a:avLst/>
          </a:prstGeom>
          <a:noFill/>
        </p:spPr>
        <p:txBody>
          <a:bodyPr wrap="square" rtlCol="1">
            <a:spAutoFit/>
          </a:bodyPr>
          <a:lstStyle/>
          <a:p>
            <a:pPr algn="l" rtl="0"/>
            <a:r>
              <a:rPr lang="en-IL" sz="1200" dirty="0"/>
              <a:t>Analytics part of the system which the notification flow may use</a:t>
            </a:r>
            <a:endParaRPr lang="he-IL" sz="1200" dirty="0"/>
          </a:p>
        </p:txBody>
      </p:sp>
      <p:cxnSp>
        <p:nvCxnSpPr>
          <p:cNvPr id="77" name="מחבר חץ ישר 76">
            <a:extLst>
              <a:ext uri="{FF2B5EF4-FFF2-40B4-BE49-F238E27FC236}">
                <a16:creationId xmlns:a16="http://schemas.microsoft.com/office/drawing/2014/main" id="{2B544DB8-8EBE-4485-AE82-A6D9F265D6E7}"/>
              </a:ext>
            </a:extLst>
          </p:cNvPr>
          <p:cNvCxnSpPr>
            <a:cxnSpLocks/>
          </p:cNvCxnSpPr>
          <p:nvPr/>
        </p:nvCxnSpPr>
        <p:spPr>
          <a:xfrm flipH="1">
            <a:off x="9282121" y="6141377"/>
            <a:ext cx="4531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תיבת טקסט 78">
            <a:extLst>
              <a:ext uri="{FF2B5EF4-FFF2-40B4-BE49-F238E27FC236}">
                <a16:creationId xmlns:a16="http://schemas.microsoft.com/office/drawing/2014/main" id="{F5EA4906-B0DC-4918-8FB3-C81AD058D57D}"/>
              </a:ext>
            </a:extLst>
          </p:cNvPr>
          <p:cNvSpPr txBox="1"/>
          <p:nvPr/>
        </p:nvSpPr>
        <p:spPr>
          <a:xfrm>
            <a:off x="9735232" y="5897408"/>
            <a:ext cx="2151967" cy="553998"/>
          </a:xfrm>
          <a:prstGeom prst="rect">
            <a:avLst/>
          </a:prstGeom>
          <a:noFill/>
        </p:spPr>
        <p:txBody>
          <a:bodyPr wrap="square" rtlCol="1">
            <a:spAutoFit/>
          </a:bodyPr>
          <a:lstStyle/>
          <a:p>
            <a:pPr algn="l"/>
            <a:r>
              <a:rPr lang="en-IL" sz="1000" dirty="0"/>
              <a:t>Not many write operations and many relations in the data structure, so a relational DB is applicable</a:t>
            </a:r>
            <a:endParaRPr lang="he-IL" sz="1000" dirty="0"/>
          </a:p>
        </p:txBody>
      </p:sp>
      <p:cxnSp>
        <p:nvCxnSpPr>
          <p:cNvPr id="81" name="מחבר חץ ישר 80">
            <a:extLst>
              <a:ext uri="{FF2B5EF4-FFF2-40B4-BE49-F238E27FC236}">
                <a16:creationId xmlns:a16="http://schemas.microsoft.com/office/drawing/2014/main" id="{23E8A02D-F5ED-4681-8250-350DC5505995}"/>
              </a:ext>
            </a:extLst>
          </p:cNvPr>
          <p:cNvCxnSpPr>
            <a:cxnSpLocks/>
            <a:stCxn id="84" idx="1"/>
            <a:endCxn id="260" idx="3"/>
          </p:cNvCxnSpPr>
          <p:nvPr/>
        </p:nvCxnSpPr>
        <p:spPr>
          <a:xfrm flipH="1" flipV="1">
            <a:off x="6521947" y="965572"/>
            <a:ext cx="623689" cy="853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תיבת טקסט 83">
            <a:extLst>
              <a:ext uri="{FF2B5EF4-FFF2-40B4-BE49-F238E27FC236}">
                <a16:creationId xmlns:a16="http://schemas.microsoft.com/office/drawing/2014/main" id="{31C0FD39-5BBD-44D9-8385-EF085E6F8ACC}"/>
              </a:ext>
            </a:extLst>
          </p:cNvPr>
          <p:cNvSpPr txBox="1"/>
          <p:nvPr/>
        </p:nvSpPr>
        <p:spPr>
          <a:xfrm>
            <a:off x="7145636" y="1542513"/>
            <a:ext cx="2224737" cy="553998"/>
          </a:xfrm>
          <a:prstGeom prst="rect">
            <a:avLst/>
          </a:prstGeom>
          <a:noFill/>
        </p:spPr>
        <p:txBody>
          <a:bodyPr wrap="square" rtlCol="1">
            <a:spAutoFit/>
          </a:bodyPr>
          <a:lstStyle/>
          <a:p>
            <a:pPr algn="l"/>
            <a:r>
              <a:rPr lang="en-IL" sz="1000" dirty="0"/>
              <a:t>Massive amount of data, unstructured, text searches – so elastic or document based DB is applicable</a:t>
            </a:r>
            <a:endParaRPr lang="he-IL" sz="1000" dirty="0"/>
          </a:p>
        </p:txBody>
      </p:sp>
      <p:sp>
        <p:nvSpPr>
          <p:cNvPr id="14" name="תיבת טקסט 13">
            <a:extLst>
              <a:ext uri="{FF2B5EF4-FFF2-40B4-BE49-F238E27FC236}">
                <a16:creationId xmlns:a16="http://schemas.microsoft.com/office/drawing/2014/main" id="{F9DB265B-1826-478C-B18C-4BD01DC089F9}"/>
              </a:ext>
            </a:extLst>
          </p:cNvPr>
          <p:cNvSpPr txBox="1"/>
          <p:nvPr/>
        </p:nvSpPr>
        <p:spPr>
          <a:xfrm>
            <a:off x="8688543" y="15876"/>
            <a:ext cx="2690545" cy="369332"/>
          </a:xfrm>
          <a:prstGeom prst="rect">
            <a:avLst/>
          </a:prstGeom>
          <a:noFill/>
        </p:spPr>
        <p:txBody>
          <a:bodyPr wrap="none" rtlCol="1">
            <a:spAutoFit/>
          </a:bodyPr>
          <a:lstStyle/>
          <a:p>
            <a:r>
              <a:rPr lang="en-IL" u="sng" dirty="0">
                <a:ln w="0"/>
                <a:effectLst>
                  <a:outerShdw blurRad="38100" dist="19050" dir="2700000" algn="tl" rotWithShape="0">
                    <a:schemeClr val="dk1">
                      <a:alpha val="40000"/>
                    </a:schemeClr>
                  </a:outerShdw>
                </a:effectLst>
              </a:rPr>
              <a:t>Notification System Design</a:t>
            </a:r>
            <a:endParaRPr lang="he-IL" u="sng"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561801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199465DF-7233-4984-AA2F-695F2DEE9439}"/>
              </a:ext>
            </a:extLst>
          </p:cNvPr>
          <p:cNvSpPr txBox="1"/>
          <p:nvPr/>
        </p:nvSpPr>
        <p:spPr>
          <a:xfrm>
            <a:off x="8786685" y="360269"/>
            <a:ext cx="3288206" cy="553998"/>
          </a:xfrm>
          <a:prstGeom prst="rect">
            <a:avLst/>
          </a:prstGeom>
          <a:noFill/>
          <a:ln>
            <a:solidFill>
              <a:schemeClr val="tx1"/>
            </a:solidFill>
          </a:ln>
        </p:spPr>
        <p:txBody>
          <a:bodyPr wrap="square" rtlCol="1">
            <a:spAutoFit/>
          </a:bodyPr>
          <a:lstStyle/>
          <a:p>
            <a:pPr algn="l" rtl="0"/>
            <a:r>
              <a:rPr lang="en-IL" sz="1000" b="1" dirty="0"/>
              <a:t>NFR</a:t>
            </a:r>
            <a:r>
              <a:rPr lang="en-IL" sz="1000" dirty="0"/>
              <a:t>: Low latency, high availability, lag free, scale!</a:t>
            </a:r>
          </a:p>
          <a:p>
            <a:pPr algn="l" rtl="0"/>
            <a:r>
              <a:rPr lang="en-IL" sz="1000" b="1" dirty="0"/>
              <a:t>FR</a:t>
            </a:r>
            <a:r>
              <a:rPr lang="en-IL" sz="1000" dirty="0"/>
              <a:t>: Message state notifications, group messaging, last seen, asset upload.</a:t>
            </a:r>
          </a:p>
        </p:txBody>
      </p:sp>
      <p:sp>
        <p:nvSpPr>
          <p:cNvPr id="5" name="תיבת טקסט 4">
            <a:extLst>
              <a:ext uri="{FF2B5EF4-FFF2-40B4-BE49-F238E27FC236}">
                <a16:creationId xmlns:a16="http://schemas.microsoft.com/office/drawing/2014/main" id="{49E51C7E-2968-48AE-97B1-7ED48E99E31C}"/>
              </a:ext>
            </a:extLst>
          </p:cNvPr>
          <p:cNvSpPr txBox="1"/>
          <p:nvPr/>
        </p:nvSpPr>
        <p:spPr>
          <a:xfrm>
            <a:off x="9158292" y="15876"/>
            <a:ext cx="2544992" cy="369332"/>
          </a:xfrm>
          <a:prstGeom prst="rect">
            <a:avLst/>
          </a:prstGeom>
          <a:noFill/>
        </p:spPr>
        <p:txBody>
          <a:bodyPr wrap="none" rtlCol="1">
            <a:spAutoFit/>
          </a:bodyPr>
          <a:lstStyle/>
          <a:p>
            <a:r>
              <a:rPr lang="en-IL" u="sng" dirty="0">
                <a:ln w="0"/>
                <a:effectLst>
                  <a:outerShdw blurRad="38100" dist="19050" dir="2700000" algn="tl" rotWithShape="0">
                    <a:schemeClr val="dk1">
                      <a:alpha val="40000"/>
                    </a:schemeClr>
                  </a:outerShdw>
                </a:effectLst>
              </a:rPr>
              <a:t>WhatsApp System Design</a:t>
            </a:r>
            <a:endParaRPr lang="he-IL" u="sng" dirty="0">
              <a:ln w="0"/>
              <a:effectLst>
                <a:outerShdw blurRad="38100" dist="19050" dir="2700000" algn="tl" rotWithShape="0">
                  <a:schemeClr val="dk1">
                    <a:alpha val="40000"/>
                  </a:schemeClr>
                </a:outerShdw>
              </a:effectLst>
            </a:endParaRPr>
          </a:p>
        </p:txBody>
      </p:sp>
      <p:sp>
        <p:nvSpPr>
          <p:cNvPr id="6" name="מלבן 5">
            <a:extLst>
              <a:ext uri="{FF2B5EF4-FFF2-40B4-BE49-F238E27FC236}">
                <a16:creationId xmlns:a16="http://schemas.microsoft.com/office/drawing/2014/main" id="{C11495A7-A75B-49FA-A404-4AFC2CFF485E}"/>
              </a:ext>
            </a:extLst>
          </p:cNvPr>
          <p:cNvSpPr/>
          <p:nvPr/>
        </p:nvSpPr>
        <p:spPr>
          <a:xfrm>
            <a:off x="1435790" y="4309537"/>
            <a:ext cx="681645" cy="39306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User 3</a:t>
            </a:r>
            <a:endParaRPr lang="he-IL" sz="1000" dirty="0">
              <a:solidFill>
                <a:schemeClr val="tx1"/>
              </a:solidFill>
            </a:endParaRPr>
          </a:p>
        </p:txBody>
      </p:sp>
      <p:sp>
        <p:nvSpPr>
          <p:cNvPr id="7" name="מלבן 6">
            <a:extLst>
              <a:ext uri="{FF2B5EF4-FFF2-40B4-BE49-F238E27FC236}">
                <a16:creationId xmlns:a16="http://schemas.microsoft.com/office/drawing/2014/main" id="{EBB85641-32D8-4ED8-B31B-03D4AC3A77E2}"/>
              </a:ext>
            </a:extLst>
          </p:cNvPr>
          <p:cNvSpPr/>
          <p:nvPr/>
        </p:nvSpPr>
        <p:spPr>
          <a:xfrm>
            <a:off x="1426667" y="3336811"/>
            <a:ext cx="681645" cy="39306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User 1</a:t>
            </a:r>
            <a:endParaRPr lang="he-IL" sz="1000" dirty="0">
              <a:solidFill>
                <a:schemeClr val="tx1"/>
              </a:solidFill>
            </a:endParaRPr>
          </a:p>
        </p:txBody>
      </p:sp>
      <p:sp>
        <p:nvSpPr>
          <p:cNvPr id="8" name="מלבן 7">
            <a:extLst>
              <a:ext uri="{FF2B5EF4-FFF2-40B4-BE49-F238E27FC236}">
                <a16:creationId xmlns:a16="http://schemas.microsoft.com/office/drawing/2014/main" id="{1354E467-8DF5-4885-944A-1169B0686D6B}"/>
              </a:ext>
            </a:extLst>
          </p:cNvPr>
          <p:cNvSpPr/>
          <p:nvPr/>
        </p:nvSpPr>
        <p:spPr>
          <a:xfrm>
            <a:off x="1435790" y="3823174"/>
            <a:ext cx="681645" cy="39306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User 2</a:t>
            </a:r>
            <a:endParaRPr lang="he-IL" sz="1000" dirty="0">
              <a:solidFill>
                <a:schemeClr val="tx1"/>
              </a:solidFill>
            </a:endParaRPr>
          </a:p>
        </p:txBody>
      </p:sp>
      <p:sp>
        <p:nvSpPr>
          <p:cNvPr id="9" name="מלבן 8">
            <a:extLst>
              <a:ext uri="{FF2B5EF4-FFF2-40B4-BE49-F238E27FC236}">
                <a16:creationId xmlns:a16="http://schemas.microsoft.com/office/drawing/2014/main" id="{F8B7E968-98DB-489F-8FC6-3270F896542A}"/>
              </a:ext>
            </a:extLst>
          </p:cNvPr>
          <p:cNvSpPr/>
          <p:nvPr/>
        </p:nvSpPr>
        <p:spPr>
          <a:xfrm>
            <a:off x="2372094" y="2882158"/>
            <a:ext cx="232756" cy="22509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LB</a:t>
            </a:r>
            <a:endParaRPr lang="he-IL" sz="1000" dirty="0">
              <a:solidFill>
                <a:schemeClr val="tx1"/>
              </a:solidFill>
            </a:endParaRPr>
          </a:p>
        </p:txBody>
      </p:sp>
      <p:sp>
        <p:nvSpPr>
          <p:cNvPr id="10" name="מלבן 9">
            <a:extLst>
              <a:ext uri="{FF2B5EF4-FFF2-40B4-BE49-F238E27FC236}">
                <a16:creationId xmlns:a16="http://schemas.microsoft.com/office/drawing/2014/main" id="{98CBDA12-0CDB-4BD9-9A29-0A7C6C1E60AD}"/>
              </a:ext>
            </a:extLst>
          </p:cNvPr>
          <p:cNvSpPr/>
          <p:nvPr/>
        </p:nvSpPr>
        <p:spPr>
          <a:xfrm>
            <a:off x="2923984" y="2896984"/>
            <a:ext cx="1045417" cy="58307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b"/>
          <a:lstStyle/>
          <a:p>
            <a:pPr algn="ctr" rtl="0"/>
            <a:r>
              <a:rPr lang="en-IL" sz="1000" dirty="0">
                <a:solidFill>
                  <a:schemeClr val="tx1"/>
                </a:solidFill>
              </a:rPr>
              <a:t>WebSocket Server 1</a:t>
            </a:r>
            <a:endParaRPr lang="he-IL" sz="1000" dirty="0">
              <a:solidFill>
                <a:schemeClr val="tx1"/>
              </a:solidFill>
            </a:endParaRPr>
          </a:p>
        </p:txBody>
      </p:sp>
      <p:sp>
        <p:nvSpPr>
          <p:cNvPr id="11" name="מלבן 10">
            <a:extLst>
              <a:ext uri="{FF2B5EF4-FFF2-40B4-BE49-F238E27FC236}">
                <a16:creationId xmlns:a16="http://schemas.microsoft.com/office/drawing/2014/main" id="{D099F177-2095-4954-81F6-47A7E343B295}"/>
              </a:ext>
            </a:extLst>
          </p:cNvPr>
          <p:cNvSpPr/>
          <p:nvPr/>
        </p:nvSpPr>
        <p:spPr>
          <a:xfrm>
            <a:off x="2923983" y="4544070"/>
            <a:ext cx="1045417" cy="58307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WebSocket Server 3</a:t>
            </a:r>
            <a:endParaRPr lang="he-IL" sz="1000" dirty="0">
              <a:solidFill>
                <a:schemeClr val="tx1"/>
              </a:solidFill>
            </a:endParaRPr>
          </a:p>
        </p:txBody>
      </p:sp>
      <p:sp>
        <p:nvSpPr>
          <p:cNvPr id="12" name="מלבן 11">
            <a:extLst>
              <a:ext uri="{FF2B5EF4-FFF2-40B4-BE49-F238E27FC236}">
                <a16:creationId xmlns:a16="http://schemas.microsoft.com/office/drawing/2014/main" id="{8DB9E5F8-F6F2-4653-BB6F-883E39449003}"/>
              </a:ext>
            </a:extLst>
          </p:cNvPr>
          <p:cNvSpPr/>
          <p:nvPr/>
        </p:nvSpPr>
        <p:spPr>
          <a:xfrm>
            <a:off x="2923983" y="3716293"/>
            <a:ext cx="1045417" cy="58307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WebSocket Server 2</a:t>
            </a:r>
            <a:endParaRPr lang="he-IL" sz="1000" dirty="0">
              <a:solidFill>
                <a:schemeClr val="tx1"/>
              </a:solidFill>
            </a:endParaRPr>
          </a:p>
        </p:txBody>
      </p:sp>
      <p:sp>
        <p:nvSpPr>
          <p:cNvPr id="13" name="תיבת טקסט 12">
            <a:extLst>
              <a:ext uri="{FF2B5EF4-FFF2-40B4-BE49-F238E27FC236}">
                <a16:creationId xmlns:a16="http://schemas.microsoft.com/office/drawing/2014/main" id="{C1AABD80-A8F6-4BC8-A523-56873083CBE5}"/>
              </a:ext>
            </a:extLst>
          </p:cNvPr>
          <p:cNvSpPr txBox="1"/>
          <p:nvPr/>
        </p:nvSpPr>
        <p:spPr>
          <a:xfrm>
            <a:off x="324201" y="1438921"/>
            <a:ext cx="1681218" cy="861774"/>
          </a:xfrm>
          <a:prstGeom prst="rect">
            <a:avLst/>
          </a:prstGeom>
          <a:noFill/>
        </p:spPr>
        <p:txBody>
          <a:bodyPr wrap="square" rtlCol="1">
            <a:spAutoFit/>
          </a:bodyPr>
          <a:lstStyle/>
          <a:p>
            <a:pPr algn="l" rtl="0"/>
            <a:r>
              <a:rPr lang="en-IL" sz="1000" dirty="0"/>
              <a:t>Each machine can have 64K ports, so 64K users can be connected to a single WS server. We can scale on higher demand.</a:t>
            </a:r>
            <a:endParaRPr lang="he-IL" sz="1000" dirty="0"/>
          </a:p>
        </p:txBody>
      </p:sp>
      <p:cxnSp>
        <p:nvCxnSpPr>
          <p:cNvPr id="15" name="מחבר חץ ישר 14">
            <a:extLst>
              <a:ext uri="{FF2B5EF4-FFF2-40B4-BE49-F238E27FC236}">
                <a16:creationId xmlns:a16="http://schemas.microsoft.com/office/drawing/2014/main" id="{6C886DD8-F18E-4B50-A6E6-501788121C7C}"/>
              </a:ext>
            </a:extLst>
          </p:cNvPr>
          <p:cNvCxnSpPr>
            <a:cxnSpLocks/>
            <a:stCxn id="13" idx="2"/>
          </p:cNvCxnSpPr>
          <p:nvPr/>
        </p:nvCxnSpPr>
        <p:spPr>
          <a:xfrm>
            <a:off x="1164810" y="2300695"/>
            <a:ext cx="1705139" cy="5577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מלבן 24">
            <a:extLst>
              <a:ext uri="{FF2B5EF4-FFF2-40B4-BE49-F238E27FC236}">
                <a16:creationId xmlns:a16="http://schemas.microsoft.com/office/drawing/2014/main" id="{1F101E75-21A7-4394-AD8B-5043EE66E874}"/>
              </a:ext>
            </a:extLst>
          </p:cNvPr>
          <p:cNvSpPr/>
          <p:nvPr/>
        </p:nvSpPr>
        <p:spPr>
          <a:xfrm>
            <a:off x="4220794" y="2882158"/>
            <a:ext cx="232756" cy="225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LB</a:t>
            </a:r>
            <a:endParaRPr lang="he-IL" sz="1000" dirty="0">
              <a:solidFill>
                <a:schemeClr val="tx1"/>
              </a:solidFill>
            </a:endParaRPr>
          </a:p>
        </p:txBody>
      </p:sp>
      <p:cxnSp>
        <p:nvCxnSpPr>
          <p:cNvPr id="27" name="מחבר חץ ישר 26">
            <a:extLst>
              <a:ext uri="{FF2B5EF4-FFF2-40B4-BE49-F238E27FC236}">
                <a16:creationId xmlns:a16="http://schemas.microsoft.com/office/drawing/2014/main" id="{8EC74F8F-2DA3-4ACC-B635-C96FFE5ED038}"/>
              </a:ext>
            </a:extLst>
          </p:cNvPr>
          <p:cNvCxnSpPr>
            <a:cxnSpLocks/>
            <a:stCxn id="7" idx="3"/>
            <a:endCxn id="10" idx="1"/>
          </p:cNvCxnSpPr>
          <p:nvPr/>
        </p:nvCxnSpPr>
        <p:spPr>
          <a:xfrm flipV="1">
            <a:off x="2108312" y="3188520"/>
            <a:ext cx="815672" cy="34482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מחבר חץ ישר 29">
            <a:extLst>
              <a:ext uri="{FF2B5EF4-FFF2-40B4-BE49-F238E27FC236}">
                <a16:creationId xmlns:a16="http://schemas.microsoft.com/office/drawing/2014/main" id="{D0A3DF14-4F22-4C22-9837-D6C6BF6F1F28}"/>
              </a:ext>
            </a:extLst>
          </p:cNvPr>
          <p:cNvCxnSpPr>
            <a:cxnSpLocks/>
            <a:stCxn id="8" idx="3"/>
            <a:endCxn id="12" idx="1"/>
          </p:cNvCxnSpPr>
          <p:nvPr/>
        </p:nvCxnSpPr>
        <p:spPr>
          <a:xfrm flipV="1">
            <a:off x="2117435" y="4007829"/>
            <a:ext cx="806548" cy="1187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מחבר חץ ישר 33">
            <a:extLst>
              <a:ext uri="{FF2B5EF4-FFF2-40B4-BE49-F238E27FC236}">
                <a16:creationId xmlns:a16="http://schemas.microsoft.com/office/drawing/2014/main" id="{83528FE0-72FF-42A6-88B0-76BE6F4146E7}"/>
              </a:ext>
            </a:extLst>
          </p:cNvPr>
          <p:cNvCxnSpPr>
            <a:cxnSpLocks/>
            <a:stCxn id="6" idx="3"/>
            <a:endCxn id="11" idx="1"/>
          </p:cNvCxnSpPr>
          <p:nvPr/>
        </p:nvCxnSpPr>
        <p:spPr>
          <a:xfrm>
            <a:off x="2117435" y="4506069"/>
            <a:ext cx="806548" cy="32953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מחבר חץ ישר 36">
            <a:extLst>
              <a:ext uri="{FF2B5EF4-FFF2-40B4-BE49-F238E27FC236}">
                <a16:creationId xmlns:a16="http://schemas.microsoft.com/office/drawing/2014/main" id="{86A23D31-61E9-403A-86E0-B22178FE48E6}"/>
              </a:ext>
            </a:extLst>
          </p:cNvPr>
          <p:cNvCxnSpPr>
            <a:cxnSpLocks/>
            <a:stCxn id="10" idx="3"/>
          </p:cNvCxnSpPr>
          <p:nvPr/>
        </p:nvCxnSpPr>
        <p:spPr>
          <a:xfrm>
            <a:off x="3969401" y="3188520"/>
            <a:ext cx="25139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מחבר חץ ישר 39">
            <a:extLst>
              <a:ext uri="{FF2B5EF4-FFF2-40B4-BE49-F238E27FC236}">
                <a16:creationId xmlns:a16="http://schemas.microsoft.com/office/drawing/2014/main" id="{E86F0032-4796-4C76-840B-F6781A116FE8}"/>
              </a:ext>
            </a:extLst>
          </p:cNvPr>
          <p:cNvCxnSpPr>
            <a:cxnSpLocks/>
            <a:stCxn id="12" idx="3"/>
            <a:endCxn id="25" idx="1"/>
          </p:cNvCxnSpPr>
          <p:nvPr/>
        </p:nvCxnSpPr>
        <p:spPr>
          <a:xfrm flipV="1">
            <a:off x="3969400" y="4007158"/>
            <a:ext cx="251394" cy="67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מחבר חץ ישר 43">
            <a:extLst>
              <a:ext uri="{FF2B5EF4-FFF2-40B4-BE49-F238E27FC236}">
                <a16:creationId xmlns:a16="http://schemas.microsoft.com/office/drawing/2014/main" id="{DCAF20B2-6BC5-4EFB-A613-BDA911BFB333}"/>
              </a:ext>
            </a:extLst>
          </p:cNvPr>
          <p:cNvCxnSpPr>
            <a:cxnSpLocks/>
            <a:stCxn id="11" idx="3"/>
          </p:cNvCxnSpPr>
          <p:nvPr/>
        </p:nvCxnSpPr>
        <p:spPr>
          <a:xfrm>
            <a:off x="3969400" y="4835606"/>
            <a:ext cx="25139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7" name="מלבן 46">
            <a:extLst>
              <a:ext uri="{FF2B5EF4-FFF2-40B4-BE49-F238E27FC236}">
                <a16:creationId xmlns:a16="http://schemas.microsoft.com/office/drawing/2014/main" id="{2AB1E22C-EAD5-4D77-8ED0-57E028E86DDC}"/>
              </a:ext>
            </a:extLst>
          </p:cNvPr>
          <p:cNvSpPr/>
          <p:nvPr/>
        </p:nvSpPr>
        <p:spPr>
          <a:xfrm>
            <a:off x="4751814" y="3724606"/>
            <a:ext cx="1026735" cy="58307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Session Manager</a:t>
            </a:r>
          </a:p>
        </p:txBody>
      </p:sp>
      <p:sp>
        <p:nvSpPr>
          <p:cNvPr id="49" name="תיבת טקסט 48">
            <a:extLst>
              <a:ext uri="{FF2B5EF4-FFF2-40B4-BE49-F238E27FC236}">
                <a16:creationId xmlns:a16="http://schemas.microsoft.com/office/drawing/2014/main" id="{92212885-375A-40B3-92AB-D78633E596A1}"/>
              </a:ext>
            </a:extLst>
          </p:cNvPr>
          <p:cNvSpPr txBox="1"/>
          <p:nvPr/>
        </p:nvSpPr>
        <p:spPr>
          <a:xfrm>
            <a:off x="5299153" y="3039377"/>
            <a:ext cx="902247" cy="553998"/>
          </a:xfrm>
          <a:prstGeom prst="rect">
            <a:avLst/>
          </a:prstGeom>
          <a:noFill/>
        </p:spPr>
        <p:txBody>
          <a:bodyPr wrap="square">
            <a:spAutoFit/>
          </a:bodyPr>
          <a:lstStyle/>
          <a:p>
            <a:pPr algn="l" rtl="0"/>
            <a:r>
              <a:rPr lang="en-IL" sz="1000" dirty="0">
                <a:solidFill>
                  <a:schemeClr val="tx1"/>
                </a:solidFill>
              </a:rPr>
              <a:t>Which user is connected to which </a:t>
            </a:r>
            <a:r>
              <a:rPr lang="en-IL" sz="1000" dirty="0"/>
              <a:t>server</a:t>
            </a:r>
            <a:endParaRPr lang="he-IL" sz="1000" dirty="0"/>
          </a:p>
        </p:txBody>
      </p:sp>
      <p:sp>
        <p:nvSpPr>
          <p:cNvPr id="50" name="מלבן 49">
            <a:extLst>
              <a:ext uri="{FF2B5EF4-FFF2-40B4-BE49-F238E27FC236}">
                <a16:creationId xmlns:a16="http://schemas.microsoft.com/office/drawing/2014/main" id="{3AF97103-810E-437B-AF0B-A7F5E0E97582}"/>
              </a:ext>
            </a:extLst>
          </p:cNvPr>
          <p:cNvSpPr/>
          <p:nvPr/>
        </p:nvSpPr>
        <p:spPr>
          <a:xfrm flipH="1">
            <a:off x="6201400" y="3868391"/>
            <a:ext cx="710342" cy="2784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Redis</a:t>
            </a:r>
            <a:endParaRPr lang="he-IL" sz="1000" dirty="0">
              <a:solidFill>
                <a:schemeClr val="tx1"/>
              </a:solidFill>
            </a:endParaRPr>
          </a:p>
        </p:txBody>
      </p:sp>
      <p:sp>
        <p:nvSpPr>
          <p:cNvPr id="51" name="תיבת טקסט 50">
            <a:extLst>
              <a:ext uri="{FF2B5EF4-FFF2-40B4-BE49-F238E27FC236}">
                <a16:creationId xmlns:a16="http://schemas.microsoft.com/office/drawing/2014/main" id="{7AC9D395-BD9E-40ED-8633-5C5CB0AD95DA}"/>
              </a:ext>
            </a:extLst>
          </p:cNvPr>
          <p:cNvSpPr txBox="1"/>
          <p:nvPr/>
        </p:nvSpPr>
        <p:spPr>
          <a:xfrm>
            <a:off x="6249861" y="3030420"/>
            <a:ext cx="1188520" cy="553998"/>
          </a:xfrm>
          <a:prstGeom prst="rect">
            <a:avLst/>
          </a:prstGeom>
          <a:noFill/>
        </p:spPr>
        <p:txBody>
          <a:bodyPr wrap="square">
            <a:spAutoFit/>
          </a:bodyPr>
          <a:lstStyle/>
          <a:p>
            <a:pPr algn="l" rtl="0"/>
            <a:r>
              <a:rPr lang="en-IL" sz="1000" dirty="0">
                <a:solidFill>
                  <a:schemeClr val="tx1"/>
                </a:solidFill>
              </a:rPr>
              <a:t>Two maps here: </a:t>
            </a:r>
            <a:br>
              <a:rPr lang="en-IL" sz="1000" dirty="0">
                <a:solidFill>
                  <a:schemeClr val="tx1"/>
                </a:solidFill>
              </a:rPr>
            </a:br>
            <a:r>
              <a:rPr lang="en-IL" sz="1000" dirty="0">
                <a:solidFill>
                  <a:schemeClr val="tx1"/>
                </a:solidFill>
              </a:rPr>
              <a:t>Server -&gt; Users</a:t>
            </a:r>
            <a:br>
              <a:rPr lang="en-IL" sz="1000" dirty="0">
                <a:solidFill>
                  <a:schemeClr val="tx1"/>
                </a:solidFill>
              </a:rPr>
            </a:br>
            <a:r>
              <a:rPr lang="en-IL" sz="1000" dirty="0">
                <a:solidFill>
                  <a:schemeClr val="tx1"/>
                </a:solidFill>
              </a:rPr>
              <a:t>User -&gt; Server</a:t>
            </a:r>
            <a:endParaRPr lang="he-IL" sz="1000" dirty="0"/>
          </a:p>
        </p:txBody>
      </p:sp>
      <p:sp>
        <p:nvSpPr>
          <p:cNvPr id="52" name="מלבן 51">
            <a:extLst>
              <a:ext uri="{FF2B5EF4-FFF2-40B4-BE49-F238E27FC236}">
                <a16:creationId xmlns:a16="http://schemas.microsoft.com/office/drawing/2014/main" id="{A3DF45C3-D663-4EB8-BB29-0BDA7B869C66}"/>
              </a:ext>
            </a:extLst>
          </p:cNvPr>
          <p:cNvSpPr/>
          <p:nvPr/>
        </p:nvSpPr>
        <p:spPr>
          <a:xfrm>
            <a:off x="4733131" y="4460941"/>
            <a:ext cx="1045417" cy="58307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Message </a:t>
            </a:r>
            <a:br>
              <a:rPr lang="en-IL" sz="1000" dirty="0">
                <a:solidFill>
                  <a:schemeClr val="tx1"/>
                </a:solidFill>
              </a:rPr>
            </a:br>
            <a:r>
              <a:rPr lang="en-IL" sz="1000" dirty="0">
                <a:solidFill>
                  <a:schemeClr val="tx1"/>
                </a:solidFill>
              </a:rPr>
              <a:t>Service</a:t>
            </a:r>
            <a:endParaRPr lang="he-IL" sz="1000" dirty="0">
              <a:solidFill>
                <a:schemeClr val="tx1"/>
              </a:solidFill>
            </a:endParaRPr>
          </a:p>
        </p:txBody>
      </p:sp>
      <p:sp>
        <p:nvSpPr>
          <p:cNvPr id="53" name="מלבן 52">
            <a:extLst>
              <a:ext uri="{FF2B5EF4-FFF2-40B4-BE49-F238E27FC236}">
                <a16:creationId xmlns:a16="http://schemas.microsoft.com/office/drawing/2014/main" id="{C44E4470-6695-4588-894E-490A9CE87E45}"/>
              </a:ext>
            </a:extLst>
          </p:cNvPr>
          <p:cNvSpPr/>
          <p:nvPr/>
        </p:nvSpPr>
        <p:spPr>
          <a:xfrm flipH="1">
            <a:off x="6218026" y="4621550"/>
            <a:ext cx="710342" cy="2784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Cassandra</a:t>
            </a:r>
            <a:endParaRPr lang="he-IL" sz="1000" dirty="0">
              <a:solidFill>
                <a:schemeClr val="tx1"/>
              </a:solidFill>
            </a:endParaRPr>
          </a:p>
        </p:txBody>
      </p:sp>
      <p:sp>
        <p:nvSpPr>
          <p:cNvPr id="54" name="תיבת טקסט 53">
            <a:extLst>
              <a:ext uri="{FF2B5EF4-FFF2-40B4-BE49-F238E27FC236}">
                <a16:creationId xmlns:a16="http://schemas.microsoft.com/office/drawing/2014/main" id="{6B5429DC-9F8E-4BAE-B669-041DF8DD73C3}"/>
              </a:ext>
            </a:extLst>
          </p:cNvPr>
          <p:cNvSpPr txBox="1"/>
          <p:nvPr/>
        </p:nvSpPr>
        <p:spPr>
          <a:xfrm>
            <a:off x="7122591" y="5312934"/>
            <a:ext cx="2357510" cy="1015663"/>
          </a:xfrm>
          <a:prstGeom prst="rect">
            <a:avLst/>
          </a:prstGeom>
          <a:noFill/>
        </p:spPr>
        <p:txBody>
          <a:bodyPr wrap="square">
            <a:spAutoFit/>
          </a:bodyPr>
          <a:lstStyle/>
          <a:p>
            <a:pPr algn="l" rtl="0"/>
            <a:r>
              <a:rPr lang="en-IL" sz="1000" dirty="0">
                <a:solidFill>
                  <a:schemeClr val="tx1"/>
                </a:solidFill>
              </a:rPr>
              <a:t>We have a lot of write volume in the system so we use Cassandra that supports multi writes. The message services store the message and attach it an ID. A message contains also its state: Read, Received</a:t>
            </a:r>
            <a:r>
              <a:rPr lang="en-IL" sz="1000" dirty="0"/>
              <a:t> etc...</a:t>
            </a:r>
            <a:endParaRPr lang="he-IL" sz="1000" dirty="0"/>
          </a:p>
        </p:txBody>
      </p:sp>
      <p:sp>
        <p:nvSpPr>
          <p:cNvPr id="58" name="תיבת טקסט 57">
            <a:extLst>
              <a:ext uri="{FF2B5EF4-FFF2-40B4-BE49-F238E27FC236}">
                <a16:creationId xmlns:a16="http://schemas.microsoft.com/office/drawing/2014/main" id="{2838202B-E96B-477D-922B-C3EC99DF1DCB}"/>
              </a:ext>
            </a:extLst>
          </p:cNvPr>
          <p:cNvSpPr txBox="1"/>
          <p:nvPr/>
        </p:nvSpPr>
        <p:spPr>
          <a:xfrm>
            <a:off x="2665136" y="5407068"/>
            <a:ext cx="1969243" cy="861774"/>
          </a:xfrm>
          <a:prstGeom prst="rect">
            <a:avLst/>
          </a:prstGeom>
          <a:noFill/>
        </p:spPr>
        <p:txBody>
          <a:bodyPr wrap="square" rtlCol="1">
            <a:spAutoFit/>
          </a:bodyPr>
          <a:lstStyle/>
          <a:p>
            <a:pPr algn="l" rtl="0"/>
            <a:r>
              <a:rPr lang="en-IL" sz="1000" dirty="0"/>
              <a:t>The WS server talks to the session manager to discover the target user and also talks to the message service to store the message or get its state</a:t>
            </a:r>
            <a:endParaRPr lang="he-IL" sz="1000" dirty="0"/>
          </a:p>
        </p:txBody>
      </p:sp>
      <p:cxnSp>
        <p:nvCxnSpPr>
          <p:cNvPr id="63" name="מחבר חץ ישר 62">
            <a:extLst>
              <a:ext uri="{FF2B5EF4-FFF2-40B4-BE49-F238E27FC236}">
                <a16:creationId xmlns:a16="http://schemas.microsoft.com/office/drawing/2014/main" id="{4561A8F7-0A96-4D5E-A6F9-CE2F31095297}"/>
              </a:ext>
            </a:extLst>
          </p:cNvPr>
          <p:cNvCxnSpPr>
            <a:cxnSpLocks/>
            <a:stCxn id="52" idx="3"/>
            <a:endCxn id="53" idx="3"/>
          </p:cNvCxnSpPr>
          <p:nvPr/>
        </p:nvCxnSpPr>
        <p:spPr>
          <a:xfrm>
            <a:off x="5778548" y="4752477"/>
            <a:ext cx="439478" cy="831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מחבר חץ ישר 65">
            <a:extLst>
              <a:ext uri="{FF2B5EF4-FFF2-40B4-BE49-F238E27FC236}">
                <a16:creationId xmlns:a16="http://schemas.microsoft.com/office/drawing/2014/main" id="{881007AB-AF04-4DE3-8255-AA93A40D3DB4}"/>
              </a:ext>
            </a:extLst>
          </p:cNvPr>
          <p:cNvCxnSpPr>
            <a:cxnSpLocks/>
            <a:stCxn id="47" idx="3"/>
            <a:endCxn id="50" idx="3"/>
          </p:cNvCxnSpPr>
          <p:nvPr/>
        </p:nvCxnSpPr>
        <p:spPr>
          <a:xfrm flipV="1">
            <a:off x="5778549" y="4007631"/>
            <a:ext cx="422851" cy="851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2" name="מחבר חץ ישר 71">
            <a:extLst>
              <a:ext uri="{FF2B5EF4-FFF2-40B4-BE49-F238E27FC236}">
                <a16:creationId xmlns:a16="http://schemas.microsoft.com/office/drawing/2014/main" id="{D40B475E-AC89-4BF8-A77A-CC5AFA8776B1}"/>
              </a:ext>
            </a:extLst>
          </p:cNvPr>
          <p:cNvCxnSpPr>
            <a:cxnSpLocks/>
            <a:stCxn id="10" idx="2"/>
            <a:endCxn id="12" idx="0"/>
          </p:cNvCxnSpPr>
          <p:nvPr/>
        </p:nvCxnSpPr>
        <p:spPr>
          <a:xfrm flipH="1">
            <a:off x="3446692" y="3480056"/>
            <a:ext cx="1" cy="23623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5" name="מחבר חץ ישר 74">
            <a:extLst>
              <a:ext uri="{FF2B5EF4-FFF2-40B4-BE49-F238E27FC236}">
                <a16:creationId xmlns:a16="http://schemas.microsoft.com/office/drawing/2014/main" id="{5C8B2807-CC53-449D-A92D-D9D0252E1017}"/>
              </a:ext>
            </a:extLst>
          </p:cNvPr>
          <p:cNvCxnSpPr>
            <a:cxnSpLocks/>
            <a:stCxn id="12" idx="2"/>
            <a:endCxn id="11" idx="0"/>
          </p:cNvCxnSpPr>
          <p:nvPr/>
        </p:nvCxnSpPr>
        <p:spPr>
          <a:xfrm>
            <a:off x="3446692" y="4299365"/>
            <a:ext cx="0" cy="24470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8" name="מחבר חץ ישר 77">
            <a:extLst>
              <a:ext uri="{FF2B5EF4-FFF2-40B4-BE49-F238E27FC236}">
                <a16:creationId xmlns:a16="http://schemas.microsoft.com/office/drawing/2014/main" id="{26B681A4-CABC-4E80-93D6-644CC51B9256}"/>
              </a:ext>
            </a:extLst>
          </p:cNvPr>
          <p:cNvCxnSpPr>
            <a:cxnSpLocks/>
            <a:endCxn id="52" idx="1"/>
          </p:cNvCxnSpPr>
          <p:nvPr/>
        </p:nvCxnSpPr>
        <p:spPr>
          <a:xfrm>
            <a:off x="4461863" y="4752477"/>
            <a:ext cx="27126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2" name="מחבר חץ ישר 81">
            <a:extLst>
              <a:ext uri="{FF2B5EF4-FFF2-40B4-BE49-F238E27FC236}">
                <a16:creationId xmlns:a16="http://schemas.microsoft.com/office/drawing/2014/main" id="{4CAAEE3A-883B-44C7-A09F-D631364C8092}"/>
              </a:ext>
            </a:extLst>
          </p:cNvPr>
          <p:cNvCxnSpPr>
            <a:cxnSpLocks/>
            <a:stCxn id="25" idx="3"/>
            <a:endCxn id="47" idx="1"/>
          </p:cNvCxnSpPr>
          <p:nvPr/>
        </p:nvCxnSpPr>
        <p:spPr>
          <a:xfrm>
            <a:off x="4453550" y="4007158"/>
            <a:ext cx="298264" cy="898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85" name="מלבן 84">
            <a:extLst>
              <a:ext uri="{FF2B5EF4-FFF2-40B4-BE49-F238E27FC236}">
                <a16:creationId xmlns:a16="http://schemas.microsoft.com/office/drawing/2014/main" id="{EB947B98-F6A5-4FBD-9E96-D34230A54D10}"/>
              </a:ext>
            </a:extLst>
          </p:cNvPr>
          <p:cNvSpPr/>
          <p:nvPr/>
        </p:nvSpPr>
        <p:spPr>
          <a:xfrm flipH="1">
            <a:off x="3378951" y="2923321"/>
            <a:ext cx="545724" cy="2015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Cache</a:t>
            </a:r>
            <a:endParaRPr lang="he-IL" sz="1000" dirty="0">
              <a:solidFill>
                <a:schemeClr val="tx1"/>
              </a:solidFill>
            </a:endParaRPr>
          </a:p>
        </p:txBody>
      </p:sp>
      <p:sp>
        <p:nvSpPr>
          <p:cNvPr id="93" name="תיבת טקסט 92">
            <a:extLst>
              <a:ext uri="{FF2B5EF4-FFF2-40B4-BE49-F238E27FC236}">
                <a16:creationId xmlns:a16="http://schemas.microsoft.com/office/drawing/2014/main" id="{E76236A8-14A9-4DDD-90C6-EEFE5E8A8EDB}"/>
              </a:ext>
            </a:extLst>
          </p:cNvPr>
          <p:cNvSpPr txBox="1"/>
          <p:nvPr/>
        </p:nvSpPr>
        <p:spPr>
          <a:xfrm>
            <a:off x="2051419" y="1438921"/>
            <a:ext cx="1962426" cy="861774"/>
          </a:xfrm>
          <a:prstGeom prst="rect">
            <a:avLst/>
          </a:prstGeom>
          <a:noFill/>
        </p:spPr>
        <p:txBody>
          <a:bodyPr wrap="square" rtlCol="1">
            <a:spAutoFit/>
          </a:bodyPr>
          <a:lstStyle/>
          <a:p>
            <a:pPr algn="l" rtl="0"/>
            <a:r>
              <a:rPr lang="en-IL" sz="1000" dirty="0"/>
              <a:t>The cache stores the users currently connected to the server and other users in other servers we’ve interacted with. The cache expires in seconds!</a:t>
            </a:r>
            <a:endParaRPr lang="he-IL" sz="1000" dirty="0"/>
          </a:p>
        </p:txBody>
      </p:sp>
      <p:cxnSp>
        <p:nvCxnSpPr>
          <p:cNvPr id="106" name="מחבר חץ ישר 105">
            <a:extLst>
              <a:ext uri="{FF2B5EF4-FFF2-40B4-BE49-F238E27FC236}">
                <a16:creationId xmlns:a16="http://schemas.microsoft.com/office/drawing/2014/main" id="{879CC3F0-35A8-429A-BDFB-EE654E118C3D}"/>
              </a:ext>
            </a:extLst>
          </p:cNvPr>
          <p:cNvCxnSpPr>
            <a:cxnSpLocks/>
            <a:stCxn id="93" idx="2"/>
            <a:endCxn id="85" idx="0"/>
          </p:cNvCxnSpPr>
          <p:nvPr/>
        </p:nvCxnSpPr>
        <p:spPr>
          <a:xfrm>
            <a:off x="3032632" y="2300695"/>
            <a:ext cx="619181" cy="6226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3" name="מחבר חץ ישר 112">
            <a:extLst>
              <a:ext uri="{FF2B5EF4-FFF2-40B4-BE49-F238E27FC236}">
                <a16:creationId xmlns:a16="http://schemas.microsoft.com/office/drawing/2014/main" id="{688371F4-BD93-436E-B71D-35BE16E804F4}"/>
              </a:ext>
            </a:extLst>
          </p:cNvPr>
          <p:cNvCxnSpPr>
            <a:cxnSpLocks/>
          </p:cNvCxnSpPr>
          <p:nvPr/>
        </p:nvCxnSpPr>
        <p:spPr>
          <a:xfrm flipV="1">
            <a:off x="4110424" y="4886907"/>
            <a:ext cx="665" cy="5201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3" name="מחבר חץ ישר 122">
            <a:extLst>
              <a:ext uri="{FF2B5EF4-FFF2-40B4-BE49-F238E27FC236}">
                <a16:creationId xmlns:a16="http://schemas.microsoft.com/office/drawing/2014/main" id="{BCA281BC-68FD-4181-8595-894F9273E01B}"/>
              </a:ext>
            </a:extLst>
          </p:cNvPr>
          <p:cNvCxnSpPr>
            <a:cxnSpLocks/>
          </p:cNvCxnSpPr>
          <p:nvPr/>
        </p:nvCxnSpPr>
        <p:spPr>
          <a:xfrm flipH="1" flipV="1">
            <a:off x="6564885" y="4947725"/>
            <a:ext cx="595178" cy="4480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4" name="מחבר חץ ישר 123">
            <a:extLst>
              <a:ext uri="{FF2B5EF4-FFF2-40B4-BE49-F238E27FC236}">
                <a16:creationId xmlns:a16="http://schemas.microsoft.com/office/drawing/2014/main" id="{C4A096BA-8E84-4AF9-A79C-33EB62B7EA00}"/>
              </a:ext>
            </a:extLst>
          </p:cNvPr>
          <p:cNvCxnSpPr>
            <a:cxnSpLocks/>
            <a:stCxn id="51" idx="2"/>
            <a:endCxn id="50" idx="0"/>
          </p:cNvCxnSpPr>
          <p:nvPr/>
        </p:nvCxnSpPr>
        <p:spPr>
          <a:xfrm flipH="1">
            <a:off x="6556571" y="3584418"/>
            <a:ext cx="287550" cy="2839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8" name="תיבת טקסט 127">
            <a:extLst>
              <a:ext uri="{FF2B5EF4-FFF2-40B4-BE49-F238E27FC236}">
                <a16:creationId xmlns:a16="http://schemas.microsoft.com/office/drawing/2014/main" id="{8B4EC781-5212-40C0-A13C-7E5A4B865631}"/>
              </a:ext>
            </a:extLst>
          </p:cNvPr>
          <p:cNvSpPr txBox="1"/>
          <p:nvPr/>
        </p:nvSpPr>
        <p:spPr>
          <a:xfrm>
            <a:off x="1395501" y="3071399"/>
            <a:ext cx="721672" cy="246221"/>
          </a:xfrm>
          <a:prstGeom prst="rect">
            <a:avLst/>
          </a:prstGeom>
          <a:noFill/>
        </p:spPr>
        <p:txBody>
          <a:bodyPr wrap="none" rtlCol="1">
            <a:spAutoFit/>
          </a:bodyPr>
          <a:lstStyle/>
          <a:p>
            <a:r>
              <a:rPr lang="en-IL" sz="1000" dirty="0"/>
              <a:t>U1:U2:M2</a:t>
            </a:r>
            <a:endParaRPr lang="he-IL" sz="1000" dirty="0"/>
          </a:p>
        </p:txBody>
      </p:sp>
      <p:sp>
        <p:nvSpPr>
          <p:cNvPr id="129" name="תיבת טקסט 128">
            <a:extLst>
              <a:ext uri="{FF2B5EF4-FFF2-40B4-BE49-F238E27FC236}">
                <a16:creationId xmlns:a16="http://schemas.microsoft.com/office/drawing/2014/main" id="{A779195B-B508-45E4-93F0-C9B282B1EEF4}"/>
              </a:ext>
            </a:extLst>
          </p:cNvPr>
          <p:cNvSpPr txBox="1"/>
          <p:nvPr/>
        </p:nvSpPr>
        <p:spPr>
          <a:xfrm>
            <a:off x="378386" y="2513256"/>
            <a:ext cx="1535998" cy="400110"/>
          </a:xfrm>
          <a:prstGeom prst="rect">
            <a:avLst/>
          </a:prstGeom>
          <a:noFill/>
        </p:spPr>
        <p:txBody>
          <a:bodyPr wrap="none" rtlCol="1">
            <a:spAutoFit/>
          </a:bodyPr>
          <a:lstStyle/>
          <a:p>
            <a:pPr algn="l" rtl="0"/>
            <a:r>
              <a:rPr lang="en-IL" sz="1000" dirty="0"/>
              <a:t>When user wants to send</a:t>
            </a:r>
            <a:br>
              <a:rPr lang="en-IL" sz="1000" dirty="0"/>
            </a:br>
            <a:r>
              <a:rPr lang="en-IL" sz="1000" dirty="0"/>
              <a:t>message to another user.</a:t>
            </a:r>
            <a:endParaRPr lang="he-IL" sz="1000" dirty="0"/>
          </a:p>
        </p:txBody>
      </p:sp>
      <p:sp>
        <p:nvSpPr>
          <p:cNvPr id="130" name="תיבת טקסט 129">
            <a:extLst>
              <a:ext uri="{FF2B5EF4-FFF2-40B4-BE49-F238E27FC236}">
                <a16:creationId xmlns:a16="http://schemas.microsoft.com/office/drawing/2014/main" id="{A4692A9A-00F6-4F75-856C-4C09E296E3DC}"/>
              </a:ext>
            </a:extLst>
          </p:cNvPr>
          <p:cNvSpPr txBox="1"/>
          <p:nvPr/>
        </p:nvSpPr>
        <p:spPr>
          <a:xfrm>
            <a:off x="116383" y="4956108"/>
            <a:ext cx="1693428" cy="1323439"/>
          </a:xfrm>
          <a:prstGeom prst="rect">
            <a:avLst/>
          </a:prstGeom>
          <a:noFill/>
        </p:spPr>
        <p:txBody>
          <a:bodyPr wrap="square" rtlCol="1">
            <a:spAutoFit/>
          </a:bodyPr>
          <a:lstStyle/>
          <a:p>
            <a:pPr algn="l" rtl="0"/>
            <a:r>
              <a:rPr lang="en-IL" sz="1000" dirty="0"/>
              <a:t>When the user becomes online, it asks for any messages for him. </a:t>
            </a:r>
            <a:r>
              <a:rPr lang="en-IL" sz="1000" dirty="0">
                <a:solidFill>
                  <a:srgbClr val="FF0000"/>
                </a:solidFill>
              </a:rPr>
              <a:t>We should also poll the server once in a while in order to avoid race conditions. We should do it in a bulk for all the connected users.</a:t>
            </a:r>
            <a:endParaRPr lang="he-IL" sz="1000" dirty="0">
              <a:solidFill>
                <a:srgbClr val="FF0000"/>
              </a:solidFill>
            </a:endParaRPr>
          </a:p>
        </p:txBody>
      </p:sp>
      <p:cxnSp>
        <p:nvCxnSpPr>
          <p:cNvPr id="132" name="מחבר חץ ישר 131">
            <a:extLst>
              <a:ext uri="{FF2B5EF4-FFF2-40B4-BE49-F238E27FC236}">
                <a16:creationId xmlns:a16="http://schemas.microsoft.com/office/drawing/2014/main" id="{CBC91373-58E8-43AB-9B90-726E4E59073C}"/>
              </a:ext>
            </a:extLst>
          </p:cNvPr>
          <p:cNvCxnSpPr>
            <a:cxnSpLocks/>
            <a:stCxn id="129" idx="3"/>
          </p:cNvCxnSpPr>
          <p:nvPr/>
        </p:nvCxnSpPr>
        <p:spPr>
          <a:xfrm>
            <a:off x="1914384" y="2713311"/>
            <a:ext cx="379929" cy="5889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4" name="מחבר חץ ישר 133">
            <a:extLst>
              <a:ext uri="{FF2B5EF4-FFF2-40B4-BE49-F238E27FC236}">
                <a16:creationId xmlns:a16="http://schemas.microsoft.com/office/drawing/2014/main" id="{A5130BD9-7163-40DE-B408-155C0AFDD784}"/>
              </a:ext>
            </a:extLst>
          </p:cNvPr>
          <p:cNvCxnSpPr>
            <a:cxnSpLocks/>
            <a:stCxn id="130" idx="3"/>
          </p:cNvCxnSpPr>
          <p:nvPr/>
        </p:nvCxnSpPr>
        <p:spPr>
          <a:xfrm flipV="1">
            <a:off x="1809811" y="4621550"/>
            <a:ext cx="426313" cy="9962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0" name="תיבת טקסט 139">
            <a:extLst>
              <a:ext uri="{FF2B5EF4-FFF2-40B4-BE49-F238E27FC236}">
                <a16:creationId xmlns:a16="http://schemas.microsoft.com/office/drawing/2014/main" id="{ED3C7CD6-0472-4D7E-B3E0-EBA5332B38D8}"/>
              </a:ext>
            </a:extLst>
          </p:cNvPr>
          <p:cNvSpPr txBox="1"/>
          <p:nvPr/>
        </p:nvSpPr>
        <p:spPr>
          <a:xfrm>
            <a:off x="8786685" y="1034996"/>
            <a:ext cx="3288206" cy="1169551"/>
          </a:xfrm>
          <a:prstGeom prst="rect">
            <a:avLst/>
          </a:prstGeom>
          <a:noFill/>
          <a:ln>
            <a:solidFill>
              <a:schemeClr val="tx1"/>
            </a:solidFill>
          </a:ln>
        </p:spPr>
        <p:txBody>
          <a:bodyPr wrap="square" rtlCol="1">
            <a:spAutoFit/>
          </a:bodyPr>
          <a:lstStyle/>
          <a:p>
            <a:pPr algn="l" rtl="0"/>
            <a:r>
              <a:rPr lang="en-IL" sz="1000" b="1" dirty="0"/>
              <a:t>Race</a:t>
            </a:r>
            <a:r>
              <a:rPr lang="en-IL" sz="1000" dirty="0"/>
              <a:t>: U1 tries to send a message to U3 which is currently offline. Session manager says there is no connected U3 user so the message was not delivered to him. Meanwhile U3 gets connected and fetch all the messages from message service, he gets nothing because U1 message hasn’t been stored yet! After that fetch trial, U1 message gets written to Cassandra. So U3 missed U1 message!</a:t>
            </a:r>
          </a:p>
        </p:txBody>
      </p:sp>
      <p:sp>
        <p:nvSpPr>
          <p:cNvPr id="144" name="מלבן 143">
            <a:extLst>
              <a:ext uri="{FF2B5EF4-FFF2-40B4-BE49-F238E27FC236}">
                <a16:creationId xmlns:a16="http://schemas.microsoft.com/office/drawing/2014/main" id="{FD3C0019-42C9-4D16-8EE4-46523FA1E74B}"/>
              </a:ext>
            </a:extLst>
          </p:cNvPr>
          <p:cNvSpPr/>
          <p:nvPr/>
        </p:nvSpPr>
        <p:spPr>
          <a:xfrm>
            <a:off x="7537329" y="2881429"/>
            <a:ext cx="232756" cy="2250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KAFKA</a:t>
            </a:r>
            <a:endParaRPr lang="he-IL" sz="1000" dirty="0">
              <a:solidFill>
                <a:schemeClr val="tx1"/>
              </a:solidFill>
            </a:endParaRPr>
          </a:p>
        </p:txBody>
      </p:sp>
      <p:cxnSp>
        <p:nvCxnSpPr>
          <p:cNvPr id="146" name="מחבר: מרפקי 145">
            <a:extLst>
              <a:ext uri="{FF2B5EF4-FFF2-40B4-BE49-F238E27FC236}">
                <a16:creationId xmlns:a16="http://schemas.microsoft.com/office/drawing/2014/main" id="{2F5DC3E9-071B-46C7-A5B1-921A6E386DAD}"/>
              </a:ext>
            </a:extLst>
          </p:cNvPr>
          <p:cNvCxnSpPr>
            <a:cxnSpLocks/>
            <a:endCxn id="144" idx="2"/>
          </p:cNvCxnSpPr>
          <p:nvPr/>
        </p:nvCxnSpPr>
        <p:spPr>
          <a:xfrm>
            <a:off x="5797231" y="4625222"/>
            <a:ext cx="1856476" cy="506207"/>
          </a:xfrm>
          <a:prstGeom prst="bentConnector4">
            <a:avLst>
              <a:gd name="adj1" fmla="val 10597"/>
              <a:gd name="adj2" fmla="val 135306"/>
            </a:avLst>
          </a:prstGeom>
          <a:ln>
            <a:tailEnd type="triangle"/>
          </a:ln>
        </p:spPr>
        <p:style>
          <a:lnRef idx="1">
            <a:schemeClr val="accent2"/>
          </a:lnRef>
          <a:fillRef idx="0">
            <a:schemeClr val="accent2"/>
          </a:fillRef>
          <a:effectRef idx="0">
            <a:schemeClr val="accent2"/>
          </a:effectRef>
          <a:fontRef idx="minor">
            <a:schemeClr val="tx1"/>
          </a:fontRef>
        </p:style>
      </p:cxnSp>
      <p:sp>
        <p:nvSpPr>
          <p:cNvPr id="167" name="מלבן 166">
            <a:extLst>
              <a:ext uri="{FF2B5EF4-FFF2-40B4-BE49-F238E27FC236}">
                <a16:creationId xmlns:a16="http://schemas.microsoft.com/office/drawing/2014/main" id="{C7CBED38-B2EE-4023-8563-A22BB499ACF3}"/>
              </a:ext>
            </a:extLst>
          </p:cNvPr>
          <p:cNvSpPr/>
          <p:nvPr/>
        </p:nvSpPr>
        <p:spPr>
          <a:xfrm>
            <a:off x="4749756" y="2291719"/>
            <a:ext cx="1026735" cy="58307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Group Message Handler</a:t>
            </a:r>
          </a:p>
        </p:txBody>
      </p:sp>
      <p:cxnSp>
        <p:nvCxnSpPr>
          <p:cNvPr id="168" name="מחבר חץ ישר 167">
            <a:extLst>
              <a:ext uri="{FF2B5EF4-FFF2-40B4-BE49-F238E27FC236}">
                <a16:creationId xmlns:a16="http://schemas.microsoft.com/office/drawing/2014/main" id="{FB342854-E6EA-4F16-B009-BEBB7DF14142}"/>
              </a:ext>
            </a:extLst>
          </p:cNvPr>
          <p:cNvCxnSpPr>
            <a:cxnSpLocks/>
            <a:endCxn id="47" idx="0"/>
          </p:cNvCxnSpPr>
          <p:nvPr/>
        </p:nvCxnSpPr>
        <p:spPr>
          <a:xfrm flipH="1">
            <a:off x="5265182" y="3584418"/>
            <a:ext cx="129778" cy="1401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1" name="מלבן 170">
            <a:extLst>
              <a:ext uri="{FF2B5EF4-FFF2-40B4-BE49-F238E27FC236}">
                <a16:creationId xmlns:a16="http://schemas.microsoft.com/office/drawing/2014/main" id="{04773F0C-4B92-45ED-AD87-4935330E9D17}"/>
              </a:ext>
            </a:extLst>
          </p:cNvPr>
          <p:cNvSpPr/>
          <p:nvPr/>
        </p:nvSpPr>
        <p:spPr>
          <a:xfrm>
            <a:off x="4749756" y="1723366"/>
            <a:ext cx="1026735"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Group Service</a:t>
            </a:r>
          </a:p>
        </p:txBody>
      </p:sp>
      <p:sp>
        <p:nvSpPr>
          <p:cNvPr id="172" name="מלבן 171">
            <a:extLst>
              <a:ext uri="{FF2B5EF4-FFF2-40B4-BE49-F238E27FC236}">
                <a16:creationId xmlns:a16="http://schemas.microsoft.com/office/drawing/2014/main" id="{20614807-D2F5-472D-8E85-AE12ADB852A1}"/>
              </a:ext>
            </a:extLst>
          </p:cNvPr>
          <p:cNvSpPr/>
          <p:nvPr/>
        </p:nvSpPr>
        <p:spPr>
          <a:xfrm>
            <a:off x="6090844" y="1713539"/>
            <a:ext cx="1026735" cy="34003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Groups DB MySQL</a:t>
            </a:r>
          </a:p>
        </p:txBody>
      </p:sp>
      <p:cxnSp>
        <p:nvCxnSpPr>
          <p:cNvPr id="175" name="מחבר חץ ישר 174">
            <a:extLst>
              <a:ext uri="{FF2B5EF4-FFF2-40B4-BE49-F238E27FC236}">
                <a16:creationId xmlns:a16="http://schemas.microsoft.com/office/drawing/2014/main" id="{167EAFD9-2508-4650-AB6B-C4C81E86BFC5}"/>
              </a:ext>
            </a:extLst>
          </p:cNvPr>
          <p:cNvCxnSpPr>
            <a:cxnSpLocks/>
            <a:stCxn id="171" idx="2"/>
            <a:endCxn id="167" idx="0"/>
          </p:cNvCxnSpPr>
          <p:nvPr/>
        </p:nvCxnSpPr>
        <p:spPr>
          <a:xfrm>
            <a:off x="5263124" y="2045258"/>
            <a:ext cx="0" cy="246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9" name="מחבר: מרפקי 178">
            <a:extLst>
              <a:ext uri="{FF2B5EF4-FFF2-40B4-BE49-F238E27FC236}">
                <a16:creationId xmlns:a16="http://schemas.microsoft.com/office/drawing/2014/main" id="{279C07F3-B12B-4BE4-BDEA-A1D1C684883F}"/>
              </a:ext>
            </a:extLst>
          </p:cNvPr>
          <p:cNvCxnSpPr>
            <a:stCxn id="144" idx="0"/>
            <a:endCxn id="167" idx="3"/>
          </p:cNvCxnSpPr>
          <p:nvPr/>
        </p:nvCxnSpPr>
        <p:spPr>
          <a:xfrm rot="16200000" flipV="1">
            <a:off x="6566012" y="1793734"/>
            <a:ext cx="298174" cy="1877216"/>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81" name="מחבר חץ ישר 180">
            <a:extLst>
              <a:ext uri="{FF2B5EF4-FFF2-40B4-BE49-F238E27FC236}">
                <a16:creationId xmlns:a16="http://schemas.microsoft.com/office/drawing/2014/main" id="{7E204770-822A-4B98-AACA-756197463DC5}"/>
              </a:ext>
            </a:extLst>
          </p:cNvPr>
          <p:cNvCxnSpPr>
            <a:cxnSpLocks/>
            <a:stCxn id="167" idx="2"/>
            <a:endCxn id="47" idx="0"/>
          </p:cNvCxnSpPr>
          <p:nvPr/>
        </p:nvCxnSpPr>
        <p:spPr>
          <a:xfrm>
            <a:off x="5263124" y="2874791"/>
            <a:ext cx="2058" cy="8498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8" name="מחבר: מרפקי 187">
            <a:extLst>
              <a:ext uri="{FF2B5EF4-FFF2-40B4-BE49-F238E27FC236}">
                <a16:creationId xmlns:a16="http://schemas.microsoft.com/office/drawing/2014/main" id="{D132D51E-AFF5-4067-B967-02B7805F425F}"/>
              </a:ext>
            </a:extLst>
          </p:cNvPr>
          <p:cNvCxnSpPr>
            <a:cxnSpLocks/>
          </p:cNvCxnSpPr>
          <p:nvPr/>
        </p:nvCxnSpPr>
        <p:spPr>
          <a:xfrm rot="10800000" flipV="1">
            <a:off x="3969401" y="2483498"/>
            <a:ext cx="755416" cy="605265"/>
          </a:xfrm>
          <a:prstGeom prst="bentConnector3">
            <a:avLst>
              <a:gd name="adj1" fmla="val 80812"/>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91" name="מחבר: מרפקי 190">
            <a:extLst>
              <a:ext uri="{FF2B5EF4-FFF2-40B4-BE49-F238E27FC236}">
                <a16:creationId xmlns:a16="http://schemas.microsoft.com/office/drawing/2014/main" id="{62B2DB83-EFDC-47BE-AD5E-6F98BFFBE6BA}"/>
              </a:ext>
            </a:extLst>
          </p:cNvPr>
          <p:cNvCxnSpPr>
            <a:cxnSpLocks/>
          </p:cNvCxnSpPr>
          <p:nvPr/>
        </p:nvCxnSpPr>
        <p:spPr>
          <a:xfrm rot="10800000" flipV="1">
            <a:off x="3969401" y="2475186"/>
            <a:ext cx="755417" cy="1424574"/>
          </a:xfrm>
          <a:prstGeom prst="bentConnector3">
            <a:avLst>
              <a:gd name="adj1" fmla="val 8081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95" name="מחבר: מרפקי 194">
            <a:extLst>
              <a:ext uri="{FF2B5EF4-FFF2-40B4-BE49-F238E27FC236}">
                <a16:creationId xmlns:a16="http://schemas.microsoft.com/office/drawing/2014/main" id="{ACF385C6-07FB-4284-AF94-D7C8A0C25A7F}"/>
              </a:ext>
            </a:extLst>
          </p:cNvPr>
          <p:cNvCxnSpPr>
            <a:cxnSpLocks/>
          </p:cNvCxnSpPr>
          <p:nvPr/>
        </p:nvCxnSpPr>
        <p:spPr>
          <a:xfrm rot="10800000" flipV="1">
            <a:off x="3969401" y="2475185"/>
            <a:ext cx="755417" cy="2252351"/>
          </a:xfrm>
          <a:prstGeom prst="bentConnector3">
            <a:avLst>
              <a:gd name="adj1" fmla="val 81912"/>
            </a:avLst>
          </a:prstGeom>
          <a:ln>
            <a:tailEnd type="triangle"/>
          </a:ln>
        </p:spPr>
        <p:style>
          <a:lnRef idx="1">
            <a:schemeClr val="accent2"/>
          </a:lnRef>
          <a:fillRef idx="0">
            <a:schemeClr val="accent2"/>
          </a:fillRef>
          <a:effectRef idx="0">
            <a:schemeClr val="accent2"/>
          </a:effectRef>
          <a:fontRef idx="minor">
            <a:schemeClr val="tx1"/>
          </a:fontRef>
        </p:style>
      </p:cxnSp>
      <p:sp>
        <p:nvSpPr>
          <p:cNvPr id="202" name="תיבת טקסט 201">
            <a:extLst>
              <a:ext uri="{FF2B5EF4-FFF2-40B4-BE49-F238E27FC236}">
                <a16:creationId xmlns:a16="http://schemas.microsoft.com/office/drawing/2014/main" id="{66CFAA10-1127-4E26-AAD8-AD9CD0B66A25}"/>
              </a:ext>
            </a:extLst>
          </p:cNvPr>
          <p:cNvSpPr txBox="1"/>
          <p:nvPr/>
        </p:nvSpPr>
        <p:spPr>
          <a:xfrm>
            <a:off x="7149597" y="1669753"/>
            <a:ext cx="1486384" cy="400110"/>
          </a:xfrm>
          <a:prstGeom prst="rect">
            <a:avLst/>
          </a:prstGeom>
          <a:noFill/>
        </p:spPr>
        <p:txBody>
          <a:bodyPr wrap="square" rtlCol="1">
            <a:spAutoFit/>
          </a:bodyPr>
          <a:lstStyle/>
          <a:p>
            <a:pPr algn="l" rtl="0"/>
            <a:r>
              <a:rPr lang="en-IL" sz="1000" dirty="0"/>
              <a:t>Group DB, contains the user group assignments</a:t>
            </a:r>
            <a:endParaRPr lang="he-IL" sz="1000" dirty="0"/>
          </a:p>
        </p:txBody>
      </p:sp>
      <p:sp>
        <p:nvSpPr>
          <p:cNvPr id="203" name="תיבת טקסט 202">
            <a:extLst>
              <a:ext uri="{FF2B5EF4-FFF2-40B4-BE49-F238E27FC236}">
                <a16:creationId xmlns:a16="http://schemas.microsoft.com/office/drawing/2014/main" id="{72401CCB-9839-4B14-AD64-002764E74468}"/>
              </a:ext>
            </a:extLst>
          </p:cNvPr>
          <p:cNvSpPr txBox="1"/>
          <p:nvPr/>
        </p:nvSpPr>
        <p:spPr>
          <a:xfrm>
            <a:off x="5799455" y="2119480"/>
            <a:ext cx="2646272" cy="400110"/>
          </a:xfrm>
          <a:prstGeom prst="rect">
            <a:avLst/>
          </a:prstGeom>
          <a:noFill/>
        </p:spPr>
        <p:txBody>
          <a:bodyPr wrap="square" rtlCol="1">
            <a:spAutoFit/>
          </a:bodyPr>
          <a:lstStyle/>
          <a:p>
            <a:pPr algn="l" rtl="0"/>
            <a:r>
              <a:rPr lang="en-IL" sz="1000" dirty="0"/>
              <a:t>For each user in the group, we fetch his current WS server and send the message to the server</a:t>
            </a:r>
            <a:endParaRPr lang="he-IL" sz="1000" dirty="0"/>
          </a:p>
        </p:txBody>
      </p:sp>
      <p:sp>
        <p:nvSpPr>
          <p:cNvPr id="204" name="תיבת טקסט 203">
            <a:extLst>
              <a:ext uri="{FF2B5EF4-FFF2-40B4-BE49-F238E27FC236}">
                <a16:creationId xmlns:a16="http://schemas.microsoft.com/office/drawing/2014/main" id="{23EBF2B3-4CE6-4C79-847D-E38CA5E13D75}"/>
              </a:ext>
            </a:extLst>
          </p:cNvPr>
          <p:cNvSpPr txBox="1"/>
          <p:nvPr/>
        </p:nvSpPr>
        <p:spPr>
          <a:xfrm>
            <a:off x="8018662" y="3350533"/>
            <a:ext cx="2280976" cy="1323439"/>
          </a:xfrm>
          <a:prstGeom prst="rect">
            <a:avLst/>
          </a:prstGeom>
          <a:noFill/>
        </p:spPr>
        <p:txBody>
          <a:bodyPr wrap="square" rtlCol="1">
            <a:spAutoFit/>
          </a:bodyPr>
          <a:lstStyle/>
          <a:p>
            <a:pPr algn="l" rtl="0"/>
            <a:r>
              <a:rPr lang="en-IL" sz="1000" dirty="0"/>
              <a:t>Group messages are handled by Kafka in because we don’t want to overload WS server with this kind of job. WS server is simple server implementation.</a:t>
            </a:r>
            <a:br>
              <a:rPr lang="en-IL" sz="1000" dirty="0"/>
            </a:br>
            <a:br>
              <a:rPr lang="en-IL" sz="1000" dirty="0"/>
            </a:br>
            <a:r>
              <a:rPr lang="en-IL" sz="1000" dirty="0"/>
              <a:t>Note that the group messages are also stored in the DB, in order to allow disconnected users to fetch them later.</a:t>
            </a:r>
            <a:endParaRPr lang="he-IL" sz="1000" dirty="0"/>
          </a:p>
        </p:txBody>
      </p:sp>
      <p:sp>
        <p:nvSpPr>
          <p:cNvPr id="207" name="תיבת טקסט 206">
            <a:extLst>
              <a:ext uri="{FF2B5EF4-FFF2-40B4-BE49-F238E27FC236}">
                <a16:creationId xmlns:a16="http://schemas.microsoft.com/office/drawing/2014/main" id="{9523436B-DB00-4E59-90C6-F63F65CAA48F}"/>
              </a:ext>
            </a:extLst>
          </p:cNvPr>
          <p:cNvSpPr txBox="1"/>
          <p:nvPr/>
        </p:nvSpPr>
        <p:spPr>
          <a:xfrm>
            <a:off x="4635984" y="6325224"/>
            <a:ext cx="5197972" cy="553998"/>
          </a:xfrm>
          <a:prstGeom prst="rect">
            <a:avLst/>
          </a:prstGeom>
          <a:noFill/>
        </p:spPr>
        <p:txBody>
          <a:bodyPr wrap="square">
            <a:spAutoFit/>
          </a:bodyPr>
          <a:lstStyle>
            <a:defPPr>
              <a:defRPr lang="he-IL"/>
            </a:defPPr>
            <a:lvl1pPr algn="l" rtl="0">
              <a:defRPr sz="1000"/>
            </a:lvl1pPr>
          </a:lstStyle>
          <a:p>
            <a:r>
              <a:rPr lang="en-IL" dirty="0"/>
              <a:t>In order to support media upload we first upload the media then sending the link to the target user as regular message.  We don’t upload every image and can detect already uploaded image by using a hash that is computed at the client side</a:t>
            </a:r>
            <a:endParaRPr lang="he-IL" dirty="0"/>
          </a:p>
        </p:txBody>
      </p:sp>
      <p:sp>
        <p:nvSpPr>
          <p:cNvPr id="208" name="מלבן 207">
            <a:extLst>
              <a:ext uri="{FF2B5EF4-FFF2-40B4-BE49-F238E27FC236}">
                <a16:creationId xmlns:a16="http://schemas.microsoft.com/office/drawing/2014/main" id="{636EE43E-E7BE-497F-ACD1-22821A17C5B0}"/>
              </a:ext>
            </a:extLst>
          </p:cNvPr>
          <p:cNvSpPr/>
          <p:nvPr/>
        </p:nvSpPr>
        <p:spPr>
          <a:xfrm>
            <a:off x="4742331" y="5144647"/>
            <a:ext cx="1045417" cy="58307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Asset Service</a:t>
            </a:r>
            <a:endParaRPr lang="he-IL" sz="1000" dirty="0">
              <a:solidFill>
                <a:schemeClr val="tx1"/>
              </a:solidFill>
            </a:endParaRPr>
          </a:p>
        </p:txBody>
      </p:sp>
      <p:cxnSp>
        <p:nvCxnSpPr>
          <p:cNvPr id="210" name="מחבר חץ ישר 209">
            <a:extLst>
              <a:ext uri="{FF2B5EF4-FFF2-40B4-BE49-F238E27FC236}">
                <a16:creationId xmlns:a16="http://schemas.microsoft.com/office/drawing/2014/main" id="{7C387188-FBFC-4112-AAD1-E5AC8511914F}"/>
              </a:ext>
            </a:extLst>
          </p:cNvPr>
          <p:cNvCxnSpPr>
            <a:cxnSpLocks/>
            <a:endCxn id="208" idx="1"/>
          </p:cNvCxnSpPr>
          <p:nvPr/>
        </p:nvCxnSpPr>
        <p:spPr>
          <a:xfrm>
            <a:off x="4487690" y="4998426"/>
            <a:ext cx="254641" cy="43775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14" name="מלבן 213">
            <a:extLst>
              <a:ext uri="{FF2B5EF4-FFF2-40B4-BE49-F238E27FC236}">
                <a16:creationId xmlns:a16="http://schemas.microsoft.com/office/drawing/2014/main" id="{90039414-5032-487E-B269-778676A655A0}"/>
              </a:ext>
            </a:extLst>
          </p:cNvPr>
          <p:cNvSpPr/>
          <p:nvPr/>
        </p:nvSpPr>
        <p:spPr>
          <a:xfrm flipH="1">
            <a:off x="4724817" y="6006662"/>
            <a:ext cx="429832" cy="2784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S3</a:t>
            </a:r>
            <a:endParaRPr lang="he-IL" sz="1000" dirty="0">
              <a:solidFill>
                <a:schemeClr val="tx1"/>
              </a:solidFill>
            </a:endParaRPr>
          </a:p>
        </p:txBody>
      </p:sp>
      <p:sp>
        <p:nvSpPr>
          <p:cNvPr id="215" name="מלבן 214">
            <a:extLst>
              <a:ext uri="{FF2B5EF4-FFF2-40B4-BE49-F238E27FC236}">
                <a16:creationId xmlns:a16="http://schemas.microsoft.com/office/drawing/2014/main" id="{8820DAFC-4F63-4ED9-BA8D-8D3948B1AD8C}"/>
              </a:ext>
            </a:extLst>
          </p:cNvPr>
          <p:cNvSpPr/>
          <p:nvPr/>
        </p:nvSpPr>
        <p:spPr>
          <a:xfrm flipH="1">
            <a:off x="5320444" y="6006663"/>
            <a:ext cx="429832" cy="2784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CDN</a:t>
            </a:r>
            <a:endParaRPr lang="he-IL" sz="1000" dirty="0">
              <a:solidFill>
                <a:schemeClr val="tx1"/>
              </a:solidFill>
            </a:endParaRPr>
          </a:p>
        </p:txBody>
      </p:sp>
      <p:cxnSp>
        <p:nvCxnSpPr>
          <p:cNvPr id="216" name="מחבר חץ ישר 215">
            <a:extLst>
              <a:ext uri="{FF2B5EF4-FFF2-40B4-BE49-F238E27FC236}">
                <a16:creationId xmlns:a16="http://schemas.microsoft.com/office/drawing/2014/main" id="{308F9A67-D2DE-4900-9263-862D4870C85B}"/>
              </a:ext>
            </a:extLst>
          </p:cNvPr>
          <p:cNvCxnSpPr>
            <a:cxnSpLocks/>
            <a:endCxn id="214" idx="0"/>
          </p:cNvCxnSpPr>
          <p:nvPr/>
        </p:nvCxnSpPr>
        <p:spPr>
          <a:xfrm>
            <a:off x="4939733" y="5715551"/>
            <a:ext cx="0" cy="29111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9" name="מחבר חץ ישר 218">
            <a:extLst>
              <a:ext uri="{FF2B5EF4-FFF2-40B4-BE49-F238E27FC236}">
                <a16:creationId xmlns:a16="http://schemas.microsoft.com/office/drawing/2014/main" id="{57B3B94A-8F1C-443F-9046-E4D773DA5675}"/>
              </a:ext>
            </a:extLst>
          </p:cNvPr>
          <p:cNvCxnSpPr>
            <a:cxnSpLocks/>
            <a:endCxn id="215" idx="0"/>
          </p:cNvCxnSpPr>
          <p:nvPr/>
        </p:nvCxnSpPr>
        <p:spPr>
          <a:xfrm>
            <a:off x="5535360" y="5727719"/>
            <a:ext cx="0" cy="27894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27" name="מלבן 226">
            <a:extLst>
              <a:ext uri="{FF2B5EF4-FFF2-40B4-BE49-F238E27FC236}">
                <a16:creationId xmlns:a16="http://schemas.microsoft.com/office/drawing/2014/main" id="{FD587D99-6C77-4E42-B646-3E9A6CDE85DC}"/>
              </a:ext>
            </a:extLst>
          </p:cNvPr>
          <p:cNvSpPr/>
          <p:nvPr/>
        </p:nvSpPr>
        <p:spPr>
          <a:xfrm>
            <a:off x="4749756" y="1233492"/>
            <a:ext cx="1026735"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User Service</a:t>
            </a:r>
          </a:p>
        </p:txBody>
      </p:sp>
      <p:sp>
        <p:nvSpPr>
          <p:cNvPr id="228" name="מלבן 227">
            <a:extLst>
              <a:ext uri="{FF2B5EF4-FFF2-40B4-BE49-F238E27FC236}">
                <a16:creationId xmlns:a16="http://schemas.microsoft.com/office/drawing/2014/main" id="{67E1E91A-B8A6-4C2E-9D4B-622AD8497660}"/>
              </a:ext>
            </a:extLst>
          </p:cNvPr>
          <p:cNvSpPr/>
          <p:nvPr/>
        </p:nvSpPr>
        <p:spPr>
          <a:xfrm>
            <a:off x="6092365" y="765661"/>
            <a:ext cx="1026735" cy="35731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User DB MySQL</a:t>
            </a:r>
          </a:p>
        </p:txBody>
      </p:sp>
      <p:sp>
        <p:nvSpPr>
          <p:cNvPr id="230" name="מלבן 229">
            <a:extLst>
              <a:ext uri="{FF2B5EF4-FFF2-40B4-BE49-F238E27FC236}">
                <a16:creationId xmlns:a16="http://schemas.microsoft.com/office/drawing/2014/main" id="{97ABC998-226C-4C68-9EB2-3B8A69AFCDE9}"/>
              </a:ext>
            </a:extLst>
          </p:cNvPr>
          <p:cNvSpPr/>
          <p:nvPr/>
        </p:nvSpPr>
        <p:spPr>
          <a:xfrm flipH="1">
            <a:off x="6241548" y="1255347"/>
            <a:ext cx="710342" cy="2784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Redis</a:t>
            </a:r>
            <a:endParaRPr lang="he-IL" sz="1000" dirty="0">
              <a:solidFill>
                <a:schemeClr val="tx1"/>
              </a:solidFill>
            </a:endParaRPr>
          </a:p>
        </p:txBody>
      </p:sp>
      <p:cxnSp>
        <p:nvCxnSpPr>
          <p:cNvPr id="241" name="מחבר: מרפקי 240">
            <a:extLst>
              <a:ext uri="{FF2B5EF4-FFF2-40B4-BE49-F238E27FC236}">
                <a16:creationId xmlns:a16="http://schemas.microsoft.com/office/drawing/2014/main" id="{EADA8BB3-1908-4AB1-B358-2C233981A86A}"/>
              </a:ext>
            </a:extLst>
          </p:cNvPr>
          <p:cNvCxnSpPr>
            <a:cxnSpLocks/>
            <a:endCxn id="171" idx="1"/>
          </p:cNvCxnSpPr>
          <p:nvPr/>
        </p:nvCxnSpPr>
        <p:spPr>
          <a:xfrm rot="5400000" flipH="1" flipV="1">
            <a:off x="4049200" y="2181602"/>
            <a:ext cx="997846" cy="403266"/>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2" name="מחבר: מרפקי 241">
            <a:extLst>
              <a:ext uri="{FF2B5EF4-FFF2-40B4-BE49-F238E27FC236}">
                <a16:creationId xmlns:a16="http://schemas.microsoft.com/office/drawing/2014/main" id="{EB7601DC-1F0B-42C9-BA7B-0E4074C48CA6}"/>
              </a:ext>
            </a:extLst>
          </p:cNvPr>
          <p:cNvCxnSpPr>
            <a:cxnSpLocks/>
            <a:stCxn id="25" idx="0"/>
            <a:endCxn id="227" idx="1"/>
          </p:cNvCxnSpPr>
          <p:nvPr/>
        </p:nvCxnSpPr>
        <p:spPr>
          <a:xfrm rot="5400000" flipH="1" flipV="1">
            <a:off x="3799604" y="1932006"/>
            <a:ext cx="1487720" cy="412584"/>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63" name="מלבן 262">
            <a:extLst>
              <a:ext uri="{FF2B5EF4-FFF2-40B4-BE49-F238E27FC236}">
                <a16:creationId xmlns:a16="http://schemas.microsoft.com/office/drawing/2014/main" id="{6D0C5C35-50AA-4737-BB88-20C1FA0047E7}"/>
              </a:ext>
            </a:extLst>
          </p:cNvPr>
          <p:cNvSpPr/>
          <p:nvPr/>
        </p:nvSpPr>
        <p:spPr>
          <a:xfrm>
            <a:off x="4762048" y="779328"/>
            <a:ext cx="1026735"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Last Seen Service</a:t>
            </a:r>
          </a:p>
        </p:txBody>
      </p:sp>
      <p:cxnSp>
        <p:nvCxnSpPr>
          <p:cNvPr id="264" name="מחבר: מרפקי 263">
            <a:extLst>
              <a:ext uri="{FF2B5EF4-FFF2-40B4-BE49-F238E27FC236}">
                <a16:creationId xmlns:a16="http://schemas.microsoft.com/office/drawing/2014/main" id="{6B78AEFD-6EDE-44A7-981C-0069BF36BBD6}"/>
              </a:ext>
            </a:extLst>
          </p:cNvPr>
          <p:cNvCxnSpPr>
            <a:cxnSpLocks/>
            <a:stCxn id="25" idx="0"/>
            <a:endCxn id="263" idx="1"/>
          </p:cNvCxnSpPr>
          <p:nvPr/>
        </p:nvCxnSpPr>
        <p:spPr>
          <a:xfrm rot="5400000" flipH="1" flipV="1">
            <a:off x="3578668" y="1698778"/>
            <a:ext cx="1941884" cy="424876"/>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67" name="מלבן 266">
            <a:extLst>
              <a:ext uri="{FF2B5EF4-FFF2-40B4-BE49-F238E27FC236}">
                <a16:creationId xmlns:a16="http://schemas.microsoft.com/office/drawing/2014/main" id="{D09A6D28-22E6-4D45-B7F8-9EB991C1FF4B}"/>
              </a:ext>
            </a:extLst>
          </p:cNvPr>
          <p:cNvSpPr/>
          <p:nvPr/>
        </p:nvSpPr>
        <p:spPr>
          <a:xfrm>
            <a:off x="6090843" y="306849"/>
            <a:ext cx="1026735" cy="35731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Cassandra</a:t>
            </a:r>
          </a:p>
        </p:txBody>
      </p:sp>
      <p:cxnSp>
        <p:nvCxnSpPr>
          <p:cNvPr id="271" name="מחבר חץ ישר 270">
            <a:extLst>
              <a:ext uri="{FF2B5EF4-FFF2-40B4-BE49-F238E27FC236}">
                <a16:creationId xmlns:a16="http://schemas.microsoft.com/office/drawing/2014/main" id="{F73104F7-0FE7-4C7E-B6F8-49BD59E199FD}"/>
              </a:ext>
            </a:extLst>
          </p:cNvPr>
          <p:cNvCxnSpPr>
            <a:cxnSpLocks/>
            <a:stCxn id="263" idx="3"/>
            <a:endCxn id="267" idx="1"/>
          </p:cNvCxnSpPr>
          <p:nvPr/>
        </p:nvCxnSpPr>
        <p:spPr>
          <a:xfrm flipV="1">
            <a:off x="5788783" y="485509"/>
            <a:ext cx="302060" cy="45476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2" name="מחבר חץ ישר 281">
            <a:extLst>
              <a:ext uri="{FF2B5EF4-FFF2-40B4-BE49-F238E27FC236}">
                <a16:creationId xmlns:a16="http://schemas.microsoft.com/office/drawing/2014/main" id="{90868BAC-FFEE-42F8-A861-327682FB2763}"/>
              </a:ext>
            </a:extLst>
          </p:cNvPr>
          <p:cNvCxnSpPr>
            <a:cxnSpLocks/>
            <a:stCxn id="227" idx="3"/>
            <a:endCxn id="230" idx="3"/>
          </p:cNvCxnSpPr>
          <p:nvPr/>
        </p:nvCxnSpPr>
        <p:spPr>
          <a:xfrm>
            <a:off x="5776491" y="1394438"/>
            <a:ext cx="465057" cy="14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5" name="מחבר חץ ישר 284">
            <a:extLst>
              <a:ext uri="{FF2B5EF4-FFF2-40B4-BE49-F238E27FC236}">
                <a16:creationId xmlns:a16="http://schemas.microsoft.com/office/drawing/2014/main" id="{A6B7C667-6692-4CB9-8736-1A461428EDEE}"/>
              </a:ext>
            </a:extLst>
          </p:cNvPr>
          <p:cNvCxnSpPr>
            <a:cxnSpLocks/>
            <a:stCxn id="171" idx="3"/>
            <a:endCxn id="172" idx="1"/>
          </p:cNvCxnSpPr>
          <p:nvPr/>
        </p:nvCxnSpPr>
        <p:spPr>
          <a:xfrm flipV="1">
            <a:off x="5776491" y="1883556"/>
            <a:ext cx="314353" cy="75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8" name="מחבר חץ ישר 287">
            <a:extLst>
              <a:ext uri="{FF2B5EF4-FFF2-40B4-BE49-F238E27FC236}">
                <a16:creationId xmlns:a16="http://schemas.microsoft.com/office/drawing/2014/main" id="{83AD3966-293E-4D1F-852C-4798A88FCD63}"/>
              </a:ext>
            </a:extLst>
          </p:cNvPr>
          <p:cNvCxnSpPr>
            <a:cxnSpLocks/>
            <a:stCxn id="171" idx="3"/>
            <a:endCxn id="230" idx="3"/>
          </p:cNvCxnSpPr>
          <p:nvPr/>
        </p:nvCxnSpPr>
        <p:spPr>
          <a:xfrm flipV="1">
            <a:off x="5776491" y="1394587"/>
            <a:ext cx="465057" cy="48972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3" name="מחבר חץ ישר 292">
            <a:extLst>
              <a:ext uri="{FF2B5EF4-FFF2-40B4-BE49-F238E27FC236}">
                <a16:creationId xmlns:a16="http://schemas.microsoft.com/office/drawing/2014/main" id="{356DD0ED-83A5-44A6-BF05-AFED98CCA4DB}"/>
              </a:ext>
            </a:extLst>
          </p:cNvPr>
          <p:cNvCxnSpPr>
            <a:cxnSpLocks/>
            <a:stCxn id="227" idx="3"/>
            <a:endCxn id="228" idx="1"/>
          </p:cNvCxnSpPr>
          <p:nvPr/>
        </p:nvCxnSpPr>
        <p:spPr>
          <a:xfrm flipV="1">
            <a:off x="5776491" y="944321"/>
            <a:ext cx="315874" cy="45011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97" name="תיבת טקסט 296">
            <a:extLst>
              <a:ext uri="{FF2B5EF4-FFF2-40B4-BE49-F238E27FC236}">
                <a16:creationId xmlns:a16="http://schemas.microsoft.com/office/drawing/2014/main" id="{9CDCF092-D820-4990-9B3A-D5447062A161}"/>
              </a:ext>
            </a:extLst>
          </p:cNvPr>
          <p:cNvSpPr txBox="1"/>
          <p:nvPr/>
        </p:nvSpPr>
        <p:spPr>
          <a:xfrm>
            <a:off x="7117577" y="261361"/>
            <a:ext cx="1518403" cy="400110"/>
          </a:xfrm>
          <a:prstGeom prst="rect">
            <a:avLst/>
          </a:prstGeom>
          <a:noFill/>
        </p:spPr>
        <p:txBody>
          <a:bodyPr wrap="square" rtlCol="1">
            <a:spAutoFit/>
          </a:bodyPr>
          <a:lstStyle/>
          <a:p>
            <a:pPr algn="l" rtl="0"/>
            <a:r>
              <a:rPr lang="en-IL" sz="1000" dirty="0"/>
              <a:t>We should use Cassandra in order to scale writes!</a:t>
            </a:r>
            <a:endParaRPr lang="he-IL" sz="1000" dirty="0"/>
          </a:p>
        </p:txBody>
      </p:sp>
    </p:spTree>
    <p:extLst>
      <p:ext uri="{BB962C8B-B14F-4D97-AF65-F5344CB8AC3E}">
        <p14:creationId xmlns:p14="http://schemas.microsoft.com/office/powerpoint/2010/main" val="3122671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6E9F3ACF-368D-42F8-A0E8-11A2F30C345E}"/>
              </a:ext>
            </a:extLst>
          </p:cNvPr>
          <p:cNvSpPr txBox="1"/>
          <p:nvPr/>
        </p:nvSpPr>
        <p:spPr>
          <a:xfrm>
            <a:off x="8786685" y="360269"/>
            <a:ext cx="3288206" cy="1938992"/>
          </a:xfrm>
          <a:prstGeom prst="rect">
            <a:avLst/>
          </a:prstGeom>
          <a:noFill/>
          <a:ln>
            <a:solidFill>
              <a:schemeClr val="tx1"/>
            </a:solidFill>
          </a:ln>
        </p:spPr>
        <p:txBody>
          <a:bodyPr wrap="square" rtlCol="1">
            <a:spAutoFit/>
          </a:bodyPr>
          <a:lstStyle/>
          <a:p>
            <a:pPr algn="l" rtl="0"/>
            <a:r>
              <a:rPr lang="en-IL" sz="1000" b="1" dirty="0"/>
              <a:t>NFR</a:t>
            </a:r>
            <a:r>
              <a:rPr lang="en-IL" sz="1000" dirty="0"/>
              <a:t>: Read heavy, fast rendering, fast tweet, scale.</a:t>
            </a:r>
          </a:p>
          <a:p>
            <a:pPr algn="l" rtl="0"/>
            <a:r>
              <a:rPr lang="en-IL" sz="1000" dirty="0"/>
              <a:t>The user timeline should be displayed fast when accessing the home page. Millions of tweets per day.</a:t>
            </a:r>
            <a:br>
              <a:rPr lang="en-IL" sz="1000" dirty="0"/>
            </a:br>
            <a:endParaRPr lang="en-IL" sz="1000" dirty="0"/>
          </a:p>
          <a:p>
            <a:pPr algn="l" rtl="0"/>
            <a:r>
              <a:rPr lang="en-IL" sz="1000" b="1" dirty="0"/>
              <a:t>FR</a:t>
            </a:r>
            <a:r>
              <a:rPr lang="en-IL" sz="1000" dirty="0"/>
              <a:t>: Tweet, re-tweet, follow, search</a:t>
            </a:r>
          </a:p>
          <a:p>
            <a:pPr algn="l" rtl="0"/>
            <a:endParaRPr lang="en-IL" sz="1000" dirty="0"/>
          </a:p>
          <a:p>
            <a:pPr algn="l" rtl="0"/>
            <a:r>
              <a:rPr lang="en-IL" sz="1000" dirty="0"/>
              <a:t>We should classify the users upon their number of their followers. We handle these users’ tweets differently.</a:t>
            </a:r>
            <a:br>
              <a:rPr lang="en-IL" sz="1000" dirty="0"/>
            </a:br>
            <a:r>
              <a:rPr lang="en-IL" sz="1000" dirty="0"/>
              <a:t>User classification: Famous, Active, Live, Passive, Inactive.</a:t>
            </a:r>
          </a:p>
          <a:p>
            <a:pPr algn="l" rtl="0"/>
            <a:endParaRPr lang="en-IL" sz="1000" dirty="0"/>
          </a:p>
          <a:p>
            <a:pPr algn="l" rtl="0"/>
            <a:r>
              <a:rPr lang="en-IL" sz="1000" dirty="0">
                <a:solidFill>
                  <a:srgbClr val="FF0000"/>
                </a:solidFill>
              </a:rPr>
              <a:t>Whenever we design an heavy read system – we should consider to pre-compute information and caching.</a:t>
            </a:r>
          </a:p>
        </p:txBody>
      </p:sp>
      <p:sp>
        <p:nvSpPr>
          <p:cNvPr id="5" name="תיבת טקסט 4">
            <a:extLst>
              <a:ext uri="{FF2B5EF4-FFF2-40B4-BE49-F238E27FC236}">
                <a16:creationId xmlns:a16="http://schemas.microsoft.com/office/drawing/2014/main" id="{1863C921-4855-4A36-ACEB-115E9858BC7C}"/>
              </a:ext>
            </a:extLst>
          </p:cNvPr>
          <p:cNvSpPr txBox="1"/>
          <p:nvPr/>
        </p:nvSpPr>
        <p:spPr>
          <a:xfrm>
            <a:off x="9450551" y="15876"/>
            <a:ext cx="2252733" cy="369332"/>
          </a:xfrm>
          <a:prstGeom prst="rect">
            <a:avLst/>
          </a:prstGeom>
          <a:noFill/>
        </p:spPr>
        <p:txBody>
          <a:bodyPr wrap="none" rtlCol="1">
            <a:spAutoFit/>
          </a:bodyPr>
          <a:lstStyle/>
          <a:p>
            <a:r>
              <a:rPr lang="en-IL" u="sng" dirty="0">
                <a:ln w="0"/>
                <a:effectLst>
                  <a:outerShdw blurRad="38100" dist="19050" dir="2700000" algn="tl" rotWithShape="0">
                    <a:schemeClr val="dk1">
                      <a:alpha val="40000"/>
                    </a:schemeClr>
                  </a:outerShdw>
                </a:effectLst>
              </a:rPr>
              <a:t>Twitter System Design</a:t>
            </a:r>
            <a:endParaRPr lang="he-IL" u="sng" dirty="0">
              <a:ln w="0"/>
              <a:effectLst>
                <a:outerShdw blurRad="38100" dist="19050" dir="2700000" algn="tl" rotWithShape="0">
                  <a:schemeClr val="dk1">
                    <a:alpha val="40000"/>
                  </a:schemeClr>
                </a:outerShdw>
              </a:effectLst>
            </a:endParaRPr>
          </a:p>
        </p:txBody>
      </p:sp>
      <p:sp>
        <p:nvSpPr>
          <p:cNvPr id="6" name="מלבן 5">
            <a:extLst>
              <a:ext uri="{FF2B5EF4-FFF2-40B4-BE49-F238E27FC236}">
                <a16:creationId xmlns:a16="http://schemas.microsoft.com/office/drawing/2014/main" id="{7273136F-F51C-4283-94CB-CA5932EB995D}"/>
              </a:ext>
            </a:extLst>
          </p:cNvPr>
          <p:cNvSpPr/>
          <p:nvPr/>
        </p:nvSpPr>
        <p:spPr>
          <a:xfrm>
            <a:off x="366043" y="2267216"/>
            <a:ext cx="1175217" cy="39306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User App/Website</a:t>
            </a:r>
            <a:endParaRPr lang="he-IL" sz="1000" dirty="0">
              <a:solidFill>
                <a:schemeClr val="tx1"/>
              </a:solidFill>
            </a:endParaRPr>
          </a:p>
        </p:txBody>
      </p:sp>
      <p:sp>
        <p:nvSpPr>
          <p:cNvPr id="7" name="מלבן 6">
            <a:extLst>
              <a:ext uri="{FF2B5EF4-FFF2-40B4-BE49-F238E27FC236}">
                <a16:creationId xmlns:a16="http://schemas.microsoft.com/office/drawing/2014/main" id="{DC72F269-3B25-4EBD-9509-E4821EDAE826}"/>
              </a:ext>
            </a:extLst>
          </p:cNvPr>
          <p:cNvSpPr/>
          <p:nvPr/>
        </p:nvSpPr>
        <p:spPr>
          <a:xfrm>
            <a:off x="366043" y="947385"/>
            <a:ext cx="1175217" cy="48636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User </a:t>
            </a:r>
            <a:br>
              <a:rPr lang="en-IL" sz="1000" dirty="0">
                <a:solidFill>
                  <a:schemeClr val="tx1"/>
                </a:solidFill>
              </a:rPr>
            </a:br>
            <a:r>
              <a:rPr lang="en-IL" sz="1000" dirty="0">
                <a:solidFill>
                  <a:schemeClr val="tx1"/>
                </a:solidFill>
              </a:rPr>
              <a:t>Login/</a:t>
            </a:r>
            <a:r>
              <a:rPr lang="en-IL" sz="1000" dirty="0" err="1">
                <a:solidFill>
                  <a:schemeClr val="tx1"/>
                </a:solidFill>
              </a:rPr>
              <a:t>OnBoarding</a:t>
            </a:r>
            <a:endParaRPr lang="he-IL" sz="1000" dirty="0">
              <a:solidFill>
                <a:schemeClr val="tx1"/>
              </a:solidFill>
            </a:endParaRPr>
          </a:p>
        </p:txBody>
      </p:sp>
      <p:sp>
        <p:nvSpPr>
          <p:cNvPr id="8" name="מלבן 7">
            <a:extLst>
              <a:ext uri="{FF2B5EF4-FFF2-40B4-BE49-F238E27FC236}">
                <a16:creationId xmlns:a16="http://schemas.microsoft.com/office/drawing/2014/main" id="{D767415E-BFD6-4546-85F2-7F78612F3D5F}"/>
              </a:ext>
            </a:extLst>
          </p:cNvPr>
          <p:cNvSpPr/>
          <p:nvPr/>
        </p:nvSpPr>
        <p:spPr>
          <a:xfrm>
            <a:off x="366043" y="1672063"/>
            <a:ext cx="1175217" cy="39306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User Follow</a:t>
            </a:r>
            <a:endParaRPr lang="he-IL" sz="1000" dirty="0">
              <a:solidFill>
                <a:schemeClr val="tx1"/>
              </a:solidFill>
            </a:endParaRPr>
          </a:p>
        </p:txBody>
      </p:sp>
      <p:sp>
        <p:nvSpPr>
          <p:cNvPr id="9" name="מלבן 8">
            <a:extLst>
              <a:ext uri="{FF2B5EF4-FFF2-40B4-BE49-F238E27FC236}">
                <a16:creationId xmlns:a16="http://schemas.microsoft.com/office/drawing/2014/main" id="{9448C546-B18B-4CE4-B9CA-E080161890C7}"/>
              </a:ext>
            </a:extLst>
          </p:cNvPr>
          <p:cNvSpPr/>
          <p:nvPr/>
        </p:nvSpPr>
        <p:spPr>
          <a:xfrm>
            <a:off x="1939832" y="713619"/>
            <a:ext cx="232756" cy="22509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LB</a:t>
            </a:r>
            <a:endParaRPr lang="he-IL" sz="1000" dirty="0">
              <a:solidFill>
                <a:schemeClr val="tx1"/>
              </a:solidFill>
            </a:endParaRPr>
          </a:p>
        </p:txBody>
      </p:sp>
      <p:sp>
        <p:nvSpPr>
          <p:cNvPr id="10" name="מלבן 9">
            <a:extLst>
              <a:ext uri="{FF2B5EF4-FFF2-40B4-BE49-F238E27FC236}">
                <a16:creationId xmlns:a16="http://schemas.microsoft.com/office/drawing/2014/main" id="{831707DD-C4CD-4D4A-BF15-774AC44AF88E}"/>
              </a:ext>
            </a:extLst>
          </p:cNvPr>
          <p:cNvSpPr/>
          <p:nvPr/>
        </p:nvSpPr>
        <p:spPr>
          <a:xfrm>
            <a:off x="2663261" y="830000"/>
            <a:ext cx="1026735"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User Service</a:t>
            </a:r>
          </a:p>
        </p:txBody>
      </p:sp>
      <p:sp>
        <p:nvSpPr>
          <p:cNvPr id="11" name="מלבן 10">
            <a:extLst>
              <a:ext uri="{FF2B5EF4-FFF2-40B4-BE49-F238E27FC236}">
                <a16:creationId xmlns:a16="http://schemas.microsoft.com/office/drawing/2014/main" id="{87E78773-B54D-4F53-A141-445755EC3214}"/>
              </a:ext>
            </a:extLst>
          </p:cNvPr>
          <p:cNvSpPr/>
          <p:nvPr/>
        </p:nvSpPr>
        <p:spPr>
          <a:xfrm>
            <a:off x="4054225" y="821687"/>
            <a:ext cx="1026735" cy="34003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User DB MySQL</a:t>
            </a:r>
          </a:p>
        </p:txBody>
      </p:sp>
      <p:sp>
        <p:nvSpPr>
          <p:cNvPr id="12" name="מלבן 11">
            <a:extLst>
              <a:ext uri="{FF2B5EF4-FFF2-40B4-BE49-F238E27FC236}">
                <a16:creationId xmlns:a16="http://schemas.microsoft.com/office/drawing/2014/main" id="{64C5E9B5-9F2B-4B34-BAEF-EC124821F376}"/>
              </a:ext>
            </a:extLst>
          </p:cNvPr>
          <p:cNvSpPr/>
          <p:nvPr/>
        </p:nvSpPr>
        <p:spPr>
          <a:xfrm flipH="1">
            <a:off x="4054225" y="1282008"/>
            <a:ext cx="710342" cy="2784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Redis</a:t>
            </a:r>
            <a:endParaRPr lang="he-IL" sz="1000" dirty="0">
              <a:solidFill>
                <a:schemeClr val="tx1"/>
              </a:solidFill>
            </a:endParaRPr>
          </a:p>
        </p:txBody>
      </p:sp>
      <p:sp>
        <p:nvSpPr>
          <p:cNvPr id="13" name="מלבן 12">
            <a:extLst>
              <a:ext uri="{FF2B5EF4-FFF2-40B4-BE49-F238E27FC236}">
                <a16:creationId xmlns:a16="http://schemas.microsoft.com/office/drawing/2014/main" id="{04EC00D7-609B-4F9C-A94D-FC6FDAC63FE2}"/>
              </a:ext>
            </a:extLst>
          </p:cNvPr>
          <p:cNvSpPr/>
          <p:nvPr/>
        </p:nvSpPr>
        <p:spPr>
          <a:xfrm>
            <a:off x="2663260" y="1709266"/>
            <a:ext cx="1026735"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Graph Service</a:t>
            </a:r>
          </a:p>
        </p:txBody>
      </p:sp>
      <p:cxnSp>
        <p:nvCxnSpPr>
          <p:cNvPr id="14" name="מחבר חץ ישר 13">
            <a:extLst>
              <a:ext uri="{FF2B5EF4-FFF2-40B4-BE49-F238E27FC236}">
                <a16:creationId xmlns:a16="http://schemas.microsoft.com/office/drawing/2014/main" id="{EDA1CF7F-9761-4DE0-938F-2250E9C83E55}"/>
              </a:ext>
            </a:extLst>
          </p:cNvPr>
          <p:cNvCxnSpPr>
            <a:cxnSpLocks/>
            <a:stCxn id="7" idx="3"/>
            <a:endCxn id="10" idx="1"/>
          </p:cNvCxnSpPr>
          <p:nvPr/>
        </p:nvCxnSpPr>
        <p:spPr>
          <a:xfrm flipV="1">
            <a:off x="1541260" y="990946"/>
            <a:ext cx="1122001" cy="19962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מחבר חץ ישר 16">
            <a:extLst>
              <a:ext uri="{FF2B5EF4-FFF2-40B4-BE49-F238E27FC236}">
                <a16:creationId xmlns:a16="http://schemas.microsoft.com/office/drawing/2014/main" id="{8C98C93E-0C06-4C24-8710-E96C8FF8406A}"/>
              </a:ext>
            </a:extLst>
          </p:cNvPr>
          <p:cNvCxnSpPr>
            <a:cxnSpLocks/>
            <a:stCxn id="8" idx="3"/>
            <a:endCxn id="13" idx="1"/>
          </p:cNvCxnSpPr>
          <p:nvPr/>
        </p:nvCxnSpPr>
        <p:spPr>
          <a:xfrm>
            <a:off x="1541260" y="1868595"/>
            <a:ext cx="1122000" cy="161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מלבן 20">
            <a:extLst>
              <a:ext uri="{FF2B5EF4-FFF2-40B4-BE49-F238E27FC236}">
                <a16:creationId xmlns:a16="http://schemas.microsoft.com/office/drawing/2014/main" id="{41B6A65F-B260-48D4-98E1-5F072918D841}"/>
              </a:ext>
            </a:extLst>
          </p:cNvPr>
          <p:cNvSpPr/>
          <p:nvPr/>
        </p:nvSpPr>
        <p:spPr>
          <a:xfrm>
            <a:off x="4075258" y="1696204"/>
            <a:ext cx="1905710" cy="34003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User DB MySQL</a:t>
            </a:r>
          </a:p>
          <a:p>
            <a:pPr algn="ctr"/>
            <a:r>
              <a:rPr lang="en-IL" sz="1000" dirty="0" err="1">
                <a:solidFill>
                  <a:schemeClr val="tx1"/>
                </a:solidFill>
              </a:rPr>
              <a:t>UserID</a:t>
            </a:r>
            <a:r>
              <a:rPr lang="en-IL" sz="1000" dirty="0">
                <a:solidFill>
                  <a:schemeClr val="tx1"/>
                </a:solidFill>
              </a:rPr>
              <a:t>/</a:t>
            </a:r>
            <a:r>
              <a:rPr lang="en-IL" sz="1000" dirty="0" err="1">
                <a:solidFill>
                  <a:schemeClr val="tx1"/>
                </a:solidFill>
              </a:rPr>
              <a:t>FollowerID</a:t>
            </a:r>
            <a:r>
              <a:rPr lang="en-IL" sz="1000" dirty="0">
                <a:solidFill>
                  <a:schemeClr val="tx1"/>
                </a:solidFill>
              </a:rPr>
              <a:t>/</a:t>
            </a:r>
            <a:r>
              <a:rPr lang="en-IL" sz="1000" dirty="0" err="1">
                <a:solidFill>
                  <a:schemeClr val="tx1"/>
                </a:solidFill>
              </a:rPr>
              <a:t>TimeStamp</a:t>
            </a:r>
            <a:endParaRPr lang="en-IL" sz="1000" dirty="0">
              <a:solidFill>
                <a:schemeClr val="tx1"/>
              </a:solidFill>
            </a:endParaRPr>
          </a:p>
        </p:txBody>
      </p:sp>
      <p:cxnSp>
        <p:nvCxnSpPr>
          <p:cNvPr id="23" name="מחבר חץ ישר 22">
            <a:extLst>
              <a:ext uri="{FF2B5EF4-FFF2-40B4-BE49-F238E27FC236}">
                <a16:creationId xmlns:a16="http://schemas.microsoft.com/office/drawing/2014/main" id="{DA099CC6-491E-4A47-BD7F-EC5B1A801AF9}"/>
              </a:ext>
            </a:extLst>
          </p:cNvPr>
          <p:cNvCxnSpPr>
            <a:cxnSpLocks/>
            <a:stCxn id="13" idx="3"/>
            <a:endCxn id="21" idx="1"/>
          </p:cNvCxnSpPr>
          <p:nvPr/>
        </p:nvCxnSpPr>
        <p:spPr>
          <a:xfrm flipV="1">
            <a:off x="3689995" y="1866221"/>
            <a:ext cx="385263" cy="399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מחבר חץ ישר 25">
            <a:extLst>
              <a:ext uri="{FF2B5EF4-FFF2-40B4-BE49-F238E27FC236}">
                <a16:creationId xmlns:a16="http://schemas.microsoft.com/office/drawing/2014/main" id="{20B7F2B0-DFC3-499F-9613-6A954E97D1E0}"/>
              </a:ext>
            </a:extLst>
          </p:cNvPr>
          <p:cNvCxnSpPr>
            <a:cxnSpLocks/>
            <a:stCxn id="10" idx="3"/>
            <a:endCxn id="11" idx="1"/>
          </p:cNvCxnSpPr>
          <p:nvPr/>
        </p:nvCxnSpPr>
        <p:spPr>
          <a:xfrm>
            <a:off x="3689996" y="990946"/>
            <a:ext cx="364229" cy="75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מחבר: מרפקי 32">
            <a:extLst>
              <a:ext uri="{FF2B5EF4-FFF2-40B4-BE49-F238E27FC236}">
                <a16:creationId xmlns:a16="http://schemas.microsoft.com/office/drawing/2014/main" id="{FAB77D39-D42A-46E9-9042-F3030077F98D}"/>
              </a:ext>
            </a:extLst>
          </p:cNvPr>
          <p:cNvCxnSpPr>
            <a:stCxn id="12" idx="3"/>
            <a:endCxn id="10" idx="2"/>
          </p:cNvCxnSpPr>
          <p:nvPr/>
        </p:nvCxnSpPr>
        <p:spPr>
          <a:xfrm rot="10800000">
            <a:off x="3176629" y="1151892"/>
            <a:ext cx="877596" cy="26935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מחבר: מרפקי 33">
            <a:extLst>
              <a:ext uri="{FF2B5EF4-FFF2-40B4-BE49-F238E27FC236}">
                <a16:creationId xmlns:a16="http://schemas.microsoft.com/office/drawing/2014/main" id="{DC310F7D-A603-4EBD-86B9-1C27D62BEB02}"/>
              </a:ext>
            </a:extLst>
          </p:cNvPr>
          <p:cNvCxnSpPr>
            <a:cxnSpLocks/>
            <a:stCxn id="12" idx="3"/>
            <a:endCxn id="13" idx="0"/>
          </p:cNvCxnSpPr>
          <p:nvPr/>
        </p:nvCxnSpPr>
        <p:spPr>
          <a:xfrm rot="10800000" flipV="1">
            <a:off x="3176629" y="1421248"/>
            <a:ext cx="877597" cy="28801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תיבת טקסט 36">
            <a:extLst>
              <a:ext uri="{FF2B5EF4-FFF2-40B4-BE49-F238E27FC236}">
                <a16:creationId xmlns:a16="http://schemas.microsoft.com/office/drawing/2014/main" id="{DD704E38-E79C-49AD-80C2-CBB8275D4A2D}"/>
              </a:ext>
            </a:extLst>
          </p:cNvPr>
          <p:cNvSpPr txBox="1"/>
          <p:nvPr/>
        </p:nvSpPr>
        <p:spPr>
          <a:xfrm>
            <a:off x="2478785" y="159844"/>
            <a:ext cx="1395684" cy="408040"/>
          </a:xfrm>
          <a:prstGeom prst="rect">
            <a:avLst/>
          </a:prstGeom>
          <a:noFill/>
        </p:spPr>
        <p:txBody>
          <a:bodyPr wrap="square" rtlCol="1">
            <a:spAutoFit/>
          </a:bodyPr>
          <a:lstStyle/>
          <a:p>
            <a:pPr algn="l" rtl="0"/>
            <a:r>
              <a:rPr lang="en-IL" sz="1000" dirty="0"/>
              <a:t>Get user by ID, Mail etc</a:t>
            </a:r>
            <a:br>
              <a:rPr lang="en-IL" sz="1000" dirty="0"/>
            </a:br>
            <a:r>
              <a:rPr lang="en-IL" sz="1000" dirty="0"/>
              <a:t>Also offers bulk API</a:t>
            </a:r>
            <a:endParaRPr lang="he-IL" sz="1000" dirty="0"/>
          </a:p>
        </p:txBody>
      </p:sp>
      <p:cxnSp>
        <p:nvCxnSpPr>
          <p:cNvPr id="38" name="מחבר חץ ישר 37">
            <a:extLst>
              <a:ext uri="{FF2B5EF4-FFF2-40B4-BE49-F238E27FC236}">
                <a16:creationId xmlns:a16="http://schemas.microsoft.com/office/drawing/2014/main" id="{23C4D86C-4180-472A-AD52-6F9EAEF4B38D}"/>
              </a:ext>
            </a:extLst>
          </p:cNvPr>
          <p:cNvCxnSpPr>
            <a:cxnSpLocks/>
            <a:stCxn id="37" idx="2"/>
            <a:endCxn id="10" idx="0"/>
          </p:cNvCxnSpPr>
          <p:nvPr/>
        </p:nvCxnSpPr>
        <p:spPr>
          <a:xfrm>
            <a:off x="3176627" y="567884"/>
            <a:ext cx="2" cy="2621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1" name="תיבת טקסט 40">
            <a:extLst>
              <a:ext uri="{FF2B5EF4-FFF2-40B4-BE49-F238E27FC236}">
                <a16:creationId xmlns:a16="http://schemas.microsoft.com/office/drawing/2014/main" id="{2CBF63D9-1164-4D72-B990-73205106FA4D}"/>
              </a:ext>
            </a:extLst>
          </p:cNvPr>
          <p:cNvSpPr txBox="1"/>
          <p:nvPr/>
        </p:nvSpPr>
        <p:spPr>
          <a:xfrm>
            <a:off x="4330271" y="2847111"/>
            <a:ext cx="1395684" cy="861774"/>
          </a:xfrm>
          <a:prstGeom prst="rect">
            <a:avLst/>
          </a:prstGeom>
          <a:noFill/>
        </p:spPr>
        <p:txBody>
          <a:bodyPr wrap="square" rtlCol="1">
            <a:spAutoFit/>
          </a:bodyPr>
          <a:lstStyle/>
          <a:p>
            <a:pPr algn="l" rtl="0"/>
            <a:r>
              <a:rPr lang="en-IL" sz="1000" dirty="0"/>
              <a:t>This database doesn’t get updated frequently but contains a lot of data so we should consider </a:t>
            </a:r>
            <a:r>
              <a:rPr lang="en-IL" sz="1000" dirty="0" err="1"/>
              <a:t>sharding</a:t>
            </a:r>
            <a:endParaRPr lang="he-IL" sz="1000" dirty="0"/>
          </a:p>
        </p:txBody>
      </p:sp>
      <p:cxnSp>
        <p:nvCxnSpPr>
          <p:cNvPr id="42" name="מחבר חץ ישר 41">
            <a:extLst>
              <a:ext uri="{FF2B5EF4-FFF2-40B4-BE49-F238E27FC236}">
                <a16:creationId xmlns:a16="http://schemas.microsoft.com/office/drawing/2014/main" id="{3BEE9D77-4145-423C-B23D-120EDA501DCE}"/>
              </a:ext>
            </a:extLst>
          </p:cNvPr>
          <p:cNvCxnSpPr>
            <a:cxnSpLocks/>
            <a:stCxn id="41" idx="0"/>
            <a:endCxn id="21" idx="2"/>
          </p:cNvCxnSpPr>
          <p:nvPr/>
        </p:nvCxnSpPr>
        <p:spPr>
          <a:xfrm flipV="1">
            <a:off x="5028113" y="2036238"/>
            <a:ext cx="0" cy="8108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5" name="מלבן 44">
            <a:extLst>
              <a:ext uri="{FF2B5EF4-FFF2-40B4-BE49-F238E27FC236}">
                <a16:creationId xmlns:a16="http://schemas.microsoft.com/office/drawing/2014/main" id="{DE5985D8-677D-499C-B1E6-85409F5CD6C7}"/>
              </a:ext>
            </a:extLst>
          </p:cNvPr>
          <p:cNvSpPr/>
          <p:nvPr/>
        </p:nvSpPr>
        <p:spPr>
          <a:xfrm>
            <a:off x="2663259" y="2298117"/>
            <a:ext cx="1026735"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Analytics</a:t>
            </a:r>
          </a:p>
        </p:txBody>
      </p:sp>
      <p:sp>
        <p:nvSpPr>
          <p:cNvPr id="46" name="מלבן 45">
            <a:extLst>
              <a:ext uri="{FF2B5EF4-FFF2-40B4-BE49-F238E27FC236}">
                <a16:creationId xmlns:a16="http://schemas.microsoft.com/office/drawing/2014/main" id="{D4491582-C019-412C-AA7B-F092C537018E}"/>
              </a:ext>
            </a:extLst>
          </p:cNvPr>
          <p:cNvSpPr/>
          <p:nvPr/>
        </p:nvSpPr>
        <p:spPr>
          <a:xfrm>
            <a:off x="2663258" y="2724728"/>
            <a:ext cx="1026735"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User Live WebSocket</a:t>
            </a:r>
          </a:p>
        </p:txBody>
      </p:sp>
      <p:cxnSp>
        <p:nvCxnSpPr>
          <p:cNvPr id="47" name="מחבר חץ ישר 46">
            <a:extLst>
              <a:ext uri="{FF2B5EF4-FFF2-40B4-BE49-F238E27FC236}">
                <a16:creationId xmlns:a16="http://schemas.microsoft.com/office/drawing/2014/main" id="{45A63188-C2CA-45EA-9729-31A124BBF7DC}"/>
              </a:ext>
            </a:extLst>
          </p:cNvPr>
          <p:cNvCxnSpPr>
            <a:cxnSpLocks/>
            <a:stCxn id="6" idx="3"/>
            <a:endCxn id="45" idx="1"/>
          </p:cNvCxnSpPr>
          <p:nvPr/>
        </p:nvCxnSpPr>
        <p:spPr>
          <a:xfrm flipV="1">
            <a:off x="1541260" y="2459063"/>
            <a:ext cx="1121999" cy="46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מחבר חץ ישר 49">
            <a:extLst>
              <a:ext uri="{FF2B5EF4-FFF2-40B4-BE49-F238E27FC236}">
                <a16:creationId xmlns:a16="http://schemas.microsoft.com/office/drawing/2014/main" id="{42EFA43E-9A81-415F-9105-6E86058D040B}"/>
              </a:ext>
            </a:extLst>
          </p:cNvPr>
          <p:cNvCxnSpPr>
            <a:cxnSpLocks/>
            <a:stCxn id="6" idx="3"/>
            <a:endCxn id="46" idx="1"/>
          </p:cNvCxnSpPr>
          <p:nvPr/>
        </p:nvCxnSpPr>
        <p:spPr>
          <a:xfrm>
            <a:off x="1541260" y="2463748"/>
            <a:ext cx="1121998" cy="42192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9" name="תיבת טקסט 58">
            <a:extLst>
              <a:ext uri="{FF2B5EF4-FFF2-40B4-BE49-F238E27FC236}">
                <a16:creationId xmlns:a16="http://schemas.microsoft.com/office/drawing/2014/main" id="{2F75EED1-75C1-4BC8-A8F3-D04B4559D0EB}"/>
              </a:ext>
            </a:extLst>
          </p:cNvPr>
          <p:cNvSpPr txBox="1"/>
          <p:nvPr/>
        </p:nvSpPr>
        <p:spPr>
          <a:xfrm>
            <a:off x="1464170" y="3193257"/>
            <a:ext cx="2866101" cy="553998"/>
          </a:xfrm>
          <a:prstGeom prst="rect">
            <a:avLst/>
          </a:prstGeom>
          <a:noFill/>
        </p:spPr>
        <p:txBody>
          <a:bodyPr wrap="square" rtlCol="1">
            <a:spAutoFit/>
          </a:bodyPr>
          <a:lstStyle/>
          <a:p>
            <a:pPr algn="l" rtl="0"/>
            <a:r>
              <a:rPr lang="en-IL" sz="1000" dirty="0"/>
              <a:t>We track the user status in order to see if it live or not. Remember we need to classify users in order to handle a large scale of users</a:t>
            </a:r>
            <a:endParaRPr lang="he-IL" sz="1000" dirty="0"/>
          </a:p>
        </p:txBody>
      </p:sp>
      <p:cxnSp>
        <p:nvCxnSpPr>
          <p:cNvPr id="60" name="מחבר חץ ישר 59">
            <a:extLst>
              <a:ext uri="{FF2B5EF4-FFF2-40B4-BE49-F238E27FC236}">
                <a16:creationId xmlns:a16="http://schemas.microsoft.com/office/drawing/2014/main" id="{1447816D-11E0-4B8C-A188-F20F170D188D}"/>
              </a:ext>
            </a:extLst>
          </p:cNvPr>
          <p:cNvCxnSpPr>
            <a:cxnSpLocks/>
            <a:stCxn id="59" idx="0"/>
            <a:endCxn id="46" idx="2"/>
          </p:cNvCxnSpPr>
          <p:nvPr/>
        </p:nvCxnSpPr>
        <p:spPr>
          <a:xfrm flipV="1">
            <a:off x="2897221" y="3046620"/>
            <a:ext cx="279405" cy="1466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8" name="מלבן 67">
            <a:extLst>
              <a:ext uri="{FF2B5EF4-FFF2-40B4-BE49-F238E27FC236}">
                <a16:creationId xmlns:a16="http://schemas.microsoft.com/office/drawing/2014/main" id="{E130F441-E66E-4EA1-9BB9-D8AFD3E3EE44}"/>
              </a:ext>
            </a:extLst>
          </p:cNvPr>
          <p:cNvSpPr/>
          <p:nvPr/>
        </p:nvSpPr>
        <p:spPr>
          <a:xfrm>
            <a:off x="6742885" y="664181"/>
            <a:ext cx="232756" cy="2250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KAFKA</a:t>
            </a:r>
            <a:endParaRPr lang="he-IL" sz="1000" dirty="0">
              <a:solidFill>
                <a:schemeClr val="tx1"/>
              </a:solidFill>
            </a:endParaRPr>
          </a:p>
        </p:txBody>
      </p:sp>
      <p:cxnSp>
        <p:nvCxnSpPr>
          <p:cNvPr id="71" name="מחבר חץ ישר 70">
            <a:extLst>
              <a:ext uri="{FF2B5EF4-FFF2-40B4-BE49-F238E27FC236}">
                <a16:creationId xmlns:a16="http://schemas.microsoft.com/office/drawing/2014/main" id="{FC7DB603-8C40-4591-AC46-E2385C3D2F99}"/>
              </a:ext>
            </a:extLst>
          </p:cNvPr>
          <p:cNvCxnSpPr>
            <a:stCxn id="45" idx="3"/>
          </p:cNvCxnSpPr>
          <p:nvPr/>
        </p:nvCxnSpPr>
        <p:spPr>
          <a:xfrm>
            <a:off x="3689994" y="2459063"/>
            <a:ext cx="30528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מחבר: מרפקי 74">
            <a:extLst>
              <a:ext uri="{FF2B5EF4-FFF2-40B4-BE49-F238E27FC236}">
                <a16:creationId xmlns:a16="http://schemas.microsoft.com/office/drawing/2014/main" id="{3D993D03-63F8-4515-B103-183D37AA24CE}"/>
              </a:ext>
            </a:extLst>
          </p:cNvPr>
          <p:cNvCxnSpPr>
            <a:stCxn id="46" idx="3"/>
          </p:cNvCxnSpPr>
          <p:nvPr/>
        </p:nvCxnSpPr>
        <p:spPr>
          <a:xfrm flipV="1">
            <a:off x="3689993" y="2620009"/>
            <a:ext cx="3052892" cy="265665"/>
          </a:xfrm>
          <a:prstGeom prst="bentConnector3">
            <a:avLst>
              <a:gd name="adj1" fmla="val 1895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מחבר: מרפקי 76">
            <a:extLst>
              <a:ext uri="{FF2B5EF4-FFF2-40B4-BE49-F238E27FC236}">
                <a16:creationId xmlns:a16="http://schemas.microsoft.com/office/drawing/2014/main" id="{1B443198-A3D0-4AE6-BCD8-737ABA23566A}"/>
              </a:ext>
            </a:extLst>
          </p:cNvPr>
          <p:cNvCxnSpPr>
            <a:cxnSpLocks/>
          </p:cNvCxnSpPr>
          <p:nvPr/>
        </p:nvCxnSpPr>
        <p:spPr>
          <a:xfrm rot="16200000" flipH="1" flipV="1">
            <a:off x="5169437" y="-815259"/>
            <a:ext cx="210386" cy="3169266"/>
          </a:xfrm>
          <a:prstGeom prst="bentConnector4">
            <a:avLst>
              <a:gd name="adj1" fmla="val -108657"/>
              <a:gd name="adj2" fmla="val 94327"/>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תיבת טקסט 87">
            <a:extLst>
              <a:ext uri="{FF2B5EF4-FFF2-40B4-BE49-F238E27FC236}">
                <a16:creationId xmlns:a16="http://schemas.microsoft.com/office/drawing/2014/main" id="{0550C076-06A6-4B15-A248-06196EBF4FA8}"/>
              </a:ext>
            </a:extLst>
          </p:cNvPr>
          <p:cNvSpPr txBox="1"/>
          <p:nvPr/>
        </p:nvSpPr>
        <p:spPr>
          <a:xfrm>
            <a:off x="5455675" y="2640648"/>
            <a:ext cx="1278897" cy="246221"/>
          </a:xfrm>
          <a:prstGeom prst="rect">
            <a:avLst/>
          </a:prstGeom>
          <a:noFill/>
        </p:spPr>
        <p:txBody>
          <a:bodyPr wrap="square" rtlCol="1">
            <a:spAutoFit/>
          </a:bodyPr>
          <a:lstStyle/>
          <a:p>
            <a:pPr algn="l" rtl="0"/>
            <a:r>
              <a:rPr lang="en-IL" sz="1000" dirty="0"/>
              <a:t>User became offline</a:t>
            </a:r>
            <a:endParaRPr lang="he-IL" sz="1000" dirty="0"/>
          </a:p>
        </p:txBody>
      </p:sp>
      <p:sp>
        <p:nvSpPr>
          <p:cNvPr id="90" name="תיבת טקסט 89">
            <a:extLst>
              <a:ext uri="{FF2B5EF4-FFF2-40B4-BE49-F238E27FC236}">
                <a16:creationId xmlns:a16="http://schemas.microsoft.com/office/drawing/2014/main" id="{A7FBDF8C-A6D8-4BE4-80B2-CA270ED4B588}"/>
              </a:ext>
            </a:extLst>
          </p:cNvPr>
          <p:cNvSpPr txBox="1"/>
          <p:nvPr/>
        </p:nvSpPr>
        <p:spPr>
          <a:xfrm>
            <a:off x="5397283" y="44100"/>
            <a:ext cx="1395680" cy="400110"/>
          </a:xfrm>
          <a:prstGeom prst="rect">
            <a:avLst/>
          </a:prstGeom>
          <a:noFill/>
        </p:spPr>
        <p:txBody>
          <a:bodyPr wrap="square" rtlCol="1">
            <a:spAutoFit/>
          </a:bodyPr>
          <a:lstStyle/>
          <a:p>
            <a:pPr algn="l" rtl="0"/>
            <a:r>
              <a:rPr lang="en-IL" sz="1000" dirty="0"/>
              <a:t>Change user type from active to inactive</a:t>
            </a:r>
            <a:endParaRPr lang="he-IL" sz="1000" dirty="0"/>
          </a:p>
        </p:txBody>
      </p:sp>
      <p:cxnSp>
        <p:nvCxnSpPr>
          <p:cNvPr id="91" name="מחבר: מרפקי 90">
            <a:extLst>
              <a:ext uri="{FF2B5EF4-FFF2-40B4-BE49-F238E27FC236}">
                <a16:creationId xmlns:a16="http://schemas.microsoft.com/office/drawing/2014/main" id="{47481429-BF55-4556-AEDB-FE0E094A5FB5}"/>
              </a:ext>
            </a:extLst>
          </p:cNvPr>
          <p:cNvCxnSpPr>
            <a:cxnSpLocks/>
            <a:stCxn id="68" idx="1"/>
            <a:endCxn id="13" idx="2"/>
          </p:cNvCxnSpPr>
          <p:nvPr/>
        </p:nvCxnSpPr>
        <p:spPr>
          <a:xfrm rot="10800000" flipV="1">
            <a:off x="3176629" y="1789180"/>
            <a:ext cx="3566257" cy="241977"/>
          </a:xfrm>
          <a:prstGeom prst="bentConnector4">
            <a:avLst>
              <a:gd name="adj1" fmla="val 6206"/>
              <a:gd name="adj2" fmla="val 167763"/>
            </a:avLst>
          </a:prstGeom>
          <a:ln>
            <a:tailEnd type="triangle"/>
          </a:ln>
        </p:spPr>
        <p:style>
          <a:lnRef idx="1">
            <a:schemeClr val="accent1"/>
          </a:lnRef>
          <a:fillRef idx="0">
            <a:schemeClr val="accent1"/>
          </a:fillRef>
          <a:effectRef idx="0">
            <a:schemeClr val="accent1"/>
          </a:effectRef>
          <a:fontRef idx="minor">
            <a:schemeClr val="tx1"/>
          </a:fontRef>
        </p:style>
      </p:cxnSp>
      <p:sp>
        <p:nvSpPr>
          <p:cNvPr id="98" name="מלבן 97">
            <a:extLst>
              <a:ext uri="{FF2B5EF4-FFF2-40B4-BE49-F238E27FC236}">
                <a16:creationId xmlns:a16="http://schemas.microsoft.com/office/drawing/2014/main" id="{D9121298-7B95-4099-815E-09488B7E1D50}"/>
              </a:ext>
            </a:extLst>
          </p:cNvPr>
          <p:cNvSpPr/>
          <p:nvPr/>
        </p:nvSpPr>
        <p:spPr>
          <a:xfrm>
            <a:off x="366043" y="4348169"/>
            <a:ext cx="1175217" cy="39306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User App/Website</a:t>
            </a:r>
            <a:endParaRPr lang="he-IL" sz="1000" dirty="0">
              <a:solidFill>
                <a:schemeClr val="tx1"/>
              </a:solidFill>
            </a:endParaRPr>
          </a:p>
        </p:txBody>
      </p:sp>
      <p:sp>
        <p:nvSpPr>
          <p:cNvPr id="101" name="תיבת טקסט 100">
            <a:extLst>
              <a:ext uri="{FF2B5EF4-FFF2-40B4-BE49-F238E27FC236}">
                <a16:creationId xmlns:a16="http://schemas.microsoft.com/office/drawing/2014/main" id="{49E9F406-3B9D-4868-B28B-0B6181C317B0}"/>
              </a:ext>
            </a:extLst>
          </p:cNvPr>
          <p:cNvSpPr txBox="1"/>
          <p:nvPr/>
        </p:nvSpPr>
        <p:spPr>
          <a:xfrm>
            <a:off x="4362746" y="3835763"/>
            <a:ext cx="1067350" cy="215444"/>
          </a:xfrm>
          <a:prstGeom prst="rect">
            <a:avLst/>
          </a:prstGeom>
          <a:noFill/>
        </p:spPr>
        <p:txBody>
          <a:bodyPr wrap="square" rtlCol="1">
            <a:spAutoFit/>
          </a:bodyPr>
          <a:lstStyle/>
          <a:p>
            <a:pPr algn="l" rtl="0"/>
            <a:r>
              <a:rPr lang="en-IL" sz="800" dirty="0" err="1"/>
              <a:t>TweetID</a:t>
            </a:r>
            <a:r>
              <a:rPr lang="en-IL" sz="800" dirty="0"/>
              <a:t> from </a:t>
            </a:r>
            <a:r>
              <a:rPr lang="en-IL" sz="800" dirty="0" err="1"/>
              <a:t>UserID</a:t>
            </a:r>
            <a:endParaRPr lang="he-IL" sz="800" dirty="0"/>
          </a:p>
        </p:txBody>
      </p:sp>
      <p:sp>
        <p:nvSpPr>
          <p:cNvPr id="102" name="מלבן 101">
            <a:extLst>
              <a:ext uri="{FF2B5EF4-FFF2-40B4-BE49-F238E27FC236}">
                <a16:creationId xmlns:a16="http://schemas.microsoft.com/office/drawing/2014/main" id="{1803344D-F2DE-4B0F-8A67-511D96969CD0}"/>
              </a:ext>
            </a:extLst>
          </p:cNvPr>
          <p:cNvSpPr/>
          <p:nvPr/>
        </p:nvSpPr>
        <p:spPr>
          <a:xfrm>
            <a:off x="1864342" y="4141234"/>
            <a:ext cx="232756" cy="8205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LB</a:t>
            </a:r>
            <a:endParaRPr lang="he-IL" sz="1000" dirty="0">
              <a:solidFill>
                <a:schemeClr val="tx1"/>
              </a:solidFill>
            </a:endParaRPr>
          </a:p>
        </p:txBody>
      </p:sp>
      <p:sp>
        <p:nvSpPr>
          <p:cNvPr id="103" name="מלבן 102">
            <a:extLst>
              <a:ext uri="{FF2B5EF4-FFF2-40B4-BE49-F238E27FC236}">
                <a16:creationId xmlns:a16="http://schemas.microsoft.com/office/drawing/2014/main" id="{BC27B1A1-B09C-46AC-94BA-0EF55EB07CCB}"/>
              </a:ext>
            </a:extLst>
          </p:cNvPr>
          <p:cNvSpPr/>
          <p:nvPr/>
        </p:nvSpPr>
        <p:spPr>
          <a:xfrm>
            <a:off x="2609459" y="4382033"/>
            <a:ext cx="1026735"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Tweet Ingestion Service</a:t>
            </a:r>
          </a:p>
        </p:txBody>
      </p:sp>
      <p:cxnSp>
        <p:nvCxnSpPr>
          <p:cNvPr id="105" name="מחבר חץ ישר 104">
            <a:extLst>
              <a:ext uri="{FF2B5EF4-FFF2-40B4-BE49-F238E27FC236}">
                <a16:creationId xmlns:a16="http://schemas.microsoft.com/office/drawing/2014/main" id="{4ACACE89-DB2E-4361-BD36-8693B8BEF9AA}"/>
              </a:ext>
            </a:extLst>
          </p:cNvPr>
          <p:cNvCxnSpPr>
            <a:stCxn id="98" idx="3"/>
            <a:endCxn id="103" idx="1"/>
          </p:cNvCxnSpPr>
          <p:nvPr/>
        </p:nvCxnSpPr>
        <p:spPr>
          <a:xfrm flipV="1">
            <a:off x="1541260" y="4542979"/>
            <a:ext cx="1068199" cy="1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מלבן 105">
            <a:extLst>
              <a:ext uri="{FF2B5EF4-FFF2-40B4-BE49-F238E27FC236}">
                <a16:creationId xmlns:a16="http://schemas.microsoft.com/office/drawing/2014/main" id="{A5FE455C-304F-4901-9144-A8BB2A86A478}"/>
              </a:ext>
            </a:extLst>
          </p:cNvPr>
          <p:cNvSpPr/>
          <p:nvPr/>
        </p:nvSpPr>
        <p:spPr>
          <a:xfrm>
            <a:off x="4075258" y="4373099"/>
            <a:ext cx="1111884" cy="34003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Cassandra/HBase</a:t>
            </a:r>
          </a:p>
        </p:txBody>
      </p:sp>
      <p:cxnSp>
        <p:nvCxnSpPr>
          <p:cNvPr id="107" name="מחבר חץ ישר 106">
            <a:extLst>
              <a:ext uri="{FF2B5EF4-FFF2-40B4-BE49-F238E27FC236}">
                <a16:creationId xmlns:a16="http://schemas.microsoft.com/office/drawing/2014/main" id="{DCC8F118-491F-423B-A05B-EDF2DA49385A}"/>
              </a:ext>
            </a:extLst>
          </p:cNvPr>
          <p:cNvCxnSpPr>
            <a:cxnSpLocks/>
            <a:stCxn id="103" idx="3"/>
            <a:endCxn id="106" idx="1"/>
          </p:cNvCxnSpPr>
          <p:nvPr/>
        </p:nvCxnSpPr>
        <p:spPr>
          <a:xfrm>
            <a:off x="3636194" y="4542979"/>
            <a:ext cx="439064" cy="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1" name="מלבן 110">
            <a:extLst>
              <a:ext uri="{FF2B5EF4-FFF2-40B4-BE49-F238E27FC236}">
                <a16:creationId xmlns:a16="http://schemas.microsoft.com/office/drawing/2014/main" id="{C0B27B40-8595-4554-ADEE-F02704E01F86}"/>
              </a:ext>
            </a:extLst>
          </p:cNvPr>
          <p:cNvSpPr/>
          <p:nvPr/>
        </p:nvSpPr>
        <p:spPr>
          <a:xfrm>
            <a:off x="6327249" y="4295199"/>
            <a:ext cx="232756" cy="13491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KAFKA</a:t>
            </a:r>
            <a:endParaRPr lang="he-IL" sz="1000" dirty="0">
              <a:solidFill>
                <a:schemeClr val="tx1"/>
              </a:solidFill>
            </a:endParaRPr>
          </a:p>
        </p:txBody>
      </p:sp>
      <p:cxnSp>
        <p:nvCxnSpPr>
          <p:cNvPr id="113" name="מחבר: מרפקי 112">
            <a:extLst>
              <a:ext uri="{FF2B5EF4-FFF2-40B4-BE49-F238E27FC236}">
                <a16:creationId xmlns:a16="http://schemas.microsoft.com/office/drawing/2014/main" id="{BC7A6B53-194B-4510-921F-F4B35A0EC15A}"/>
              </a:ext>
            </a:extLst>
          </p:cNvPr>
          <p:cNvCxnSpPr>
            <a:cxnSpLocks/>
          </p:cNvCxnSpPr>
          <p:nvPr/>
        </p:nvCxnSpPr>
        <p:spPr>
          <a:xfrm rot="5400000" flipH="1" flipV="1">
            <a:off x="4758456" y="2669145"/>
            <a:ext cx="86834" cy="3320800"/>
          </a:xfrm>
          <a:prstGeom prst="bentConnector3">
            <a:avLst>
              <a:gd name="adj1" fmla="val 363261"/>
            </a:avLst>
          </a:prstGeom>
          <a:ln>
            <a:tailEnd type="triangle"/>
          </a:ln>
        </p:spPr>
        <p:style>
          <a:lnRef idx="1">
            <a:schemeClr val="accent1"/>
          </a:lnRef>
          <a:fillRef idx="0">
            <a:schemeClr val="accent1"/>
          </a:fillRef>
          <a:effectRef idx="0">
            <a:schemeClr val="accent1"/>
          </a:effectRef>
          <a:fontRef idx="minor">
            <a:schemeClr val="tx1"/>
          </a:fontRef>
        </p:style>
      </p:cxnSp>
      <p:sp>
        <p:nvSpPr>
          <p:cNvPr id="117" name="מלבן 116">
            <a:extLst>
              <a:ext uri="{FF2B5EF4-FFF2-40B4-BE49-F238E27FC236}">
                <a16:creationId xmlns:a16="http://schemas.microsoft.com/office/drawing/2014/main" id="{AF92198D-4CC5-46FE-BFB5-595BCA507A5A}"/>
              </a:ext>
            </a:extLst>
          </p:cNvPr>
          <p:cNvSpPr/>
          <p:nvPr/>
        </p:nvSpPr>
        <p:spPr>
          <a:xfrm>
            <a:off x="4117832" y="4888341"/>
            <a:ext cx="1026735"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Tweet Service</a:t>
            </a:r>
          </a:p>
        </p:txBody>
      </p:sp>
      <p:cxnSp>
        <p:nvCxnSpPr>
          <p:cNvPr id="118" name="מחבר חץ ישר 117">
            <a:extLst>
              <a:ext uri="{FF2B5EF4-FFF2-40B4-BE49-F238E27FC236}">
                <a16:creationId xmlns:a16="http://schemas.microsoft.com/office/drawing/2014/main" id="{2E4809D0-79CA-4E84-971B-B63459D06575}"/>
              </a:ext>
            </a:extLst>
          </p:cNvPr>
          <p:cNvCxnSpPr>
            <a:cxnSpLocks/>
            <a:stCxn id="106" idx="2"/>
            <a:endCxn id="117" idx="0"/>
          </p:cNvCxnSpPr>
          <p:nvPr/>
        </p:nvCxnSpPr>
        <p:spPr>
          <a:xfrm>
            <a:off x="4631200" y="4713133"/>
            <a:ext cx="0" cy="1752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1" name="מלבן 120">
            <a:extLst>
              <a:ext uri="{FF2B5EF4-FFF2-40B4-BE49-F238E27FC236}">
                <a16:creationId xmlns:a16="http://schemas.microsoft.com/office/drawing/2014/main" id="{8E3127B3-28BA-46F3-9CC6-D3219402D8F6}"/>
              </a:ext>
            </a:extLst>
          </p:cNvPr>
          <p:cNvSpPr/>
          <p:nvPr/>
        </p:nvSpPr>
        <p:spPr>
          <a:xfrm>
            <a:off x="6949927" y="4821845"/>
            <a:ext cx="1026735"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User Live WebSocket</a:t>
            </a:r>
          </a:p>
        </p:txBody>
      </p:sp>
      <p:cxnSp>
        <p:nvCxnSpPr>
          <p:cNvPr id="122" name="מחבר חץ ישר 121">
            <a:extLst>
              <a:ext uri="{FF2B5EF4-FFF2-40B4-BE49-F238E27FC236}">
                <a16:creationId xmlns:a16="http://schemas.microsoft.com/office/drawing/2014/main" id="{7C254A57-B1B3-45C0-A40D-BD2DA8E0D246}"/>
              </a:ext>
            </a:extLst>
          </p:cNvPr>
          <p:cNvCxnSpPr>
            <a:cxnSpLocks/>
            <a:endCxn id="121" idx="1"/>
          </p:cNvCxnSpPr>
          <p:nvPr/>
        </p:nvCxnSpPr>
        <p:spPr>
          <a:xfrm>
            <a:off x="6560005" y="4982791"/>
            <a:ext cx="3899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6" name="מלבן 125">
            <a:extLst>
              <a:ext uri="{FF2B5EF4-FFF2-40B4-BE49-F238E27FC236}">
                <a16:creationId xmlns:a16="http://schemas.microsoft.com/office/drawing/2014/main" id="{3AA0CF31-109F-408D-BFD1-2A951E368D5D}"/>
              </a:ext>
            </a:extLst>
          </p:cNvPr>
          <p:cNvSpPr/>
          <p:nvPr/>
        </p:nvSpPr>
        <p:spPr>
          <a:xfrm>
            <a:off x="6866564" y="4084986"/>
            <a:ext cx="1175217" cy="39306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User App/Website</a:t>
            </a:r>
            <a:endParaRPr lang="he-IL" sz="1000" dirty="0">
              <a:solidFill>
                <a:schemeClr val="tx1"/>
              </a:solidFill>
            </a:endParaRPr>
          </a:p>
        </p:txBody>
      </p:sp>
      <p:cxnSp>
        <p:nvCxnSpPr>
          <p:cNvPr id="127" name="מחבר חץ ישר 126">
            <a:extLst>
              <a:ext uri="{FF2B5EF4-FFF2-40B4-BE49-F238E27FC236}">
                <a16:creationId xmlns:a16="http://schemas.microsoft.com/office/drawing/2014/main" id="{1293A85C-12CD-4A18-A95E-250B6C65EF13}"/>
              </a:ext>
            </a:extLst>
          </p:cNvPr>
          <p:cNvCxnSpPr>
            <a:cxnSpLocks/>
            <a:stCxn id="121" idx="0"/>
            <a:endCxn id="126" idx="2"/>
          </p:cNvCxnSpPr>
          <p:nvPr/>
        </p:nvCxnSpPr>
        <p:spPr>
          <a:xfrm flipH="1" flipV="1">
            <a:off x="7454173" y="4478049"/>
            <a:ext cx="9122" cy="3437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0" name="תיבת טקסט 129">
            <a:extLst>
              <a:ext uri="{FF2B5EF4-FFF2-40B4-BE49-F238E27FC236}">
                <a16:creationId xmlns:a16="http://schemas.microsoft.com/office/drawing/2014/main" id="{2E19D187-651C-4859-8251-D9206D21A49B}"/>
              </a:ext>
            </a:extLst>
          </p:cNvPr>
          <p:cNvSpPr txBox="1"/>
          <p:nvPr/>
        </p:nvSpPr>
        <p:spPr>
          <a:xfrm>
            <a:off x="7619190" y="5292894"/>
            <a:ext cx="2458062" cy="400110"/>
          </a:xfrm>
          <a:prstGeom prst="rect">
            <a:avLst/>
          </a:prstGeom>
          <a:noFill/>
        </p:spPr>
        <p:txBody>
          <a:bodyPr wrap="square" rtlCol="1">
            <a:spAutoFit/>
          </a:bodyPr>
          <a:lstStyle/>
          <a:p>
            <a:pPr algn="l" rtl="0"/>
            <a:r>
              <a:rPr lang="en-IL" sz="1000" dirty="0"/>
              <a:t>For </a:t>
            </a:r>
            <a:r>
              <a:rPr lang="en-IL" sz="1000" b="1" dirty="0">
                <a:solidFill>
                  <a:srgbClr val="FF0000"/>
                </a:solidFill>
              </a:rPr>
              <a:t>LIVE</a:t>
            </a:r>
            <a:r>
              <a:rPr lang="en-IL" sz="1000" dirty="0"/>
              <a:t> users, we put an event in Kafka to be handled by User Live Service</a:t>
            </a:r>
            <a:endParaRPr lang="he-IL" sz="1000" dirty="0"/>
          </a:p>
        </p:txBody>
      </p:sp>
      <p:sp>
        <p:nvSpPr>
          <p:cNvPr id="137" name="מלבן 136">
            <a:extLst>
              <a:ext uri="{FF2B5EF4-FFF2-40B4-BE49-F238E27FC236}">
                <a16:creationId xmlns:a16="http://schemas.microsoft.com/office/drawing/2014/main" id="{2C29D450-8B0B-40F7-B0BE-3C13CE0EFFF5}"/>
              </a:ext>
            </a:extLst>
          </p:cNvPr>
          <p:cNvSpPr/>
          <p:nvPr/>
        </p:nvSpPr>
        <p:spPr>
          <a:xfrm>
            <a:off x="5930259" y="5869164"/>
            <a:ext cx="1026735"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Tweet Processor</a:t>
            </a:r>
          </a:p>
        </p:txBody>
      </p:sp>
      <p:sp>
        <p:nvSpPr>
          <p:cNvPr id="138" name="תיבת טקסט 137">
            <a:extLst>
              <a:ext uri="{FF2B5EF4-FFF2-40B4-BE49-F238E27FC236}">
                <a16:creationId xmlns:a16="http://schemas.microsoft.com/office/drawing/2014/main" id="{84AE8334-A39D-46D2-99C6-2DAFEE94E56E}"/>
              </a:ext>
            </a:extLst>
          </p:cNvPr>
          <p:cNvSpPr txBox="1"/>
          <p:nvPr/>
        </p:nvSpPr>
        <p:spPr>
          <a:xfrm>
            <a:off x="7605386" y="5677393"/>
            <a:ext cx="3816301" cy="707886"/>
          </a:xfrm>
          <a:prstGeom prst="rect">
            <a:avLst/>
          </a:prstGeom>
          <a:noFill/>
        </p:spPr>
        <p:txBody>
          <a:bodyPr wrap="square" rtlCol="1">
            <a:spAutoFit/>
          </a:bodyPr>
          <a:lstStyle/>
          <a:p>
            <a:pPr algn="l" rtl="0"/>
            <a:r>
              <a:rPr lang="en-IL" sz="1000" dirty="0"/>
              <a:t>For </a:t>
            </a:r>
            <a:r>
              <a:rPr lang="en-IL" sz="1000" b="1" dirty="0">
                <a:solidFill>
                  <a:srgbClr val="FF0000"/>
                </a:solidFill>
              </a:rPr>
              <a:t>ACTIVE</a:t>
            </a:r>
            <a:r>
              <a:rPr lang="en-IL" sz="1000" dirty="0"/>
              <a:t> users only who follows a tweeter (which isn’t famous) we use </a:t>
            </a:r>
            <a:r>
              <a:rPr lang="en-IL" sz="1000" b="1" u="sng" dirty="0"/>
              <a:t>pre-computation</a:t>
            </a:r>
            <a:r>
              <a:rPr lang="en-IL" sz="1000" dirty="0"/>
              <a:t> – we put in Redis, which stores the timeline for these users, the new tweet.  We apply this route for active users only because if we would do it for all user the machine RAM won’t suffice</a:t>
            </a:r>
            <a:endParaRPr lang="he-IL" sz="1000" dirty="0"/>
          </a:p>
        </p:txBody>
      </p:sp>
      <p:sp>
        <p:nvSpPr>
          <p:cNvPr id="140" name="מלבן 139">
            <a:extLst>
              <a:ext uri="{FF2B5EF4-FFF2-40B4-BE49-F238E27FC236}">
                <a16:creationId xmlns:a16="http://schemas.microsoft.com/office/drawing/2014/main" id="{2023F980-9E81-4F5D-94F1-70D3DA28E34E}"/>
              </a:ext>
            </a:extLst>
          </p:cNvPr>
          <p:cNvSpPr/>
          <p:nvPr/>
        </p:nvSpPr>
        <p:spPr>
          <a:xfrm>
            <a:off x="6190648" y="6428519"/>
            <a:ext cx="1045382"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Graph Service</a:t>
            </a:r>
          </a:p>
        </p:txBody>
      </p:sp>
      <p:cxnSp>
        <p:nvCxnSpPr>
          <p:cNvPr id="141" name="מחבר חץ ישר 140">
            <a:extLst>
              <a:ext uri="{FF2B5EF4-FFF2-40B4-BE49-F238E27FC236}">
                <a16:creationId xmlns:a16="http://schemas.microsoft.com/office/drawing/2014/main" id="{D88ABC47-03FB-41F1-B13D-90A5897DF5A7}"/>
              </a:ext>
            </a:extLst>
          </p:cNvPr>
          <p:cNvCxnSpPr>
            <a:cxnSpLocks/>
            <a:stCxn id="140" idx="0"/>
            <a:endCxn id="137" idx="2"/>
          </p:cNvCxnSpPr>
          <p:nvPr/>
        </p:nvCxnSpPr>
        <p:spPr>
          <a:xfrm flipH="1" flipV="1">
            <a:off x="6443627" y="6191056"/>
            <a:ext cx="269712" cy="2374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8" name="מחבר: מרפקי 157">
            <a:extLst>
              <a:ext uri="{FF2B5EF4-FFF2-40B4-BE49-F238E27FC236}">
                <a16:creationId xmlns:a16="http://schemas.microsoft.com/office/drawing/2014/main" id="{88AEE037-2D12-4E2B-8527-65F8297B4596}"/>
              </a:ext>
            </a:extLst>
          </p:cNvPr>
          <p:cNvCxnSpPr>
            <a:stCxn id="140" idx="3"/>
            <a:endCxn id="121" idx="2"/>
          </p:cNvCxnSpPr>
          <p:nvPr/>
        </p:nvCxnSpPr>
        <p:spPr>
          <a:xfrm flipV="1">
            <a:off x="7236030" y="5143737"/>
            <a:ext cx="227265" cy="144572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2" name="מחבר חץ ישר 161">
            <a:extLst>
              <a:ext uri="{FF2B5EF4-FFF2-40B4-BE49-F238E27FC236}">
                <a16:creationId xmlns:a16="http://schemas.microsoft.com/office/drawing/2014/main" id="{FF99D37C-87AD-4248-94EB-387F151166A3}"/>
              </a:ext>
            </a:extLst>
          </p:cNvPr>
          <p:cNvCxnSpPr>
            <a:cxnSpLocks/>
          </p:cNvCxnSpPr>
          <p:nvPr/>
        </p:nvCxnSpPr>
        <p:spPr>
          <a:xfrm>
            <a:off x="6385438" y="5644342"/>
            <a:ext cx="0" cy="224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5" name="מלבן 164">
            <a:extLst>
              <a:ext uri="{FF2B5EF4-FFF2-40B4-BE49-F238E27FC236}">
                <a16:creationId xmlns:a16="http://schemas.microsoft.com/office/drawing/2014/main" id="{32928E5B-5D19-45DC-92E2-1A9195FD7390}"/>
              </a:ext>
            </a:extLst>
          </p:cNvPr>
          <p:cNvSpPr/>
          <p:nvPr/>
        </p:nvSpPr>
        <p:spPr>
          <a:xfrm flipH="1">
            <a:off x="4434225" y="5890870"/>
            <a:ext cx="710342" cy="2784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Redis</a:t>
            </a:r>
            <a:endParaRPr lang="he-IL" sz="1000" dirty="0">
              <a:solidFill>
                <a:schemeClr val="tx1"/>
              </a:solidFill>
            </a:endParaRPr>
          </a:p>
        </p:txBody>
      </p:sp>
      <p:cxnSp>
        <p:nvCxnSpPr>
          <p:cNvPr id="166" name="מחבר חץ ישר 165">
            <a:extLst>
              <a:ext uri="{FF2B5EF4-FFF2-40B4-BE49-F238E27FC236}">
                <a16:creationId xmlns:a16="http://schemas.microsoft.com/office/drawing/2014/main" id="{22EF13B9-B3B4-40A4-B97A-9CC09090364F}"/>
              </a:ext>
            </a:extLst>
          </p:cNvPr>
          <p:cNvCxnSpPr>
            <a:cxnSpLocks/>
            <a:stCxn id="137" idx="1"/>
            <a:endCxn id="165" idx="1"/>
          </p:cNvCxnSpPr>
          <p:nvPr/>
        </p:nvCxnSpPr>
        <p:spPr>
          <a:xfrm flipH="1">
            <a:off x="5144567" y="6030110"/>
            <a:ext cx="7856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5" name="תיבת טקסט 174">
            <a:extLst>
              <a:ext uri="{FF2B5EF4-FFF2-40B4-BE49-F238E27FC236}">
                <a16:creationId xmlns:a16="http://schemas.microsoft.com/office/drawing/2014/main" id="{C5F2AD41-C4C2-4DB7-8EA1-8E34ABC0F395}"/>
              </a:ext>
            </a:extLst>
          </p:cNvPr>
          <p:cNvSpPr txBox="1"/>
          <p:nvPr/>
        </p:nvSpPr>
        <p:spPr>
          <a:xfrm>
            <a:off x="5164480" y="5556019"/>
            <a:ext cx="857220" cy="415498"/>
          </a:xfrm>
          <a:prstGeom prst="rect">
            <a:avLst/>
          </a:prstGeom>
          <a:noFill/>
        </p:spPr>
        <p:txBody>
          <a:bodyPr wrap="square" rtlCol="1">
            <a:spAutoFit/>
          </a:bodyPr>
          <a:lstStyle/>
          <a:p>
            <a:pPr algn="l" rtl="0"/>
            <a:r>
              <a:rPr lang="en-IL" sz="700" dirty="0"/>
              <a:t>U1: T3,T2,T1, </a:t>
            </a:r>
            <a:r>
              <a:rPr lang="en-IL" sz="700" b="1" dirty="0">
                <a:solidFill>
                  <a:srgbClr val="FF0000"/>
                </a:solidFill>
              </a:rPr>
              <a:t>TS</a:t>
            </a:r>
          </a:p>
          <a:p>
            <a:pPr algn="l" rtl="0"/>
            <a:r>
              <a:rPr lang="en-IL" sz="700" dirty="0"/>
              <a:t>U2: T2,T1</a:t>
            </a:r>
            <a:endParaRPr lang="he-IL" sz="700" dirty="0"/>
          </a:p>
          <a:p>
            <a:pPr algn="l" rtl="0"/>
            <a:r>
              <a:rPr lang="en-IL" sz="700" dirty="0"/>
              <a:t>U3: T1</a:t>
            </a:r>
            <a:endParaRPr lang="he-IL" sz="700" dirty="0"/>
          </a:p>
        </p:txBody>
      </p:sp>
      <p:sp>
        <p:nvSpPr>
          <p:cNvPr id="176" name="מלבן 175">
            <a:extLst>
              <a:ext uri="{FF2B5EF4-FFF2-40B4-BE49-F238E27FC236}">
                <a16:creationId xmlns:a16="http://schemas.microsoft.com/office/drawing/2014/main" id="{5BCE52E7-9A5D-40D1-99B5-49F7660BDA61}"/>
              </a:ext>
            </a:extLst>
          </p:cNvPr>
          <p:cNvSpPr/>
          <p:nvPr/>
        </p:nvSpPr>
        <p:spPr>
          <a:xfrm>
            <a:off x="2631635" y="5308679"/>
            <a:ext cx="991724"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Timeline Service</a:t>
            </a:r>
          </a:p>
        </p:txBody>
      </p:sp>
      <p:cxnSp>
        <p:nvCxnSpPr>
          <p:cNvPr id="179" name="מחבר: מרפקי 178">
            <a:extLst>
              <a:ext uri="{FF2B5EF4-FFF2-40B4-BE49-F238E27FC236}">
                <a16:creationId xmlns:a16="http://schemas.microsoft.com/office/drawing/2014/main" id="{06F595CF-7D9B-4C16-8529-A24FDBB21B65}"/>
              </a:ext>
            </a:extLst>
          </p:cNvPr>
          <p:cNvCxnSpPr>
            <a:cxnSpLocks/>
          </p:cNvCxnSpPr>
          <p:nvPr/>
        </p:nvCxnSpPr>
        <p:spPr>
          <a:xfrm rot="16200000" flipV="1">
            <a:off x="4295655" y="4370974"/>
            <a:ext cx="797948" cy="3317141"/>
          </a:xfrm>
          <a:prstGeom prst="bentConnector3">
            <a:avLst>
              <a:gd name="adj1" fmla="val 1666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3" name="מחבר: מרפקי 182">
            <a:extLst>
              <a:ext uri="{FF2B5EF4-FFF2-40B4-BE49-F238E27FC236}">
                <a16:creationId xmlns:a16="http://schemas.microsoft.com/office/drawing/2014/main" id="{59B23D78-DC52-426C-9563-821A8CB6B20C}"/>
              </a:ext>
            </a:extLst>
          </p:cNvPr>
          <p:cNvCxnSpPr>
            <a:cxnSpLocks/>
            <a:stCxn id="117" idx="1"/>
            <a:endCxn id="176" idx="0"/>
          </p:cNvCxnSpPr>
          <p:nvPr/>
        </p:nvCxnSpPr>
        <p:spPr>
          <a:xfrm rot="10800000" flipV="1">
            <a:off x="3127498" y="5049287"/>
            <a:ext cx="990335" cy="25939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86" name="מלבן 185">
            <a:extLst>
              <a:ext uri="{FF2B5EF4-FFF2-40B4-BE49-F238E27FC236}">
                <a16:creationId xmlns:a16="http://schemas.microsoft.com/office/drawing/2014/main" id="{9CB2B6B3-0D5D-4BBC-8C2D-2418A3AE0C0E}"/>
              </a:ext>
            </a:extLst>
          </p:cNvPr>
          <p:cNvSpPr/>
          <p:nvPr/>
        </p:nvSpPr>
        <p:spPr>
          <a:xfrm>
            <a:off x="1860131" y="5323874"/>
            <a:ext cx="232756" cy="135955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LB</a:t>
            </a:r>
            <a:endParaRPr lang="he-IL" sz="1000" dirty="0">
              <a:solidFill>
                <a:schemeClr val="tx1"/>
              </a:solidFill>
            </a:endParaRPr>
          </a:p>
        </p:txBody>
      </p:sp>
      <p:sp>
        <p:nvSpPr>
          <p:cNvPr id="187" name="מלבן 186">
            <a:extLst>
              <a:ext uri="{FF2B5EF4-FFF2-40B4-BE49-F238E27FC236}">
                <a16:creationId xmlns:a16="http://schemas.microsoft.com/office/drawing/2014/main" id="{13EAFC2A-AA84-4CA9-A554-9FADC266738F}"/>
              </a:ext>
            </a:extLst>
          </p:cNvPr>
          <p:cNvSpPr/>
          <p:nvPr/>
        </p:nvSpPr>
        <p:spPr>
          <a:xfrm>
            <a:off x="361136" y="5273996"/>
            <a:ext cx="1175217" cy="39306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User Timeline</a:t>
            </a:r>
            <a:endParaRPr lang="he-IL" sz="1000" dirty="0">
              <a:solidFill>
                <a:schemeClr val="tx1"/>
              </a:solidFill>
            </a:endParaRPr>
          </a:p>
        </p:txBody>
      </p:sp>
      <p:sp>
        <p:nvSpPr>
          <p:cNvPr id="188" name="מלבן 187">
            <a:extLst>
              <a:ext uri="{FF2B5EF4-FFF2-40B4-BE49-F238E27FC236}">
                <a16:creationId xmlns:a16="http://schemas.microsoft.com/office/drawing/2014/main" id="{A6953733-7E86-4E39-A3CA-8E804A9F5738}"/>
              </a:ext>
            </a:extLst>
          </p:cNvPr>
          <p:cNvSpPr/>
          <p:nvPr/>
        </p:nvSpPr>
        <p:spPr>
          <a:xfrm>
            <a:off x="361584" y="5792012"/>
            <a:ext cx="1175217" cy="39306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Home Timeline</a:t>
            </a:r>
            <a:endParaRPr lang="he-IL" sz="1000" dirty="0">
              <a:solidFill>
                <a:schemeClr val="tx1"/>
              </a:solidFill>
            </a:endParaRPr>
          </a:p>
        </p:txBody>
      </p:sp>
      <p:cxnSp>
        <p:nvCxnSpPr>
          <p:cNvPr id="190" name="מחבר חץ ישר 189">
            <a:extLst>
              <a:ext uri="{FF2B5EF4-FFF2-40B4-BE49-F238E27FC236}">
                <a16:creationId xmlns:a16="http://schemas.microsoft.com/office/drawing/2014/main" id="{AC1CBCF5-41C0-45DA-8598-8F84C7AA8576}"/>
              </a:ext>
            </a:extLst>
          </p:cNvPr>
          <p:cNvCxnSpPr>
            <a:stCxn id="187" idx="3"/>
            <a:endCxn id="176" idx="1"/>
          </p:cNvCxnSpPr>
          <p:nvPr/>
        </p:nvCxnSpPr>
        <p:spPr>
          <a:xfrm flipV="1">
            <a:off x="1536353" y="5469625"/>
            <a:ext cx="1095282" cy="9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1" name="מחבר חץ ישר 190">
            <a:extLst>
              <a:ext uri="{FF2B5EF4-FFF2-40B4-BE49-F238E27FC236}">
                <a16:creationId xmlns:a16="http://schemas.microsoft.com/office/drawing/2014/main" id="{DE813093-A701-42AC-BA4B-EF1B0E9ABDA1}"/>
              </a:ext>
            </a:extLst>
          </p:cNvPr>
          <p:cNvCxnSpPr>
            <a:cxnSpLocks/>
            <a:stCxn id="188" idx="3"/>
            <a:endCxn id="176" idx="1"/>
          </p:cNvCxnSpPr>
          <p:nvPr/>
        </p:nvCxnSpPr>
        <p:spPr>
          <a:xfrm flipV="1">
            <a:off x="1536801" y="5469625"/>
            <a:ext cx="1094834" cy="518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6" name="מלבן 195">
            <a:extLst>
              <a:ext uri="{FF2B5EF4-FFF2-40B4-BE49-F238E27FC236}">
                <a16:creationId xmlns:a16="http://schemas.microsoft.com/office/drawing/2014/main" id="{FE7C83C4-F129-4CCA-989F-A779BF9DA967}"/>
              </a:ext>
            </a:extLst>
          </p:cNvPr>
          <p:cNvSpPr/>
          <p:nvPr/>
        </p:nvSpPr>
        <p:spPr>
          <a:xfrm>
            <a:off x="4724280" y="6428519"/>
            <a:ext cx="1045382"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User Service</a:t>
            </a:r>
          </a:p>
        </p:txBody>
      </p:sp>
      <p:cxnSp>
        <p:nvCxnSpPr>
          <p:cNvPr id="202" name="מחבר: מרפקי 201">
            <a:extLst>
              <a:ext uri="{FF2B5EF4-FFF2-40B4-BE49-F238E27FC236}">
                <a16:creationId xmlns:a16="http://schemas.microsoft.com/office/drawing/2014/main" id="{55071F06-4E5A-4E70-9EAE-3FAB692C5D9D}"/>
              </a:ext>
            </a:extLst>
          </p:cNvPr>
          <p:cNvCxnSpPr>
            <a:cxnSpLocks/>
            <a:stCxn id="196" idx="0"/>
            <a:endCxn id="176" idx="2"/>
          </p:cNvCxnSpPr>
          <p:nvPr/>
        </p:nvCxnSpPr>
        <p:spPr>
          <a:xfrm rot="16200000" flipV="1">
            <a:off x="3788260" y="4969808"/>
            <a:ext cx="797948" cy="2119474"/>
          </a:xfrm>
          <a:prstGeom prst="bentConnector3">
            <a:avLst>
              <a:gd name="adj1" fmla="val 832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7" name="מחבר חץ ישר 206">
            <a:extLst>
              <a:ext uri="{FF2B5EF4-FFF2-40B4-BE49-F238E27FC236}">
                <a16:creationId xmlns:a16="http://schemas.microsoft.com/office/drawing/2014/main" id="{40D98B16-CE74-4A00-A883-B226760255A8}"/>
              </a:ext>
            </a:extLst>
          </p:cNvPr>
          <p:cNvCxnSpPr>
            <a:cxnSpLocks/>
            <a:stCxn id="196" idx="3"/>
            <a:endCxn id="137" idx="2"/>
          </p:cNvCxnSpPr>
          <p:nvPr/>
        </p:nvCxnSpPr>
        <p:spPr>
          <a:xfrm flipV="1">
            <a:off x="5769662" y="6191056"/>
            <a:ext cx="673965" cy="3984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3" name="תיבת טקסט 212">
            <a:extLst>
              <a:ext uri="{FF2B5EF4-FFF2-40B4-BE49-F238E27FC236}">
                <a16:creationId xmlns:a16="http://schemas.microsoft.com/office/drawing/2014/main" id="{F592EC1D-105A-4B1F-9F96-08F2769B7040}"/>
              </a:ext>
            </a:extLst>
          </p:cNvPr>
          <p:cNvSpPr txBox="1"/>
          <p:nvPr/>
        </p:nvSpPr>
        <p:spPr>
          <a:xfrm>
            <a:off x="3806635" y="5483101"/>
            <a:ext cx="857220" cy="338554"/>
          </a:xfrm>
          <a:prstGeom prst="rect">
            <a:avLst/>
          </a:prstGeom>
          <a:noFill/>
        </p:spPr>
        <p:txBody>
          <a:bodyPr wrap="square" rtlCol="1">
            <a:spAutoFit/>
          </a:bodyPr>
          <a:lstStyle/>
          <a:p>
            <a:pPr algn="l" rtl="0"/>
            <a:r>
              <a:rPr lang="en-IL" sz="800" dirty="0"/>
              <a:t>Query timeline for active users</a:t>
            </a:r>
            <a:endParaRPr lang="he-IL" sz="800" dirty="0"/>
          </a:p>
        </p:txBody>
      </p:sp>
      <p:sp>
        <p:nvSpPr>
          <p:cNvPr id="214" name="תיבת טקסט 213">
            <a:extLst>
              <a:ext uri="{FF2B5EF4-FFF2-40B4-BE49-F238E27FC236}">
                <a16:creationId xmlns:a16="http://schemas.microsoft.com/office/drawing/2014/main" id="{6D77842C-CDAC-4C38-BF8E-D6402FB0E761}"/>
              </a:ext>
            </a:extLst>
          </p:cNvPr>
          <p:cNvSpPr txBox="1"/>
          <p:nvPr/>
        </p:nvSpPr>
        <p:spPr>
          <a:xfrm>
            <a:off x="3117555" y="4750674"/>
            <a:ext cx="990336" cy="338554"/>
          </a:xfrm>
          <a:prstGeom prst="rect">
            <a:avLst/>
          </a:prstGeom>
          <a:noFill/>
        </p:spPr>
        <p:txBody>
          <a:bodyPr wrap="square" rtlCol="1">
            <a:spAutoFit/>
          </a:bodyPr>
          <a:lstStyle/>
          <a:p>
            <a:pPr algn="l" rtl="0"/>
            <a:r>
              <a:rPr lang="en-IL" sz="800" dirty="0"/>
              <a:t>Query timeline for </a:t>
            </a:r>
            <a:r>
              <a:rPr lang="en-IL" sz="800" b="1" dirty="0">
                <a:solidFill>
                  <a:srgbClr val="FF0000"/>
                </a:solidFill>
              </a:rPr>
              <a:t>PASSIVE</a:t>
            </a:r>
            <a:r>
              <a:rPr lang="en-IL" sz="800" dirty="0"/>
              <a:t> users</a:t>
            </a:r>
            <a:endParaRPr lang="he-IL" sz="800" dirty="0"/>
          </a:p>
        </p:txBody>
      </p:sp>
      <p:cxnSp>
        <p:nvCxnSpPr>
          <p:cNvPr id="216" name="מחבר: מרפקי 215">
            <a:extLst>
              <a:ext uri="{FF2B5EF4-FFF2-40B4-BE49-F238E27FC236}">
                <a16:creationId xmlns:a16="http://schemas.microsoft.com/office/drawing/2014/main" id="{C4E1378B-4E36-403B-9D2E-560BD6718750}"/>
              </a:ext>
            </a:extLst>
          </p:cNvPr>
          <p:cNvCxnSpPr>
            <a:stCxn id="165" idx="0"/>
            <a:endCxn id="176" idx="3"/>
          </p:cNvCxnSpPr>
          <p:nvPr/>
        </p:nvCxnSpPr>
        <p:spPr>
          <a:xfrm rot="16200000" flipV="1">
            <a:off x="3995756" y="5097229"/>
            <a:ext cx="421245" cy="1166037"/>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17" name="תיבת טקסט 216">
            <a:extLst>
              <a:ext uri="{FF2B5EF4-FFF2-40B4-BE49-F238E27FC236}">
                <a16:creationId xmlns:a16="http://schemas.microsoft.com/office/drawing/2014/main" id="{6B86C1C8-CFFB-419D-BA30-118D9D8774B2}"/>
              </a:ext>
            </a:extLst>
          </p:cNvPr>
          <p:cNvSpPr txBox="1"/>
          <p:nvPr/>
        </p:nvSpPr>
        <p:spPr>
          <a:xfrm>
            <a:off x="4162275" y="5178365"/>
            <a:ext cx="857220" cy="338554"/>
          </a:xfrm>
          <a:prstGeom prst="rect">
            <a:avLst/>
          </a:prstGeom>
          <a:noFill/>
        </p:spPr>
        <p:txBody>
          <a:bodyPr wrap="square" rtlCol="1">
            <a:spAutoFit/>
          </a:bodyPr>
          <a:lstStyle/>
          <a:p>
            <a:pPr algn="l" rtl="0"/>
            <a:r>
              <a:rPr lang="en-IL" sz="800" dirty="0"/>
              <a:t>Store </a:t>
            </a:r>
            <a:r>
              <a:rPr lang="en-IL" sz="800" b="1" dirty="0">
                <a:solidFill>
                  <a:srgbClr val="FF0000"/>
                </a:solidFill>
              </a:rPr>
              <a:t>passive</a:t>
            </a:r>
            <a:r>
              <a:rPr lang="en-IL" sz="800" dirty="0"/>
              <a:t> users timeline</a:t>
            </a:r>
            <a:endParaRPr lang="he-IL" sz="800" dirty="0"/>
          </a:p>
        </p:txBody>
      </p:sp>
      <p:sp>
        <p:nvSpPr>
          <p:cNvPr id="218" name="חץ: ימינה 217">
            <a:extLst>
              <a:ext uri="{FF2B5EF4-FFF2-40B4-BE49-F238E27FC236}">
                <a16:creationId xmlns:a16="http://schemas.microsoft.com/office/drawing/2014/main" id="{B9CB18F1-731D-4C5B-BBD9-D91393817160}"/>
              </a:ext>
            </a:extLst>
          </p:cNvPr>
          <p:cNvSpPr/>
          <p:nvPr/>
        </p:nvSpPr>
        <p:spPr>
          <a:xfrm rot="10800000">
            <a:off x="3735230" y="5600478"/>
            <a:ext cx="103514" cy="748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19" name="חץ: ימינה 218">
            <a:extLst>
              <a:ext uri="{FF2B5EF4-FFF2-40B4-BE49-F238E27FC236}">
                <a16:creationId xmlns:a16="http://schemas.microsoft.com/office/drawing/2014/main" id="{F5E58023-0F72-4143-8574-86FBD556E792}"/>
              </a:ext>
            </a:extLst>
          </p:cNvPr>
          <p:cNvSpPr/>
          <p:nvPr/>
        </p:nvSpPr>
        <p:spPr>
          <a:xfrm rot="5400000">
            <a:off x="4860222" y="5403745"/>
            <a:ext cx="103514" cy="748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cxnSp>
        <p:nvCxnSpPr>
          <p:cNvPr id="220" name="מחבר חץ ישר 219">
            <a:extLst>
              <a:ext uri="{FF2B5EF4-FFF2-40B4-BE49-F238E27FC236}">
                <a16:creationId xmlns:a16="http://schemas.microsoft.com/office/drawing/2014/main" id="{A64B17E0-5484-4D5A-814D-602198723554}"/>
              </a:ext>
            </a:extLst>
          </p:cNvPr>
          <p:cNvCxnSpPr>
            <a:cxnSpLocks/>
          </p:cNvCxnSpPr>
          <p:nvPr/>
        </p:nvCxnSpPr>
        <p:spPr>
          <a:xfrm flipV="1">
            <a:off x="6493505" y="5627716"/>
            <a:ext cx="0" cy="224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3" name="מחבר חץ ישר 222">
            <a:extLst>
              <a:ext uri="{FF2B5EF4-FFF2-40B4-BE49-F238E27FC236}">
                <a16:creationId xmlns:a16="http://schemas.microsoft.com/office/drawing/2014/main" id="{0A1FE32B-D90B-4282-B79C-D4A0E1711399}"/>
              </a:ext>
            </a:extLst>
          </p:cNvPr>
          <p:cNvCxnSpPr>
            <a:cxnSpLocks/>
            <a:stCxn id="130" idx="1"/>
          </p:cNvCxnSpPr>
          <p:nvPr/>
        </p:nvCxnSpPr>
        <p:spPr>
          <a:xfrm flipH="1">
            <a:off x="6527530" y="5492949"/>
            <a:ext cx="1091660" cy="2749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7" name="מחבר חץ ישר 226">
            <a:extLst>
              <a:ext uri="{FF2B5EF4-FFF2-40B4-BE49-F238E27FC236}">
                <a16:creationId xmlns:a16="http://schemas.microsoft.com/office/drawing/2014/main" id="{414D826D-EBC9-44D6-B739-E6FF168CFDFA}"/>
              </a:ext>
            </a:extLst>
          </p:cNvPr>
          <p:cNvCxnSpPr>
            <a:cxnSpLocks/>
          </p:cNvCxnSpPr>
          <p:nvPr/>
        </p:nvCxnSpPr>
        <p:spPr>
          <a:xfrm flipH="1" flipV="1">
            <a:off x="6956994" y="6030110"/>
            <a:ext cx="648392" cy="12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8" name="תיבת טקסט 227">
            <a:extLst>
              <a:ext uri="{FF2B5EF4-FFF2-40B4-BE49-F238E27FC236}">
                <a16:creationId xmlns:a16="http://schemas.microsoft.com/office/drawing/2014/main" id="{E5E32622-51D6-4359-AC65-9004D8DA9A55}"/>
              </a:ext>
            </a:extLst>
          </p:cNvPr>
          <p:cNvSpPr txBox="1"/>
          <p:nvPr/>
        </p:nvSpPr>
        <p:spPr>
          <a:xfrm>
            <a:off x="2116639" y="4828813"/>
            <a:ext cx="1128879" cy="461665"/>
          </a:xfrm>
          <a:prstGeom prst="rect">
            <a:avLst/>
          </a:prstGeom>
          <a:noFill/>
        </p:spPr>
        <p:txBody>
          <a:bodyPr wrap="square" rtlCol="1">
            <a:spAutoFit/>
          </a:bodyPr>
          <a:lstStyle/>
          <a:p>
            <a:pPr algn="l" rtl="0"/>
            <a:r>
              <a:rPr lang="en-IL" sz="800" dirty="0"/>
              <a:t>Query </a:t>
            </a:r>
            <a:r>
              <a:rPr lang="en-IL" sz="800" b="1" dirty="0">
                <a:solidFill>
                  <a:srgbClr val="FF0000"/>
                </a:solidFill>
              </a:rPr>
              <a:t>FAMOUS</a:t>
            </a:r>
            <a:r>
              <a:rPr lang="en-IL" sz="800" dirty="0"/>
              <a:t> users tweets to be merged with timeline</a:t>
            </a:r>
            <a:endParaRPr lang="he-IL" sz="800" dirty="0"/>
          </a:p>
        </p:txBody>
      </p:sp>
      <p:sp>
        <p:nvSpPr>
          <p:cNvPr id="229" name="תיבת טקסט 228">
            <a:extLst>
              <a:ext uri="{FF2B5EF4-FFF2-40B4-BE49-F238E27FC236}">
                <a16:creationId xmlns:a16="http://schemas.microsoft.com/office/drawing/2014/main" id="{8C3E1C18-8E1D-413E-8B08-1A92D282B777}"/>
              </a:ext>
            </a:extLst>
          </p:cNvPr>
          <p:cNvSpPr txBox="1"/>
          <p:nvPr/>
        </p:nvSpPr>
        <p:spPr>
          <a:xfrm>
            <a:off x="8433149" y="3850854"/>
            <a:ext cx="3288206" cy="1323439"/>
          </a:xfrm>
          <a:prstGeom prst="rect">
            <a:avLst/>
          </a:prstGeom>
          <a:noFill/>
        </p:spPr>
        <p:txBody>
          <a:bodyPr wrap="square" rtlCol="1">
            <a:spAutoFit/>
          </a:bodyPr>
          <a:lstStyle/>
          <a:p>
            <a:pPr algn="l" rtl="0"/>
            <a:r>
              <a:rPr lang="en-IL" sz="1000" dirty="0"/>
              <a:t>When a user requests his timeline, and he follows a </a:t>
            </a:r>
            <a:r>
              <a:rPr lang="en-IL" sz="1000" b="1" dirty="0">
                <a:solidFill>
                  <a:srgbClr val="FF0000"/>
                </a:solidFill>
              </a:rPr>
              <a:t>famous</a:t>
            </a:r>
            <a:r>
              <a:rPr lang="en-IL" sz="1000" dirty="0"/>
              <a:t> user, we need to query that famous tweets from the tweet service – this is because updating the users timeline when a famous user tweets is very expensive!</a:t>
            </a:r>
          </a:p>
          <a:p>
            <a:pPr algn="l" rtl="0"/>
            <a:r>
              <a:rPr lang="en-IL" sz="1000" dirty="0"/>
              <a:t>We can easily check if the user follows a famous user because the timeline service uses the graph service.</a:t>
            </a:r>
          </a:p>
          <a:p>
            <a:pPr algn="l" rtl="0"/>
            <a:r>
              <a:rPr lang="en-IL" sz="1000" dirty="0"/>
              <a:t>We can store the timestamp for this kind of processing in Redis in order not to perform this computation again!</a:t>
            </a:r>
            <a:endParaRPr lang="he-IL" sz="1000" dirty="0"/>
          </a:p>
        </p:txBody>
      </p:sp>
      <p:sp>
        <p:nvSpPr>
          <p:cNvPr id="231" name="תיבת טקסט 230">
            <a:extLst>
              <a:ext uri="{FF2B5EF4-FFF2-40B4-BE49-F238E27FC236}">
                <a16:creationId xmlns:a16="http://schemas.microsoft.com/office/drawing/2014/main" id="{372B0471-9A4C-417B-A55A-DD92074B11EC}"/>
              </a:ext>
            </a:extLst>
          </p:cNvPr>
          <p:cNvSpPr txBox="1"/>
          <p:nvPr/>
        </p:nvSpPr>
        <p:spPr>
          <a:xfrm>
            <a:off x="4898095" y="5180112"/>
            <a:ext cx="857220" cy="338554"/>
          </a:xfrm>
          <a:prstGeom prst="rect">
            <a:avLst/>
          </a:prstGeom>
          <a:noFill/>
        </p:spPr>
        <p:txBody>
          <a:bodyPr wrap="square" rtlCol="1">
            <a:spAutoFit/>
          </a:bodyPr>
          <a:lstStyle/>
          <a:p>
            <a:pPr algn="l" rtl="0"/>
            <a:r>
              <a:rPr lang="en-IL" sz="800" dirty="0"/>
              <a:t>Store </a:t>
            </a:r>
            <a:r>
              <a:rPr lang="en-IL" sz="800" b="1" dirty="0">
                <a:solidFill>
                  <a:srgbClr val="FF0000"/>
                </a:solidFill>
              </a:rPr>
              <a:t>famous</a:t>
            </a:r>
            <a:r>
              <a:rPr lang="en-IL" sz="800" dirty="0"/>
              <a:t> user tweets</a:t>
            </a:r>
            <a:endParaRPr lang="he-IL" sz="800" dirty="0"/>
          </a:p>
        </p:txBody>
      </p:sp>
      <p:cxnSp>
        <p:nvCxnSpPr>
          <p:cNvPr id="237" name="מחבר ישר 236">
            <a:extLst>
              <a:ext uri="{FF2B5EF4-FFF2-40B4-BE49-F238E27FC236}">
                <a16:creationId xmlns:a16="http://schemas.microsoft.com/office/drawing/2014/main" id="{F697A868-5B7C-496E-9648-F5EF1DA00B70}"/>
              </a:ext>
            </a:extLst>
          </p:cNvPr>
          <p:cNvCxnSpPr/>
          <p:nvPr/>
        </p:nvCxnSpPr>
        <p:spPr>
          <a:xfrm flipV="1">
            <a:off x="5769662" y="3708885"/>
            <a:ext cx="0" cy="184713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8" name="מחבר ישר 237">
            <a:extLst>
              <a:ext uri="{FF2B5EF4-FFF2-40B4-BE49-F238E27FC236}">
                <a16:creationId xmlns:a16="http://schemas.microsoft.com/office/drawing/2014/main" id="{89952BFC-D733-41EC-9DC5-E818362D5581}"/>
              </a:ext>
            </a:extLst>
          </p:cNvPr>
          <p:cNvCxnSpPr>
            <a:cxnSpLocks/>
          </p:cNvCxnSpPr>
          <p:nvPr/>
        </p:nvCxnSpPr>
        <p:spPr>
          <a:xfrm>
            <a:off x="5770565" y="3705690"/>
            <a:ext cx="2575413" cy="3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מחבר ישר 242">
            <a:extLst>
              <a:ext uri="{FF2B5EF4-FFF2-40B4-BE49-F238E27FC236}">
                <a16:creationId xmlns:a16="http://schemas.microsoft.com/office/drawing/2014/main" id="{51B40A49-E599-4B81-99FB-C6C804B07353}"/>
              </a:ext>
            </a:extLst>
          </p:cNvPr>
          <p:cNvCxnSpPr>
            <a:cxnSpLocks/>
          </p:cNvCxnSpPr>
          <p:nvPr/>
        </p:nvCxnSpPr>
        <p:spPr>
          <a:xfrm>
            <a:off x="8345831" y="3710440"/>
            <a:ext cx="8313" cy="120951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7" name="מחבר חץ ישר 246">
            <a:extLst>
              <a:ext uri="{FF2B5EF4-FFF2-40B4-BE49-F238E27FC236}">
                <a16:creationId xmlns:a16="http://schemas.microsoft.com/office/drawing/2014/main" id="{741439A5-9652-4956-9224-68BB8F365355}"/>
              </a:ext>
            </a:extLst>
          </p:cNvPr>
          <p:cNvCxnSpPr>
            <a:cxnSpLocks/>
          </p:cNvCxnSpPr>
          <p:nvPr/>
        </p:nvCxnSpPr>
        <p:spPr>
          <a:xfrm>
            <a:off x="8345831" y="4919951"/>
            <a:ext cx="1580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9" name="תיבת טקסט 248">
            <a:extLst>
              <a:ext uri="{FF2B5EF4-FFF2-40B4-BE49-F238E27FC236}">
                <a16:creationId xmlns:a16="http://schemas.microsoft.com/office/drawing/2014/main" id="{FE48041D-DBD1-4897-B09E-2F58BD8A0F06}"/>
              </a:ext>
            </a:extLst>
          </p:cNvPr>
          <p:cNvSpPr txBox="1"/>
          <p:nvPr/>
        </p:nvSpPr>
        <p:spPr>
          <a:xfrm>
            <a:off x="7605386" y="6357638"/>
            <a:ext cx="3683298" cy="400110"/>
          </a:xfrm>
          <a:prstGeom prst="rect">
            <a:avLst/>
          </a:prstGeom>
          <a:noFill/>
        </p:spPr>
        <p:txBody>
          <a:bodyPr wrap="square" rtlCol="1">
            <a:spAutoFit/>
          </a:bodyPr>
          <a:lstStyle/>
          <a:p>
            <a:pPr algn="l" rtl="0"/>
            <a:r>
              <a:rPr lang="en-IL" sz="1000" dirty="0"/>
              <a:t>For </a:t>
            </a:r>
            <a:r>
              <a:rPr lang="en-IL" sz="1000" b="1" dirty="0">
                <a:solidFill>
                  <a:srgbClr val="FF0000"/>
                </a:solidFill>
              </a:rPr>
              <a:t>FAMOUS</a:t>
            </a:r>
            <a:r>
              <a:rPr lang="en-IL" sz="1000" dirty="0"/>
              <a:t> user </a:t>
            </a:r>
            <a:r>
              <a:rPr lang="en-IL" sz="1000"/>
              <a:t>who follows a </a:t>
            </a:r>
            <a:r>
              <a:rPr lang="en-IL" sz="1000" b="1">
                <a:solidFill>
                  <a:srgbClr val="FF0000"/>
                </a:solidFill>
              </a:rPr>
              <a:t>FAMOUS</a:t>
            </a:r>
            <a:r>
              <a:rPr lang="en-IL" sz="1000"/>
              <a:t> user, </a:t>
            </a:r>
            <a:r>
              <a:rPr lang="en-IL" sz="1000" dirty="0"/>
              <a:t>we can update the Redis time line</a:t>
            </a:r>
            <a:endParaRPr lang="he-IL" sz="1000" dirty="0"/>
          </a:p>
        </p:txBody>
      </p:sp>
    </p:spTree>
    <p:extLst>
      <p:ext uri="{BB962C8B-B14F-4D97-AF65-F5344CB8AC3E}">
        <p14:creationId xmlns:p14="http://schemas.microsoft.com/office/powerpoint/2010/main" val="2068844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תיבת טקסט 3">
                <a:extLst>
                  <a:ext uri="{FF2B5EF4-FFF2-40B4-BE49-F238E27FC236}">
                    <a16:creationId xmlns:a16="http://schemas.microsoft.com/office/drawing/2014/main" id="{89CD38C8-6E36-44E8-B1E0-A19CBFF0802E}"/>
                  </a:ext>
                </a:extLst>
              </p:cNvPr>
              <p:cNvSpPr txBox="1"/>
              <p:nvPr/>
            </p:nvSpPr>
            <p:spPr>
              <a:xfrm>
                <a:off x="274979" y="453788"/>
                <a:ext cx="5668621" cy="3477875"/>
              </a:xfrm>
              <a:prstGeom prst="rect">
                <a:avLst/>
              </a:prstGeom>
              <a:noFill/>
              <a:ln>
                <a:solidFill>
                  <a:schemeClr val="tx1"/>
                </a:solidFill>
              </a:ln>
            </p:spPr>
            <p:txBody>
              <a:bodyPr wrap="square" rtlCol="1">
                <a:spAutoFit/>
              </a:bodyPr>
              <a:lstStyle/>
              <a:p>
                <a:pPr algn="l" rtl="0"/>
                <a:r>
                  <a:rPr lang="en-IL" sz="1000" dirty="0"/>
                  <a:t>We need to ask the interviewer:</a:t>
                </a:r>
                <a:br>
                  <a:rPr lang="en-IL" sz="1000" dirty="0"/>
                </a:br>
                <a:endParaRPr lang="en-IL" sz="1000" dirty="0"/>
              </a:p>
              <a:p>
                <a:pPr marL="628650" lvl="1" indent="-171450" algn="l" rtl="0">
                  <a:buFont typeface="Arial" panose="020B0604020202020204" pitchFamily="34" charset="0"/>
                  <a:buChar char="•"/>
                </a:pPr>
                <a:r>
                  <a:rPr lang="en-IL" sz="1000" dirty="0"/>
                  <a:t>What is the expected traffic?</a:t>
                </a:r>
              </a:p>
              <a:p>
                <a:pPr marL="628650" lvl="1" indent="-171450" algn="l" rtl="0">
                  <a:buFont typeface="Arial" panose="020B0604020202020204" pitchFamily="34" charset="0"/>
                  <a:buChar char="•"/>
                </a:pPr>
                <a:r>
                  <a:rPr lang="en-IL" sz="1000" dirty="0"/>
                  <a:t>How many URLs to support?</a:t>
                </a:r>
              </a:p>
              <a:p>
                <a:pPr marL="628650" lvl="1" indent="-171450" algn="l" rtl="0">
                  <a:buFont typeface="Arial" panose="020B0604020202020204" pitchFamily="34" charset="0"/>
                  <a:buChar char="•"/>
                </a:pPr>
                <a:r>
                  <a:rPr lang="en-IL" sz="1000" dirty="0"/>
                  <a:t>How much time do we need to preserve the URL?</a:t>
                </a:r>
              </a:p>
              <a:p>
                <a:pPr algn="l" rtl="0"/>
                <a:endParaRPr lang="en-IL" sz="1000" dirty="0"/>
              </a:p>
              <a:p>
                <a:pPr algn="l" rtl="0"/>
                <a:r>
                  <a:rPr lang="en-IL" sz="1000" dirty="0"/>
                  <a:t>Let’s assume that we need to preserve the URL for 10 years, so if we have X URL assignments in a seconds, we need to support </a:t>
                </a:r>
              </a:p>
              <a:p>
                <a:pPr algn="l" rtl="0"/>
                <a:endParaRPr lang="en-IL" sz="1000" dirty="0">
                  <a:solidFill>
                    <a:srgbClr val="FF0000"/>
                  </a:solidFill>
                </a:endParaRPr>
              </a:p>
              <a:p>
                <a:pPr algn="ctr" rtl="0"/>
                <a:r>
                  <a:rPr lang="en-IL" sz="1000" dirty="0">
                    <a:solidFill>
                      <a:srgbClr val="FF0000"/>
                    </a:solidFill>
                  </a:rPr>
                  <a:t>	</a:t>
                </a:r>
                <a:r>
                  <a:rPr lang="en-IL" sz="1000" dirty="0"/>
                  <a:t>Y = X * 60 * 60 * 24 * 365 * 10 different URLs!</a:t>
                </a:r>
              </a:p>
              <a:p>
                <a:pPr algn="ctr" rtl="0"/>
                <a:endParaRPr lang="en-IL" sz="1000" dirty="0"/>
              </a:p>
              <a:p>
                <a:pPr algn="l" rtl="0"/>
                <a:r>
                  <a:rPr lang="en-IL" sz="1000" dirty="0"/>
                  <a:t>The URL is a combination of chars: a-z,A-Z,0-9, so we have a 62 unique chars we can use! If we’ll use only 2 chars in our URL generation routine, we’ll  have 62^2 different URLs we can generate. From our requirements, we can determine the minimum number characters in the URL that we need to use:</a:t>
                </a:r>
              </a:p>
              <a:p>
                <a:pPr algn="ctr" rtl="0"/>
                <a:br>
                  <a:rPr lang="en-IL" sz="1000" dirty="0"/>
                </a:br>
                <a:r>
                  <a:rPr lang="en-IL" sz="1000" dirty="0"/>
                  <a:t>	</a:t>
                </a:r>
                <a14:m>
                  <m:oMath xmlns:m="http://schemas.openxmlformats.org/officeDocument/2006/math">
                    <m:sSub>
                      <m:sSubPr>
                        <m:ctrlPr>
                          <a:rPr lang="en-IL" sz="1000" i="1" smtClean="0">
                            <a:solidFill>
                              <a:schemeClr val="tx1"/>
                            </a:solidFill>
                            <a:latin typeface="Cambria Math" panose="02040503050406030204" pitchFamily="18" charset="0"/>
                          </a:rPr>
                        </m:ctrlPr>
                      </m:sSubPr>
                      <m:e>
                        <m:r>
                          <a:rPr lang="en-IL" sz="1000" b="0" i="1" smtClean="0">
                            <a:solidFill>
                              <a:schemeClr val="tx1"/>
                            </a:solidFill>
                            <a:latin typeface="Cambria Math" panose="02040503050406030204" pitchFamily="18" charset="0"/>
                          </a:rPr>
                          <m:t>𝐿𝑒𝑛𝑔𝑡</m:t>
                        </m:r>
                        <m:r>
                          <a:rPr lang="en-IL" sz="1000" b="0" i="1" smtClean="0">
                            <a:solidFill>
                              <a:schemeClr val="tx1"/>
                            </a:solidFill>
                            <a:latin typeface="Cambria Math" panose="02040503050406030204" pitchFamily="18" charset="0"/>
                          </a:rPr>
                          <m:t>h</m:t>
                        </m:r>
                        <m:r>
                          <a:rPr lang="en-IL" sz="1000" b="0" i="1" smtClean="0">
                            <a:solidFill>
                              <a:schemeClr val="tx1"/>
                            </a:solidFill>
                            <a:latin typeface="Cambria Math" panose="02040503050406030204" pitchFamily="18" charset="0"/>
                          </a:rPr>
                          <m:t>= </m:t>
                        </m:r>
                        <m:r>
                          <a:rPr lang="en-IL" sz="1000" b="0" i="1" smtClean="0">
                            <a:solidFill>
                              <a:schemeClr val="tx1"/>
                            </a:solidFill>
                            <a:latin typeface="Cambria Math" panose="02040503050406030204" pitchFamily="18" charset="0"/>
                          </a:rPr>
                          <m:t>𝑙𝑜𝑔</m:t>
                        </m:r>
                      </m:e>
                      <m:sub>
                        <m:r>
                          <a:rPr lang="en-IL" sz="1000" b="0" i="1" smtClean="0">
                            <a:solidFill>
                              <a:schemeClr val="tx1"/>
                            </a:solidFill>
                            <a:latin typeface="Cambria Math" panose="02040503050406030204" pitchFamily="18" charset="0"/>
                          </a:rPr>
                          <m:t>62</m:t>
                        </m:r>
                      </m:sub>
                    </m:sSub>
                    <m:r>
                      <a:rPr lang="en-IL" sz="1000" b="0" i="1" smtClean="0">
                        <a:solidFill>
                          <a:schemeClr val="tx1"/>
                        </a:solidFill>
                        <a:latin typeface="Cambria Math" panose="02040503050406030204" pitchFamily="18" charset="0"/>
                      </a:rPr>
                      <m:t>𝑌</m:t>
                    </m:r>
                  </m:oMath>
                </a14:m>
                <a:endParaRPr lang="en-IL" sz="1000" dirty="0"/>
              </a:p>
              <a:p>
                <a:pPr algn="ctr" rtl="0"/>
                <a:endParaRPr lang="en-IL" sz="1000" dirty="0"/>
              </a:p>
              <a:p>
                <a:pPr algn="l" rtl="0"/>
                <a:r>
                  <a:rPr lang="en-IL" sz="1000" dirty="0"/>
                  <a:t>BTW: 62^7 = 3.5 trillion! So using 7 characters is suffice.</a:t>
                </a:r>
              </a:p>
              <a:p>
                <a:pPr algn="l" rtl="0"/>
                <a:endParaRPr lang="en-IL" sz="1000" dirty="0"/>
              </a:p>
              <a:p>
                <a:pPr algn="l" rtl="0"/>
                <a:r>
                  <a:rPr lang="en-IL" sz="1000" dirty="0"/>
                  <a:t>It is easy to implement an algorithm that converts a base 10 numbers to base 62 ones. So, If we assign each request to generate a URL a unique ID base 10, we can generate from this unique ID a base 62 URL. This is the real problem of the design: </a:t>
                </a:r>
                <a:r>
                  <a:rPr lang="en-IL" sz="1000" b="1" dirty="0"/>
                  <a:t>How to assign a unique ID to each request in a distributed system!</a:t>
                </a:r>
              </a:p>
            </p:txBody>
          </p:sp>
        </mc:Choice>
        <mc:Fallback xmlns="">
          <p:sp>
            <p:nvSpPr>
              <p:cNvPr id="4" name="תיבת טקסט 3">
                <a:extLst>
                  <a:ext uri="{FF2B5EF4-FFF2-40B4-BE49-F238E27FC236}">
                    <a16:creationId xmlns:a16="http://schemas.microsoft.com/office/drawing/2014/main" id="{89CD38C8-6E36-44E8-B1E0-A19CBFF0802E}"/>
                  </a:ext>
                </a:extLst>
              </p:cNvPr>
              <p:cNvSpPr txBox="1">
                <a:spLocks noRot="1" noChangeAspect="1" noMove="1" noResize="1" noEditPoints="1" noAdjustHandles="1" noChangeArrowheads="1" noChangeShapeType="1" noTextEdit="1"/>
              </p:cNvSpPr>
              <p:nvPr/>
            </p:nvSpPr>
            <p:spPr>
              <a:xfrm>
                <a:off x="274979" y="453788"/>
                <a:ext cx="5668621" cy="3477875"/>
              </a:xfrm>
              <a:prstGeom prst="rect">
                <a:avLst/>
              </a:prstGeom>
              <a:blipFill>
                <a:blip r:embed="rId2"/>
                <a:stretch>
                  <a:fillRect r="-107"/>
                </a:stretch>
              </a:blipFill>
              <a:ln>
                <a:solidFill>
                  <a:schemeClr val="tx1"/>
                </a:solidFill>
              </a:ln>
            </p:spPr>
            <p:txBody>
              <a:bodyPr/>
              <a:lstStyle/>
              <a:p>
                <a:r>
                  <a:rPr lang="he-IL">
                    <a:noFill/>
                  </a:rPr>
                  <a:t> </a:t>
                </a:r>
              </a:p>
            </p:txBody>
          </p:sp>
        </mc:Fallback>
      </mc:AlternateContent>
      <p:sp>
        <p:nvSpPr>
          <p:cNvPr id="5" name="תיבת טקסט 4">
            <a:extLst>
              <a:ext uri="{FF2B5EF4-FFF2-40B4-BE49-F238E27FC236}">
                <a16:creationId xmlns:a16="http://schemas.microsoft.com/office/drawing/2014/main" id="{DA7CFC87-325B-4DD0-ACBC-058286B854C9}"/>
              </a:ext>
            </a:extLst>
          </p:cNvPr>
          <p:cNvSpPr txBox="1"/>
          <p:nvPr/>
        </p:nvSpPr>
        <p:spPr>
          <a:xfrm>
            <a:off x="4896729" y="24939"/>
            <a:ext cx="2398542" cy="369332"/>
          </a:xfrm>
          <a:prstGeom prst="rect">
            <a:avLst/>
          </a:prstGeom>
          <a:noFill/>
        </p:spPr>
        <p:txBody>
          <a:bodyPr wrap="none" rtlCol="1">
            <a:spAutoFit/>
          </a:bodyPr>
          <a:lstStyle/>
          <a:p>
            <a:r>
              <a:rPr lang="en-IL" u="sng" dirty="0">
                <a:ln w="0"/>
                <a:effectLst>
                  <a:outerShdw blurRad="38100" dist="19050" dir="2700000" algn="tl" rotWithShape="0">
                    <a:schemeClr val="dk1">
                      <a:alpha val="40000"/>
                    </a:schemeClr>
                  </a:outerShdw>
                </a:effectLst>
              </a:rPr>
              <a:t>Tiny URL System Design</a:t>
            </a:r>
            <a:endParaRPr lang="he-IL" u="sng" dirty="0">
              <a:ln w="0"/>
              <a:effectLst>
                <a:outerShdw blurRad="38100" dist="19050" dir="2700000" algn="tl" rotWithShape="0">
                  <a:schemeClr val="dk1">
                    <a:alpha val="40000"/>
                  </a:schemeClr>
                </a:outerShdw>
              </a:effectLst>
            </a:endParaRPr>
          </a:p>
        </p:txBody>
      </p:sp>
      <p:sp>
        <p:nvSpPr>
          <p:cNvPr id="7" name="תיבת טקסט 6">
            <a:extLst>
              <a:ext uri="{FF2B5EF4-FFF2-40B4-BE49-F238E27FC236}">
                <a16:creationId xmlns:a16="http://schemas.microsoft.com/office/drawing/2014/main" id="{4219192D-B6F1-4AFA-9BED-0FD5D990830E}"/>
              </a:ext>
            </a:extLst>
          </p:cNvPr>
          <p:cNvSpPr txBox="1"/>
          <p:nvPr/>
        </p:nvSpPr>
        <p:spPr>
          <a:xfrm>
            <a:off x="6096000" y="453788"/>
            <a:ext cx="5821021" cy="4247317"/>
          </a:xfrm>
          <a:prstGeom prst="rect">
            <a:avLst/>
          </a:prstGeom>
          <a:noFill/>
          <a:ln>
            <a:solidFill>
              <a:schemeClr val="tx1"/>
            </a:solidFill>
          </a:ln>
        </p:spPr>
        <p:txBody>
          <a:bodyPr wrap="square" rtlCol="1">
            <a:spAutoFit/>
          </a:bodyPr>
          <a:lstStyle/>
          <a:p>
            <a:pPr algn="l" rtl="0"/>
            <a:r>
              <a:rPr lang="en-IL" sz="1000" dirty="0"/>
              <a:t>How to assign a unique ID to each request in a distributed system?</a:t>
            </a:r>
          </a:p>
          <a:p>
            <a:pPr algn="l" rtl="0"/>
            <a:endParaRPr lang="en-IL" sz="1000" dirty="0"/>
          </a:p>
          <a:p>
            <a:pPr marL="171450" indent="-171450" algn="l" rtl="0">
              <a:buFont typeface="Arial" panose="020B0604020202020204" pitchFamily="34" charset="0"/>
              <a:buChar char="•"/>
            </a:pPr>
            <a:r>
              <a:rPr lang="en-IL" sz="1000" dirty="0"/>
              <a:t>Flicker </a:t>
            </a:r>
            <a:r>
              <a:rPr lang="en-US" sz="1000" dirty="0"/>
              <a:t>use</a:t>
            </a:r>
            <a:r>
              <a:rPr lang="en-IL" sz="1000" dirty="0"/>
              <a:t>s</a:t>
            </a:r>
            <a:r>
              <a:rPr lang="en-US" sz="1000" dirty="0"/>
              <a:t> a Ticket</a:t>
            </a:r>
            <a:r>
              <a:rPr lang="en-IL" sz="1000" dirty="0"/>
              <a:t> </a:t>
            </a:r>
            <a:r>
              <a:rPr lang="en-US" sz="1000" dirty="0"/>
              <a:t>Server </a:t>
            </a:r>
            <a:r>
              <a:rPr lang="en-IL" sz="1000" dirty="0"/>
              <a:t>which is a </a:t>
            </a:r>
            <a:r>
              <a:rPr lang="en-US" sz="1000" dirty="0"/>
              <a:t>centralized </a:t>
            </a:r>
            <a:r>
              <a:rPr lang="en-US" sz="1000" dirty="0" err="1"/>
              <a:t>auto_increment</a:t>
            </a:r>
            <a:r>
              <a:rPr lang="en-US" sz="1000" dirty="0"/>
              <a:t> feature in a single database server</a:t>
            </a:r>
            <a:r>
              <a:rPr lang="en-IL" sz="1000" dirty="0"/>
              <a:t>. The problem with this approach is that the server is a </a:t>
            </a:r>
            <a:r>
              <a:rPr lang="en-US" sz="1000" dirty="0"/>
              <a:t>Single point of failure. Single ticket server means if the ticket server goes down, all</a:t>
            </a:r>
            <a:r>
              <a:rPr lang="en-IL" sz="1000" dirty="0"/>
              <a:t> </a:t>
            </a:r>
            <a:r>
              <a:rPr lang="en-US" sz="1000" dirty="0"/>
              <a:t>systems that depend on it will face issues</a:t>
            </a:r>
            <a:r>
              <a:rPr lang="en-IL" sz="1000" dirty="0"/>
              <a:t>. The solve the SPOF issue Flicker uses </a:t>
            </a:r>
            <a:r>
              <a:rPr lang="en-US" sz="1000" dirty="0"/>
              <a:t>two ticket servers</a:t>
            </a:r>
            <a:r>
              <a:rPr lang="en-IL" sz="1000" dirty="0"/>
              <a:t> and </a:t>
            </a:r>
            <a:r>
              <a:rPr lang="en-US" sz="1000" dirty="0"/>
              <a:t>divide</a:t>
            </a:r>
            <a:r>
              <a:rPr lang="en-IL" sz="1000" dirty="0"/>
              <a:t>s</a:t>
            </a:r>
            <a:r>
              <a:rPr lang="en-US" sz="1000" dirty="0"/>
              <a:t> responsibility between the two </a:t>
            </a:r>
            <a:r>
              <a:rPr lang="en-IL" sz="1000" dirty="0"/>
              <a:t>servers</a:t>
            </a:r>
            <a:r>
              <a:rPr lang="en-US" sz="1000" dirty="0"/>
              <a:t> by dividing the ID space down the middle</a:t>
            </a:r>
            <a:r>
              <a:rPr lang="en-IL" sz="1000" dirty="0"/>
              <a:t> to</a:t>
            </a:r>
            <a:r>
              <a:rPr lang="en-US" sz="1000" dirty="0"/>
              <a:t> evens and odds</a:t>
            </a:r>
            <a:r>
              <a:rPr lang="en-IL" sz="1000" dirty="0"/>
              <a:t> ID generation.</a:t>
            </a:r>
            <a:br>
              <a:rPr lang="en-IL" sz="1000" dirty="0"/>
            </a:br>
            <a:r>
              <a:rPr lang="en-IL" sz="1000" dirty="0"/>
              <a:t>(</a:t>
            </a:r>
            <a:r>
              <a:rPr lang="en-IL" sz="1000" dirty="0">
                <a:hlinkClick r:id="rId3"/>
              </a:rPr>
              <a:t>https://code.flickr.net/2010/02/08/ticket-servers-distributed-unique-primary-keys-on-the-cheap</a:t>
            </a:r>
            <a:r>
              <a:rPr lang="en-IL" sz="1000" dirty="0"/>
              <a:t>)</a:t>
            </a:r>
          </a:p>
          <a:p>
            <a:pPr algn="l" rtl="0"/>
            <a:endParaRPr lang="en-IL" sz="1000" dirty="0"/>
          </a:p>
          <a:p>
            <a:pPr marL="171450" indent="-171450" algn="l" rtl="0">
              <a:buFont typeface="Arial" panose="020B0604020202020204" pitchFamily="34" charset="0"/>
              <a:buChar char="•"/>
            </a:pPr>
            <a:r>
              <a:rPr lang="en-US" sz="1000" dirty="0"/>
              <a:t>Twitter snowflake ID</a:t>
            </a:r>
            <a:r>
              <a:rPr lang="en-IL" sz="1000" dirty="0"/>
              <a:t> </a:t>
            </a:r>
            <a:r>
              <a:rPr lang="en-US" sz="1000" dirty="0"/>
              <a:t>generator</a:t>
            </a:r>
            <a:r>
              <a:rPr lang="en-IL" sz="1000" dirty="0"/>
              <a:t> which generates a number using these scheme:</a:t>
            </a:r>
            <a:br>
              <a:rPr lang="en-IL" sz="1000" dirty="0"/>
            </a:br>
            <a:br>
              <a:rPr lang="en-IL" sz="1000" dirty="0"/>
            </a:br>
            <a:br>
              <a:rPr lang="en-IL" sz="1000" dirty="0"/>
            </a:br>
            <a:br>
              <a:rPr lang="en-IL" sz="1000" dirty="0"/>
            </a:br>
            <a:br>
              <a:rPr lang="en-IL" sz="1000" dirty="0"/>
            </a:br>
            <a:r>
              <a:rPr lang="en-US" sz="1000" dirty="0"/>
              <a:t>Datacenter IDs and machine IDs are chosen at the startup time, generally fixed once the</a:t>
            </a:r>
            <a:r>
              <a:rPr lang="en-IL" sz="1000" dirty="0"/>
              <a:t> </a:t>
            </a:r>
            <a:r>
              <a:rPr lang="en-US" sz="1000" dirty="0"/>
              <a:t>system is up running. Any changes in datacenter IDs and machine IDs require careful review</a:t>
            </a:r>
            <a:r>
              <a:rPr lang="en-IL" sz="1000" dirty="0"/>
              <a:t> </a:t>
            </a:r>
            <a:r>
              <a:rPr lang="en-US" sz="1000" dirty="0"/>
              <a:t>since an accidental change in those values can lead to ID conflicts. Timestamp and sequence</a:t>
            </a:r>
            <a:r>
              <a:rPr lang="en-IL" sz="1000" dirty="0"/>
              <a:t> </a:t>
            </a:r>
            <a:r>
              <a:rPr lang="en-US" sz="1000" dirty="0"/>
              <a:t>numbers are generated when the ID generator is running.</a:t>
            </a:r>
            <a:br>
              <a:rPr lang="en-IL" sz="1000" dirty="0"/>
            </a:br>
            <a:endParaRPr lang="en-IL" sz="1000" dirty="0"/>
          </a:p>
          <a:p>
            <a:pPr marL="171450" indent="-171450" algn="l" rtl="0">
              <a:buFont typeface="Arial" panose="020B0604020202020204" pitchFamily="34" charset="0"/>
              <a:buChar char="•"/>
            </a:pPr>
            <a:r>
              <a:rPr lang="en-IL" sz="1000" dirty="0"/>
              <a:t>The guy at </a:t>
            </a:r>
            <a:r>
              <a:rPr lang="en-IL" sz="1000" dirty="0" err="1"/>
              <a:t>CodeKarle</a:t>
            </a:r>
            <a:r>
              <a:rPr lang="en-IL" sz="1000" dirty="0"/>
              <a:t> suggests to use a token service that is in charge to provide a range of base 10 numbers to each short URL service machine. The machines will use that range to assign an incoming generate request with an ID that will get converted to base 62. </a:t>
            </a:r>
            <a:r>
              <a:rPr lang="en-US" sz="1000" dirty="0"/>
              <a:t>The token service will run on a </a:t>
            </a:r>
            <a:r>
              <a:rPr lang="en-US" sz="1000" b="1" dirty="0"/>
              <a:t>single-threaded </a:t>
            </a:r>
            <a:r>
              <a:rPr lang="en-US" sz="1000" dirty="0"/>
              <a:t>model and cater to only one machine at a time so that each machine has a different range</a:t>
            </a:r>
            <a:r>
              <a:rPr lang="en-IL" sz="1000" dirty="0"/>
              <a:t>.</a:t>
            </a:r>
            <a:r>
              <a:rPr lang="en-US" sz="1000" dirty="0"/>
              <a:t> Our services will only interact with this token service on startup and when they are about to run out of their range, so token service can be something simple like a MySQL service as it will be dealing with a very minimal load. We will of course make sure that this MySQL service is distributed across geographies to reduce latency and also to make sure it is not a single point of failure.</a:t>
            </a:r>
            <a:endParaRPr lang="en-IL" sz="1000" dirty="0"/>
          </a:p>
        </p:txBody>
      </p:sp>
      <p:pic>
        <p:nvPicPr>
          <p:cNvPr id="10" name="תמונה 9">
            <a:extLst>
              <a:ext uri="{FF2B5EF4-FFF2-40B4-BE49-F238E27FC236}">
                <a16:creationId xmlns:a16="http://schemas.microsoft.com/office/drawing/2014/main" id="{8F126D6D-47C6-44A1-86E4-BB2D0268884F}"/>
              </a:ext>
            </a:extLst>
          </p:cNvPr>
          <p:cNvPicPr>
            <a:picLocks noChangeAspect="1"/>
          </p:cNvPicPr>
          <p:nvPr/>
        </p:nvPicPr>
        <p:blipFill>
          <a:blip r:embed="rId4"/>
          <a:stretch>
            <a:fillRect/>
          </a:stretch>
        </p:blipFill>
        <p:spPr>
          <a:xfrm>
            <a:off x="6914127" y="2069253"/>
            <a:ext cx="4100237" cy="491567"/>
          </a:xfrm>
          <a:prstGeom prst="rect">
            <a:avLst/>
          </a:prstGeom>
        </p:spPr>
      </p:pic>
      <p:sp>
        <p:nvSpPr>
          <p:cNvPr id="11" name="מלבן 10">
            <a:extLst>
              <a:ext uri="{FF2B5EF4-FFF2-40B4-BE49-F238E27FC236}">
                <a16:creationId xmlns:a16="http://schemas.microsoft.com/office/drawing/2014/main" id="{E5B91B32-55F6-4E34-84BA-3932B584067B}"/>
              </a:ext>
            </a:extLst>
          </p:cNvPr>
          <p:cNvSpPr/>
          <p:nvPr/>
        </p:nvSpPr>
        <p:spPr>
          <a:xfrm>
            <a:off x="219878" y="5444836"/>
            <a:ext cx="1100676" cy="39139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Long to Short UI</a:t>
            </a:r>
            <a:endParaRPr lang="he-IL" sz="1000" dirty="0">
              <a:solidFill>
                <a:schemeClr val="tx1"/>
              </a:solidFill>
            </a:endParaRPr>
          </a:p>
        </p:txBody>
      </p:sp>
      <p:sp>
        <p:nvSpPr>
          <p:cNvPr id="12" name="מלבן 11">
            <a:extLst>
              <a:ext uri="{FF2B5EF4-FFF2-40B4-BE49-F238E27FC236}">
                <a16:creationId xmlns:a16="http://schemas.microsoft.com/office/drawing/2014/main" id="{41BBF233-40F7-4339-90C8-2834EFB614CC}"/>
              </a:ext>
            </a:extLst>
          </p:cNvPr>
          <p:cNvSpPr/>
          <p:nvPr/>
        </p:nvSpPr>
        <p:spPr>
          <a:xfrm>
            <a:off x="1718814" y="4959919"/>
            <a:ext cx="232756" cy="135955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LB</a:t>
            </a:r>
            <a:endParaRPr lang="he-IL" sz="1000" dirty="0">
              <a:solidFill>
                <a:schemeClr val="tx1"/>
              </a:solidFill>
            </a:endParaRPr>
          </a:p>
        </p:txBody>
      </p:sp>
      <p:sp>
        <p:nvSpPr>
          <p:cNvPr id="14" name="מלבן 13">
            <a:extLst>
              <a:ext uri="{FF2B5EF4-FFF2-40B4-BE49-F238E27FC236}">
                <a16:creationId xmlns:a16="http://schemas.microsoft.com/office/drawing/2014/main" id="{54195C35-787A-457A-90F3-294FCA5E043C}"/>
              </a:ext>
            </a:extLst>
          </p:cNvPr>
          <p:cNvSpPr/>
          <p:nvPr/>
        </p:nvSpPr>
        <p:spPr>
          <a:xfrm>
            <a:off x="2347419" y="5279032"/>
            <a:ext cx="991724"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Short URL Service</a:t>
            </a:r>
          </a:p>
        </p:txBody>
      </p:sp>
      <p:sp>
        <p:nvSpPr>
          <p:cNvPr id="15" name="מלבן 14">
            <a:extLst>
              <a:ext uri="{FF2B5EF4-FFF2-40B4-BE49-F238E27FC236}">
                <a16:creationId xmlns:a16="http://schemas.microsoft.com/office/drawing/2014/main" id="{6FBE1601-ACAA-4087-A308-E2FAE9101680}"/>
              </a:ext>
            </a:extLst>
          </p:cNvPr>
          <p:cNvSpPr/>
          <p:nvPr/>
        </p:nvSpPr>
        <p:spPr>
          <a:xfrm>
            <a:off x="3884065" y="5844542"/>
            <a:ext cx="991724"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Token Service</a:t>
            </a:r>
          </a:p>
        </p:txBody>
      </p:sp>
      <p:sp>
        <p:nvSpPr>
          <p:cNvPr id="16" name="מלבן 15">
            <a:extLst>
              <a:ext uri="{FF2B5EF4-FFF2-40B4-BE49-F238E27FC236}">
                <a16:creationId xmlns:a16="http://schemas.microsoft.com/office/drawing/2014/main" id="{96B1393A-D894-42B3-A4E2-FB4221EC3722}"/>
              </a:ext>
            </a:extLst>
          </p:cNvPr>
          <p:cNvSpPr/>
          <p:nvPr/>
        </p:nvSpPr>
        <p:spPr>
          <a:xfrm>
            <a:off x="3638997" y="4700824"/>
            <a:ext cx="795716" cy="3218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Cassandra</a:t>
            </a:r>
          </a:p>
        </p:txBody>
      </p:sp>
      <p:sp>
        <p:nvSpPr>
          <p:cNvPr id="17" name="מלבן 16">
            <a:extLst>
              <a:ext uri="{FF2B5EF4-FFF2-40B4-BE49-F238E27FC236}">
                <a16:creationId xmlns:a16="http://schemas.microsoft.com/office/drawing/2014/main" id="{618F29E6-D88B-4F12-8166-FCB57041544B}"/>
              </a:ext>
            </a:extLst>
          </p:cNvPr>
          <p:cNvSpPr/>
          <p:nvPr/>
        </p:nvSpPr>
        <p:spPr>
          <a:xfrm>
            <a:off x="2347419" y="5844542"/>
            <a:ext cx="991724"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Short URL Service</a:t>
            </a:r>
          </a:p>
        </p:txBody>
      </p:sp>
      <p:sp>
        <p:nvSpPr>
          <p:cNvPr id="18" name="מלבן 17">
            <a:extLst>
              <a:ext uri="{FF2B5EF4-FFF2-40B4-BE49-F238E27FC236}">
                <a16:creationId xmlns:a16="http://schemas.microsoft.com/office/drawing/2014/main" id="{AE1E8653-5C03-42A3-8FCD-6E6F1FE7ABE9}"/>
              </a:ext>
            </a:extLst>
          </p:cNvPr>
          <p:cNvSpPr/>
          <p:nvPr/>
        </p:nvSpPr>
        <p:spPr>
          <a:xfrm>
            <a:off x="5274050" y="5844542"/>
            <a:ext cx="555942" cy="31427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MySQL</a:t>
            </a:r>
          </a:p>
        </p:txBody>
      </p:sp>
      <p:cxnSp>
        <p:nvCxnSpPr>
          <p:cNvPr id="19" name="מחבר חץ ישר 18">
            <a:extLst>
              <a:ext uri="{FF2B5EF4-FFF2-40B4-BE49-F238E27FC236}">
                <a16:creationId xmlns:a16="http://schemas.microsoft.com/office/drawing/2014/main" id="{745D7131-E789-4C7C-84D4-3E76387DA56C}"/>
              </a:ext>
            </a:extLst>
          </p:cNvPr>
          <p:cNvCxnSpPr>
            <a:cxnSpLocks/>
            <a:stCxn id="11" idx="3"/>
            <a:endCxn id="14" idx="1"/>
          </p:cNvCxnSpPr>
          <p:nvPr/>
        </p:nvCxnSpPr>
        <p:spPr>
          <a:xfrm flipV="1">
            <a:off x="1320554" y="5439978"/>
            <a:ext cx="1026865" cy="20055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מחבר חץ ישר 21">
            <a:extLst>
              <a:ext uri="{FF2B5EF4-FFF2-40B4-BE49-F238E27FC236}">
                <a16:creationId xmlns:a16="http://schemas.microsoft.com/office/drawing/2014/main" id="{5CE0C363-35F5-4CB3-9E76-402BBEE0742D}"/>
              </a:ext>
            </a:extLst>
          </p:cNvPr>
          <p:cNvCxnSpPr>
            <a:cxnSpLocks/>
            <a:stCxn id="11" idx="3"/>
            <a:endCxn id="17" idx="1"/>
          </p:cNvCxnSpPr>
          <p:nvPr/>
        </p:nvCxnSpPr>
        <p:spPr>
          <a:xfrm>
            <a:off x="1320554" y="5640533"/>
            <a:ext cx="1026865" cy="36495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מחבר חץ ישר 24">
            <a:extLst>
              <a:ext uri="{FF2B5EF4-FFF2-40B4-BE49-F238E27FC236}">
                <a16:creationId xmlns:a16="http://schemas.microsoft.com/office/drawing/2014/main" id="{BA6465AB-9DB8-4987-BB94-D4F87F9847F3}"/>
              </a:ext>
            </a:extLst>
          </p:cNvPr>
          <p:cNvCxnSpPr>
            <a:cxnSpLocks/>
            <a:stCxn id="14" idx="3"/>
            <a:endCxn id="15" idx="0"/>
          </p:cNvCxnSpPr>
          <p:nvPr/>
        </p:nvCxnSpPr>
        <p:spPr>
          <a:xfrm>
            <a:off x="3339143" y="5439978"/>
            <a:ext cx="1040784" cy="40456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מחבר חץ ישר 27">
            <a:extLst>
              <a:ext uri="{FF2B5EF4-FFF2-40B4-BE49-F238E27FC236}">
                <a16:creationId xmlns:a16="http://schemas.microsoft.com/office/drawing/2014/main" id="{7A8B10C4-BCC6-415F-8C60-99B356C53D45}"/>
              </a:ext>
            </a:extLst>
          </p:cNvPr>
          <p:cNvCxnSpPr>
            <a:cxnSpLocks/>
            <a:stCxn id="17" idx="3"/>
            <a:endCxn id="15" idx="1"/>
          </p:cNvCxnSpPr>
          <p:nvPr/>
        </p:nvCxnSpPr>
        <p:spPr>
          <a:xfrm>
            <a:off x="3339143" y="6005488"/>
            <a:ext cx="54492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מחבר: מרפקי 31">
            <a:extLst>
              <a:ext uri="{FF2B5EF4-FFF2-40B4-BE49-F238E27FC236}">
                <a16:creationId xmlns:a16="http://schemas.microsoft.com/office/drawing/2014/main" id="{35057820-FD7E-42EA-B10F-7ECF13DF6AA2}"/>
              </a:ext>
            </a:extLst>
          </p:cNvPr>
          <p:cNvCxnSpPr>
            <a:cxnSpLocks/>
          </p:cNvCxnSpPr>
          <p:nvPr/>
        </p:nvCxnSpPr>
        <p:spPr>
          <a:xfrm flipV="1">
            <a:off x="3339143" y="5014405"/>
            <a:ext cx="395848" cy="86638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מחבר: מרפקי 36">
            <a:extLst>
              <a:ext uri="{FF2B5EF4-FFF2-40B4-BE49-F238E27FC236}">
                <a16:creationId xmlns:a16="http://schemas.microsoft.com/office/drawing/2014/main" id="{DF21A41D-2FBA-422A-B737-1ABB76C0995B}"/>
              </a:ext>
            </a:extLst>
          </p:cNvPr>
          <p:cNvCxnSpPr>
            <a:cxnSpLocks/>
          </p:cNvCxnSpPr>
          <p:nvPr/>
        </p:nvCxnSpPr>
        <p:spPr>
          <a:xfrm flipV="1">
            <a:off x="3339143" y="5006090"/>
            <a:ext cx="795716" cy="37569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מחבר חץ ישר 39">
            <a:extLst>
              <a:ext uri="{FF2B5EF4-FFF2-40B4-BE49-F238E27FC236}">
                <a16:creationId xmlns:a16="http://schemas.microsoft.com/office/drawing/2014/main" id="{5C600343-2DA0-49B4-8DCC-E8E918A380B8}"/>
              </a:ext>
            </a:extLst>
          </p:cNvPr>
          <p:cNvCxnSpPr>
            <a:cxnSpLocks/>
            <a:stCxn id="15" idx="3"/>
            <a:endCxn id="18" idx="1"/>
          </p:cNvCxnSpPr>
          <p:nvPr/>
        </p:nvCxnSpPr>
        <p:spPr>
          <a:xfrm flipV="1">
            <a:off x="4875789" y="6001679"/>
            <a:ext cx="398261" cy="380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3" name="תיבת טקסט 42">
            <a:extLst>
              <a:ext uri="{FF2B5EF4-FFF2-40B4-BE49-F238E27FC236}">
                <a16:creationId xmlns:a16="http://schemas.microsoft.com/office/drawing/2014/main" id="{B7573210-7044-456C-9767-4BCDB66E5700}"/>
              </a:ext>
            </a:extLst>
          </p:cNvPr>
          <p:cNvSpPr txBox="1"/>
          <p:nvPr/>
        </p:nvSpPr>
        <p:spPr>
          <a:xfrm>
            <a:off x="2308143" y="6209497"/>
            <a:ext cx="1040784" cy="369332"/>
          </a:xfrm>
          <a:prstGeom prst="rect">
            <a:avLst/>
          </a:prstGeom>
          <a:noFill/>
        </p:spPr>
        <p:txBody>
          <a:bodyPr wrap="square" rtlCol="1">
            <a:spAutoFit/>
          </a:bodyPr>
          <a:lstStyle/>
          <a:p>
            <a:pPr algn="ctr" rtl="0"/>
            <a:r>
              <a:rPr lang="en-IL" sz="900" dirty="0"/>
              <a:t>100,001 – 200,000</a:t>
            </a:r>
            <a:br>
              <a:rPr lang="en-IL" sz="900" dirty="0"/>
            </a:br>
            <a:r>
              <a:rPr lang="en-IL" sz="900" dirty="0"/>
              <a:t>Range</a:t>
            </a:r>
            <a:endParaRPr lang="he-IL" sz="900" dirty="0"/>
          </a:p>
        </p:txBody>
      </p:sp>
      <p:sp>
        <p:nvSpPr>
          <p:cNvPr id="44" name="תיבת טקסט 43">
            <a:extLst>
              <a:ext uri="{FF2B5EF4-FFF2-40B4-BE49-F238E27FC236}">
                <a16:creationId xmlns:a16="http://schemas.microsoft.com/office/drawing/2014/main" id="{489AA73C-6659-4D81-9B7B-9A9B76886C64}"/>
              </a:ext>
            </a:extLst>
          </p:cNvPr>
          <p:cNvSpPr txBox="1"/>
          <p:nvPr/>
        </p:nvSpPr>
        <p:spPr>
          <a:xfrm>
            <a:off x="2322889" y="4889580"/>
            <a:ext cx="1040784" cy="369332"/>
          </a:xfrm>
          <a:prstGeom prst="rect">
            <a:avLst/>
          </a:prstGeom>
          <a:noFill/>
        </p:spPr>
        <p:txBody>
          <a:bodyPr wrap="square" rtlCol="1">
            <a:spAutoFit/>
          </a:bodyPr>
          <a:lstStyle/>
          <a:p>
            <a:pPr algn="l" rtl="0"/>
            <a:r>
              <a:rPr lang="en-IL" sz="900" dirty="0"/>
              <a:t>200,001 – 300,000</a:t>
            </a:r>
          </a:p>
          <a:p>
            <a:pPr algn="ctr" rtl="0"/>
            <a:r>
              <a:rPr lang="en-IL" sz="900" dirty="0"/>
              <a:t>Range</a:t>
            </a:r>
            <a:endParaRPr lang="he-IL" sz="900" dirty="0"/>
          </a:p>
        </p:txBody>
      </p:sp>
      <p:sp>
        <p:nvSpPr>
          <p:cNvPr id="45" name="תיבת טקסט 44">
            <a:extLst>
              <a:ext uri="{FF2B5EF4-FFF2-40B4-BE49-F238E27FC236}">
                <a16:creationId xmlns:a16="http://schemas.microsoft.com/office/drawing/2014/main" id="{AE3188A5-7996-439E-8D91-ADD4ADDAF90D}"/>
              </a:ext>
            </a:extLst>
          </p:cNvPr>
          <p:cNvSpPr txBox="1"/>
          <p:nvPr/>
        </p:nvSpPr>
        <p:spPr>
          <a:xfrm>
            <a:off x="3230822" y="6415377"/>
            <a:ext cx="2292925" cy="369332"/>
          </a:xfrm>
          <a:prstGeom prst="rect">
            <a:avLst/>
          </a:prstGeom>
          <a:noFill/>
        </p:spPr>
        <p:txBody>
          <a:bodyPr wrap="square" rtlCol="1">
            <a:spAutoFit/>
          </a:bodyPr>
          <a:lstStyle/>
          <a:p>
            <a:pPr algn="l" rtl="0"/>
            <a:r>
              <a:rPr lang="en-IL" sz="900" dirty="0"/>
              <a:t>Very low traffic, so it is single threaded and</a:t>
            </a:r>
            <a:br>
              <a:rPr lang="en-IL" sz="900" dirty="0"/>
            </a:br>
            <a:r>
              <a:rPr lang="en-IL" sz="900" dirty="0"/>
              <a:t>is not scaled but has a backup machines</a:t>
            </a:r>
          </a:p>
        </p:txBody>
      </p:sp>
      <p:cxnSp>
        <p:nvCxnSpPr>
          <p:cNvPr id="49" name="מחבר חץ ישר 48">
            <a:extLst>
              <a:ext uri="{FF2B5EF4-FFF2-40B4-BE49-F238E27FC236}">
                <a16:creationId xmlns:a16="http://schemas.microsoft.com/office/drawing/2014/main" id="{368C9AD5-194C-47A0-AEEB-4A7940C6479D}"/>
              </a:ext>
            </a:extLst>
          </p:cNvPr>
          <p:cNvCxnSpPr>
            <a:cxnSpLocks/>
            <a:stCxn id="45" idx="0"/>
            <a:endCxn id="15" idx="2"/>
          </p:cNvCxnSpPr>
          <p:nvPr/>
        </p:nvCxnSpPr>
        <p:spPr>
          <a:xfrm flipV="1">
            <a:off x="4377285" y="6166434"/>
            <a:ext cx="2642" cy="2489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5" name="תיבת טקסט 54">
            <a:extLst>
              <a:ext uri="{FF2B5EF4-FFF2-40B4-BE49-F238E27FC236}">
                <a16:creationId xmlns:a16="http://schemas.microsoft.com/office/drawing/2014/main" id="{46BEF879-2D53-4AC7-A0FC-C1DD28FB0E25}"/>
              </a:ext>
            </a:extLst>
          </p:cNvPr>
          <p:cNvSpPr txBox="1"/>
          <p:nvPr/>
        </p:nvSpPr>
        <p:spPr>
          <a:xfrm>
            <a:off x="435423" y="4204390"/>
            <a:ext cx="2440194" cy="369332"/>
          </a:xfrm>
          <a:prstGeom prst="rect">
            <a:avLst/>
          </a:prstGeom>
          <a:noFill/>
        </p:spPr>
        <p:txBody>
          <a:bodyPr wrap="square" rtlCol="1">
            <a:spAutoFit/>
          </a:bodyPr>
          <a:lstStyle/>
          <a:p>
            <a:pPr algn="l" rtl="0"/>
            <a:r>
              <a:rPr lang="en-IL" sz="900" dirty="0"/>
              <a:t>Take a number in the range, convert it to base 62, write to Cassandra and return to the caller</a:t>
            </a:r>
          </a:p>
        </p:txBody>
      </p:sp>
      <p:cxnSp>
        <p:nvCxnSpPr>
          <p:cNvPr id="56" name="מחבר חץ ישר 55">
            <a:extLst>
              <a:ext uri="{FF2B5EF4-FFF2-40B4-BE49-F238E27FC236}">
                <a16:creationId xmlns:a16="http://schemas.microsoft.com/office/drawing/2014/main" id="{A1150A80-7E9E-4D62-B241-5F5882367DED}"/>
              </a:ext>
            </a:extLst>
          </p:cNvPr>
          <p:cNvCxnSpPr>
            <a:cxnSpLocks/>
            <a:stCxn id="55" idx="2"/>
          </p:cNvCxnSpPr>
          <p:nvPr/>
        </p:nvCxnSpPr>
        <p:spPr>
          <a:xfrm>
            <a:off x="1655520" y="4573722"/>
            <a:ext cx="652623" cy="6174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2" name="תיבת טקסט 61">
            <a:extLst>
              <a:ext uri="{FF2B5EF4-FFF2-40B4-BE49-F238E27FC236}">
                <a16:creationId xmlns:a16="http://schemas.microsoft.com/office/drawing/2014/main" id="{BEA5520E-A7F3-4240-AC61-1BEF6BA669A8}"/>
              </a:ext>
            </a:extLst>
          </p:cNvPr>
          <p:cNvSpPr txBox="1"/>
          <p:nvPr/>
        </p:nvSpPr>
        <p:spPr>
          <a:xfrm>
            <a:off x="4543072" y="5006090"/>
            <a:ext cx="2305926" cy="507831"/>
          </a:xfrm>
          <a:prstGeom prst="rect">
            <a:avLst/>
          </a:prstGeom>
          <a:noFill/>
        </p:spPr>
        <p:txBody>
          <a:bodyPr wrap="square">
            <a:spAutoFit/>
          </a:bodyPr>
          <a:lstStyle/>
          <a:p>
            <a:pPr algn="l" rtl="0"/>
            <a:r>
              <a:rPr lang="en-IL" sz="900" dirty="0"/>
              <a:t>Increasing </a:t>
            </a:r>
            <a:r>
              <a:rPr lang="en-US" sz="900" dirty="0"/>
              <a:t>the length of our range. That would mean that machines will approach the token service at a much lower frequency.</a:t>
            </a:r>
            <a:endParaRPr lang="he-IL" sz="900" dirty="0"/>
          </a:p>
        </p:txBody>
      </p:sp>
      <p:cxnSp>
        <p:nvCxnSpPr>
          <p:cNvPr id="63" name="מחבר חץ ישר 62">
            <a:extLst>
              <a:ext uri="{FF2B5EF4-FFF2-40B4-BE49-F238E27FC236}">
                <a16:creationId xmlns:a16="http://schemas.microsoft.com/office/drawing/2014/main" id="{5EDF8B2C-885B-4476-828C-F19BBFA5EC66}"/>
              </a:ext>
            </a:extLst>
          </p:cNvPr>
          <p:cNvCxnSpPr>
            <a:cxnSpLocks/>
          </p:cNvCxnSpPr>
          <p:nvPr/>
        </p:nvCxnSpPr>
        <p:spPr>
          <a:xfrm flipH="1">
            <a:off x="4896729" y="5487105"/>
            <a:ext cx="377321" cy="3318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72357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תיבת טקסט 5">
            <a:extLst>
              <a:ext uri="{FF2B5EF4-FFF2-40B4-BE49-F238E27FC236}">
                <a16:creationId xmlns:a16="http://schemas.microsoft.com/office/drawing/2014/main" id="{8800B22B-28EE-4BF4-8D5C-F7973BA7137F}"/>
              </a:ext>
            </a:extLst>
          </p:cNvPr>
          <p:cNvSpPr txBox="1"/>
          <p:nvPr/>
        </p:nvSpPr>
        <p:spPr>
          <a:xfrm>
            <a:off x="5217843" y="24939"/>
            <a:ext cx="2077428" cy="369332"/>
          </a:xfrm>
          <a:prstGeom prst="rect">
            <a:avLst/>
          </a:prstGeom>
          <a:noFill/>
        </p:spPr>
        <p:txBody>
          <a:bodyPr wrap="none" rtlCol="1">
            <a:spAutoFit/>
          </a:bodyPr>
          <a:lstStyle/>
          <a:p>
            <a:r>
              <a:rPr lang="en-IL" u="sng" dirty="0">
                <a:ln w="0"/>
                <a:effectLst>
                  <a:outerShdw blurRad="38100" dist="19050" dir="2700000" algn="tl" rotWithShape="0">
                    <a:schemeClr val="dk1">
                      <a:alpha val="40000"/>
                    </a:schemeClr>
                  </a:outerShdw>
                </a:effectLst>
              </a:rPr>
              <a:t>Web Crawler Design</a:t>
            </a:r>
            <a:endParaRPr lang="he-IL" u="sng" dirty="0">
              <a:ln w="0"/>
              <a:effectLst>
                <a:outerShdw blurRad="38100" dist="19050" dir="2700000" algn="tl" rotWithShape="0">
                  <a:schemeClr val="dk1">
                    <a:alpha val="40000"/>
                  </a:schemeClr>
                </a:outerShdw>
              </a:effectLst>
            </a:endParaRPr>
          </a:p>
        </p:txBody>
      </p:sp>
      <p:sp>
        <p:nvSpPr>
          <p:cNvPr id="7" name="מלבן 6">
            <a:extLst>
              <a:ext uri="{FF2B5EF4-FFF2-40B4-BE49-F238E27FC236}">
                <a16:creationId xmlns:a16="http://schemas.microsoft.com/office/drawing/2014/main" id="{6320FBD6-8637-4F2C-8458-75D7DE124CA0}"/>
              </a:ext>
            </a:extLst>
          </p:cNvPr>
          <p:cNvSpPr/>
          <p:nvPr/>
        </p:nvSpPr>
        <p:spPr>
          <a:xfrm>
            <a:off x="2630010" y="1237323"/>
            <a:ext cx="1026735"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URL Frontier</a:t>
            </a:r>
          </a:p>
        </p:txBody>
      </p:sp>
      <p:sp>
        <p:nvSpPr>
          <p:cNvPr id="8" name="מלבן 7">
            <a:extLst>
              <a:ext uri="{FF2B5EF4-FFF2-40B4-BE49-F238E27FC236}">
                <a16:creationId xmlns:a16="http://schemas.microsoft.com/office/drawing/2014/main" id="{0FAB101A-DEA9-4DF0-9BE6-ABE650F78373}"/>
              </a:ext>
            </a:extLst>
          </p:cNvPr>
          <p:cNvSpPr/>
          <p:nvPr/>
        </p:nvSpPr>
        <p:spPr>
          <a:xfrm>
            <a:off x="1219617" y="1237323"/>
            <a:ext cx="1026735"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Seed URLs</a:t>
            </a:r>
          </a:p>
        </p:txBody>
      </p:sp>
      <p:sp>
        <p:nvSpPr>
          <p:cNvPr id="9" name="מלבן 8">
            <a:extLst>
              <a:ext uri="{FF2B5EF4-FFF2-40B4-BE49-F238E27FC236}">
                <a16:creationId xmlns:a16="http://schemas.microsoft.com/office/drawing/2014/main" id="{9A8C0136-0924-4565-B055-58F43F5B69D6}"/>
              </a:ext>
            </a:extLst>
          </p:cNvPr>
          <p:cNvSpPr/>
          <p:nvPr/>
        </p:nvSpPr>
        <p:spPr>
          <a:xfrm>
            <a:off x="4040403" y="1237323"/>
            <a:ext cx="1026735"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Fetcher + Renderer</a:t>
            </a:r>
          </a:p>
        </p:txBody>
      </p:sp>
      <p:sp>
        <p:nvSpPr>
          <p:cNvPr id="10" name="מלבן 9">
            <a:extLst>
              <a:ext uri="{FF2B5EF4-FFF2-40B4-BE49-F238E27FC236}">
                <a16:creationId xmlns:a16="http://schemas.microsoft.com/office/drawing/2014/main" id="{7FE073EF-674B-42AE-B272-AA8DE298F342}"/>
              </a:ext>
            </a:extLst>
          </p:cNvPr>
          <p:cNvSpPr/>
          <p:nvPr/>
        </p:nvSpPr>
        <p:spPr>
          <a:xfrm>
            <a:off x="3283356" y="628788"/>
            <a:ext cx="1026735"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DNS Cache</a:t>
            </a:r>
          </a:p>
        </p:txBody>
      </p:sp>
      <p:sp>
        <p:nvSpPr>
          <p:cNvPr id="11" name="ענן 10">
            <a:extLst>
              <a:ext uri="{FF2B5EF4-FFF2-40B4-BE49-F238E27FC236}">
                <a16:creationId xmlns:a16="http://schemas.microsoft.com/office/drawing/2014/main" id="{67245E29-6FDC-4B1F-BD63-508449EEB46C}"/>
              </a:ext>
            </a:extLst>
          </p:cNvPr>
          <p:cNvSpPr/>
          <p:nvPr/>
        </p:nvSpPr>
        <p:spPr>
          <a:xfrm>
            <a:off x="4553770" y="557614"/>
            <a:ext cx="1487978" cy="46194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200" dirty="0">
                <a:solidFill>
                  <a:schemeClr val="tx1"/>
                </a:solidFill>
              </a:rPr>
              <a:t>Internet </a:t>
            </a:r>
            <a:endParaRPr lang="he-IL" sz="1200" dirty="0">
              <a:solidFill>
                <a:schemeClr val="tx1"/>
              </a:solidFill>
            </a:endParaRPr>
          </a:p>
        </p:txBody>
      </p:sp>
      <p:sp>
        <p:nvSpPr>
          <p:cNvPr id="12" name="תיבת טקסט 11">
            <a:extLst>
              <a:ext uri="{FF2B5EF4-FFF2-40B4-BE49-F238E27FC236}">
                <a16:creationId xmlns:a16="http://schemas.microsoft.com/office/drawing/2014/main" id="{43EC5560-2993-46D0-8AE2-421E791B647A}"/>
              </a:ext>
            </a:extLst>
          </p:cNvPr>
          <p:cNvSpPr txBox="1"/>
          <p:nvPr/>
        </p:nvSpPr>
        <p:spPr>
          <a:xfrm>
            <a:off x="3656745" y="1786594"/>
            <a:ext cx="1717109" cy="640287"/>
          </a:xfrm>
          <a:prstGeom prst="rect">
            <a:avLst/>
          </a:prstGeom>
          <a:noFill/>
        </p:spPr>
        <p:txBody>
          <a:bodyPr wrap="square" rtlCol="1">
            <a:spAutoFit/>
          </a:bodyPr>
          <a:lstStyle/>
          <a:p>
            <a:pPr algn="l" rtl="0"/>
            <a:r>
              <a:rPr lang="en-IL" sz="900" dirty="0"/>
              <a:t>Each machine contains many threads but each thread handles a single domain. When a thread is free it asks the frontier for URL</a:t>
            </a:r>
            <a:endParaRPr lang="he-IL" sz="900" dirty="0"/>
          </a:p>
        </p:txBody>
      </p:sp>
      <p:sp>
        <p:nvSpPr>
          <p:cNvPr id="13" name="תיבת טקסט 12">
            <a:extLst>
              <a:ext uri="{FF2B5EF4-FFF2-40B4-BE49-F238E27FC236}">
                <a16:creationId xmlns:a16="http://schemas.microsoft.com/office/drawing/2014/main" id="{72E81DF3-2A71-48EA-90B6-9348F12D21C6}"/>
              </a:ext>
            </a:extLst>
          </p:cNvPr>
          <p:cNvSpPr txBox="1"/>
          <p:nvPr/>
        </p:nvSpPr>
        <p:spPr>
          <a:xfrm>
            <a:off x="3143377" y="146900"/>
            <a:ext cx="1514094" cy="369332"/>
          </a:xfrm>
          <a:prstGeom prst="rect">
            <a:avLst/>
          </a:prstGeom>
          <a:noFill/>
        </p:spPr>
        <p:txBody>
          <a:bodyPr wrap="square" rtlCol="1">
            <a:spAutoFit/>
          </a:bodyPr>
          <a:lstStyle/>
          <a:p>
            <a:pPr algn="l" rtl="0"/>
            <a:r>
              <a:rPr lang="en-IL" sz="900" dirty="0"/>
              <a:t>DNS are slow and this is the reason we cache them</a:t>
            </a:r>
            <a:endParaRPr lang="he-IL" sz="900" dirty="0"/>
          </a:p>
        </p:txBody>
      </p:sp>
      <p:sp>
        <p:nvSpPr>
          <p:cNvPr id="14" name="מלבן 13">
            <a:extLst>
              <a:ext uri="{FF2B5EF4-FFF2-40B4-BE49-F238E27FC236}">
                <a16:creationId xmlns:a16="http://schemas.microsoft.com/office/drawing/2014/main" id="{BC9D1F53-5EE7-4C33-904B-CE9D00E544B1}"/>
              </a:ext>
            </a:extLst>
          </p:cNvPr>
          <p:cNvSpPr/>
          <p:nvPr/>
        </p:nvSpPr>
        <p:spPr>
          <a:xfrm>
            <a:off x="7216302" y="725046"/>
            <a:ext cx="1026735" cy="3218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a:solidFill>
                  <a:schemeClr val="tx1"/>
                </a:solidFill>
              </a:rPr>
              <a:t>Content Storage</a:t>
            </a:r>
            <a:endParaRPr lang="en-IL" sz="1000" dirty="0">
              <a:solidFill>
                <a:schemeClr val="tx1"/>
              </a:solidFill>
            </a:endParaRPr>
          </a:p>
        </p:txBody>
      </p:sp>
      <p:sp>
        <p:nvSpPr>
          <p:cNvPr id="15" name="תיבת טקסט 14">
            <a:extLst>
              <a:ext uri="{FF2B5EF4-FFF2-40B4-BE49-F238E27FC236}">
                <a16:creationId xmlns:a16="http://schemas.microsoft.com/office/drawing/2014/main" id="{FF0F6555-5850-487F-AA0A-AFAB54825A21}"/>
              </a:ext>
            </a:extLst>
          </p:cNvPr>
          <p:cNvSpPr txBox="1"/>
          <p:nvPr/>
        </p:nvSpPr>
        <p:spPr>
          <a:xfrm>
            <a:off x="5491341" y="1766479"/>
            <a:ext cx="1978107" cy="795828"/>
          </a:xfrm>
          <a:prstGeom prst="rect">
            <a:avLst/>
          </a:prstGeom>
          <a:noFill/>
        </p:spPr>
        <p:txBody>
          <a:bodyPr wrap="square" rtlCol="1">
            <a:spAutoFit/>
          </a:bodyPr>
          <a:lstStyle/>
          <a:p>
            <a:pPr algn="l" rtl="0"/>
            <a:r>
              <a:rPr lang="en-IL" sz="900" dirty="0"/>
              <a:t>Using hash algorithms to check</a:t>
            </a:r>
          </a:p>
          <a:p>
            <a:pPr algn="l" rtl="0"/>
            <a:r>
              <a:rPr lang="en-IL" sz="900" dirty="0"/>
              <a:t>If page content has been changed. Special hash algorithms, like </a:t>
            </a:r>
            <a:r>
              <a:rPr lang="en-IL" sz="900" dirty="0" err="1"/>
              <a:t>minhash</a:t>
            </a:r>
            <a:r>
              <a:rPr lang="en-IL" sz="900" dirty="0"/>
              <a:t>, are designed to detect how massive the change was</a:t>
            </a:r>
            <a:endParaRPr lang="he-IL" sz="900" dirty="0"/>
          </a:p>
        </p:txBody>
      </p:sp>
      <p:sp>
        <p:nvSpPr>
          <p:cNvPr id="17" name="מלבן 16">
            <a:extLst>
              <a:ext uri="{FF2B5EF4-FFF2-40B4-BE49-F238E27FC236}">
                <a16:creationId xmlns:a16="http://schemas.microsoft.com/office/drawing/2014/main" id="{40A5F264-12CC-4C54-99E1-69B923C1E3A9}"/>
              </a:ext>
            </a:extLst>
          </p:cNvPr>
          <p:cNvSpPr/>
          <p:nvPr/>
        </p:nvSpPr>
        <p:spPr>
          <a:xfrm>
            <a:off x="5667837" y="1237323"/>
            <a:ext cx="1026735"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Content Parser</a:t>
            </a:r>
          </a:p>
        </p:txBody>
      </p:sp>
      <p:sp>
        <p:nvSpPr>
          <p:cNvPr id="18" name="מלבן 17">
            <a:extLst>
              <a:ext uri="{FF2B5EF4-FFF2-40B4-BE49-F238E27FC236}">
                <a16:creationId xmlns:a16="http://schemas.microsoft.com/office/drawing/2014/main" id="{1BC2F3A4-32D4-444F-A8C0-007525F0DAFB}"/>
              </a:ext>
            </a:extLst>
          </p:cNvPr>
          <p:cNvSpPr/>
          <p:nvPr/>
        </p:nvSpPr>
        <p:spPr>
          <a:xfrm>
            <a:off x="7211451" y="1128503"/>
            <a:ext cx="1026735" cy="3218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Content Storage Cache </a:t>
            </a:r>
            <a:r>
              <a:rPr lang="en-IL" sz="1000">
                <a:solidFill>
                  <a:schemeClr val="tx1"/>
                </a:solidFill>
              </a:rPr>
              <a:t>- Redis</a:t>
            </a:r>
            <a:endParaRPr lang="en-IL" sz="1000" dirty="0">
              <a:solidFill>
                <a:schemeClr val="tx1"/>
              </a:solidFill>
            </a:endParaRPr>
          </a:p>
        </p:txBody>
      </p:sp>
      <p:sp>
        <p:nvSpPr>
          <p:cNvPr id="19" name="מלבן 18">
            <a:extLst>
              <a:ext uri="{FF2B5EF4-FFF2-40B4-BE49-F238E27FC236}">
                <a16:creationId xmlns:a16="http://schemas.microsoft.com/office/drawing/2014/main" id="{D60E2910-024A-45B2-B7DA-32431105A8AE}"/>
              </a:ext>
            </a:extLst>
          </p:cNvPr>
          <p:cNvSpPr/>
          <p:nvPr/>
        </p:nvSpPr>
        <p:spPr>
          <a:xfrm>
            <a:off x="7998865" y="1883623"/>
            <a:ext cx="1026735"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Link Extractor</a:t>
            </a:r>
          </a:p>
        </p:txBody>
      </p:sp>
      <p:sp>
        <p:nvSpPr>
          <p:cNvPr id="20" name="מלבן 19">
            <a:extLst>
              <a:ext uri="{FF2B5EF4-FFF2-40B4-BE49-F238E27FC236}">
                <a16:creationId xmlns:a16="http://schemas.microsoft.com/office/drawing/2014/main" id="{D6C032AC-1CA7-4E44-92EB-EBD4179A1A99}"/>
              </a:ext>
            </a:extLst>
          </p:cNvPr>
          <p:cNvSpPr/>
          <p:nvPr/>
        </p:nvSpPr>
        <p:spPr>
          <a:xfrm>
            <a:off x="7998864" y="2515752"/>
            <a:ext cx="1026735"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URL Filter</a:t>
            </a:r>
          </a:p>
        </p:txBody>
      </p:sp>
      <p:sp>
        <p:nvSpPr>
          <p:cNvPr id="21" name="מלבן 20">
            <a:extLst>
              <a:ext uri="{FF2B5EF4-FFF2-40B4-BE49-F238E27FC236}">
                <a16:creationId xmlns:a16="http://schemas.microsoft.com/office/drawing/2014/main" id="{F7A24F2E-55CB-4EBB-A020-015C321701D9}"/>
              </a:ext>
            </a:extLst>
          </p:cNvPr>
          <p:cNvSpPr/>
          <p:nvPr/>
        </p:nvSpPr>
        <p:spPr>
          <a:xfrm>
            <a:off x="7998863" y="3122685"/>
            <a:ext cx="1026735"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URL Loader</a:t>
            </a:r>
          </a:p>
        </p:txBody>
      </p:sp>
      <p:sp>
        <p:nvSpPr>
          <p:cNvPr id="23" name="תיבת טקסט 22">
            <a:extLst>
              <a:ext uri="{FF2B5EF4-FFF2-40B4-BE49-F238E27FC236}">
                <a16:creationId xmlns:a16="http://schemas.microsoft.com/office/drawing/2014/main" id="{360A33F9-7773-4271-9FFB-EE027007B4FD}"/>
              </a:ext>
            </a:extLst>
          </p:cNvPr>
          <p:cNvSpPr txBox="1"/>
          <p:nvPr/>
        </p:nvSpPr>
        <p:spPr>
          <a:xfrm>
            <a:off x="743930" y="1808598"/>
            <a:ext cx="1978107" cy="784830"/>
          </a:xfrm>
          <a:prstGeom prst="rect">
            <a:avLst/>
          </a:prstGeom>
          <a:noFill/>
        </p:spPr>
        <p:txBody>
          <a:bodyPr wrap="square">
            <a:spAutoFit/>
          </a:bodyPr>
          <a:lstStyle/>
          <a:p>
            <a:pPr algn="l" rtl="0"/>
            <a:r>
              <a:rPr lang="en-US" sz="900" b="0" i="0" dirty="0">
                <a:solidFill>
                  <a:srgbClr val="000000"/>
                </a:solidFill>
                <a:effectLst/>
                <a:latin typeface="LiberationSerif"/>
              </a:rPr>
              <a:t>To crawl the entire web, we need to be creative in selecting seed URLs. A good seed URL</a:t>
            </a:r>
            <a:r>
              <a:rPr lang="en-IL" sz="900" b="0" i="0" dirty="0">
                <a:solidFill>
                  <a:srgbClr val="000000"/>
                </a:solidFill>
                <a:effectLst/>
                <a:latin typeface="LiberationSerif"/>
              </a:rPr>
              <a:t> </a:t>
            </a:r>
            <a:r>
              <a:rPr lang="en-US" sz="900" b="0" i="0" dirty="0">
                <a:solidFill>
                  <a:srgbClr val="000000"/>
                </a:solidFill>
                <a:effectLst/>
                <a:latin typeface="LiberationSerif"/>
              </a:rPr>
              <a:t>serves as a good starting point that a crawler can utilize to traverse as many links as possible</a:t>
            </a:r>
            <a:r>
              <a:rPr lang="en-IL" sz="900" b="0" i="0" dirty="0">
                <a:solidFill>
                  <a:srgbClr val="000000"/>
                </a:solidFill>
                <a:effectLst/>
                <a:latin typeface="LiberationSerif"/>
              </a:rPr>
              <a:t>.</a:t>
            </a:r>
            <a:endParaRPr lang="he-IL" sz="900" dirty="0"/>
          </a:p>
        </p:txBody>
      </p:sp>
      <p:sp>
        <p:nvSpPr>
          <p:cNvPr id="24" name="תיבת טקסט 23">
            <a:extLst>
              <a:ext uri="{FF2B5EF4-FFF2-40B4-BE49-F238E27FC236}">
                <a16:creationId xmlns:a16="http://schemas.microsoft.com/office/drawing/2014/main" id="{DA2F2810-5E25-49CF-AAD8-C3DF0BB4A906}"/>
              </a:ext>
            </a:extLst>
          </p:cNvPr>
          <p:cNvSpPr txBox="1"/>
          <p:nvPr/>
        </p:nvSpPr>
        <p:spPr>
          <a:xfrm>
            <a:off x="9133995" y="2561282"/>
            <a:ext cx="1722428" cy="369332"/>
          </a:xfrm>
          <a:prstGeom prst="rect">
            <a:avLst/>
          </a:prstGeom>
          <a:noFill/>
        </p:spPr>
        <p:txBody>
          <a:bodyPr wrap="square" rtlCol="1">
            <a:spAutoFit/>
          </a:bodyPr>
          <a:lstStyle/>
          <a:p>
            <a:pPr algn="l" rtl="0"/>
            <a:r>
              <a:rPr lang="en-IL" sz="900" dirty="0"/>
              <a:t>Blacklisted URLs are filtered here link to files are also filtered</a:t>
            </a:r>
            <a:endParaRPr lang="he-IL" sz="900" dirty="0"/>
          </a:p>
        </p:txBody>
      </p:sp>
      <p:sp>
        <p:nvSpPr>
          <p:cNvPr id="26" name="תיבת טקסט 25">
            <a:extLst>
              <a:ext uri="{FF2B5EF4-FFF2-40B4-BE49-F238E27FC236}">
                <a16:creationId xmlns:a16="http://schemas.microsoft.com/office/drawing/2014/main" id="{6096C6EF-F426-4011-A567-267B23076165}"/>
              </a:ext>
            </a:extLst>
          </p:cNvPr>
          <p:cNvSpPr txBox="1"/>
          <p:nvPr/>
        </p:nvSpPr>
        <p:spPr>
          <a:xfrm>
            <a:off x="9133995" y="3097182"/>
            <a:ext cx="1497983" cy="369332"/>
          </a:xfrm>
          <a:prstGeom prst="rect">
            <a:avLst/>
          </a:prstGeom>
          <a:noFill/>
        </p:spPr>
        <p:txBody>
          <a:bodyPr wrap="square">
            <a:spAutoFit/>
          </a:bodyPr>
          <a:lstStyle/>
          <a:p>
            <a:pPr algn="l" rtl="0"/>
            <a:r>
              <a:rPr lang="en-US" sz="900" b="0" i="0" dirty="0">
                <a:solidFill>
                  <a:srgbClr val="000000"/>
                </a:solidFill>
                <a:effectLst/>
                <a:latin typeface="LiberationSerif"/>
              </a:rPr>
              <a:t>C</a:t>
            </a:r>
            <a:r>
              <a:rPr lang="en-IL" sz="900" b="0" i="0" dirty="0">
                <a:solidFill>
                  <a:srgbClr val="000000"/>
                </a:solidFill>
                <a:effectLst/>
                <a:latin typeface="LiberationSerif"/>
              </a:rPr>
              <a:t>an use Bloom Filter to detect if URL has been seen</a:t>
            </a:r>
            <a:endParaRPr lang="he-IL" sz="900" dirty="0"/>
          </a:p>
        </p:txBody>
      </p:sp>
      <p:sp>
        <p:nvSpPr>
          <p:cNvPr id="27" name="מלבן 26">
            <a:extLst>
              <a:ext uri="{FF2B5EF4-FFF2-40B4-BE49-F238E27FC236}">
                <a16:creationId xmlns:a16="http://schemas.microsoft.com/office/drawing/2014/main" id="{374E2A4B-BA66-4C75-8E8A-7A7FD4079A5A}"/>
              </a:ext>
            </a:extLst>
          </p:cNvPr>
          <p:cNvSpPr/>
          <p:nvPr/>
        </p:nvSpPr>
        <p:spPr>
          <a:xfrm>
            <a:off x="9305567" y="3668825"/>
            <a:ext cx="1026735" cy="3218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a:solidFill>
                  <a:schemeClr val="tx1"/>
                </a:solidFill>
              </a:rPr>
              <a:t>URL Storage</a:t>
            </a:r>
            <a:endParaRPr lang="en-IL" sz="1000" dirty="0">
              <a:solidFill>
                <a:schemeClr val="tx1"/>
              </a:solidFill>
            </a:endParaRPr>
          </a:p>
        </p:txBody>
      </p:sp>
      <p:sp>
        <p:nvSpPr>
          <p:cNvPr id="28" name="מלבן 27">
            <a:extLst>
              <a:ext uri="{FF2B5EF4-FFF2-40B4-BE49-F238E27FC236}">
                <a16:creationId xmlns:a16="http://schemas.microsoft.com/office/drawing/2014/main" id="{A9EEC6B0-EC52-420B-903E-9EEC448CF1A4}"/>
              </a:ext>
            </a:extLst>
          </p:cNvPr>
          <p:cNvSpPr/>
          <p:nvPr/>
        </p:nvSpPr>
        <p:spPr>
          <a:xfrm>
            <a:off x="374073" y="3281848"/>
            <a:ext cx="7276400" cy="3210392"/>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0" name="תיבת טקסט 29">
            <a:extLst>
              <a:ext uri="{FF2B5EF4-FFF2-40B4-BE49-F238E27FC236}">
                <a16:creationId xmlns:a16="http://schemas.microsoft.com/office/drawing/2014/main" id="{A969455F-9C4B-47F7-A1B9-2B3C3D6FC3EF}"/>
              </a:ext>
            </a:extLst>
          </p:cNvPr>
          <p:cNvSpPr txBox="1"/>
          <p:nvPr/>
        </p:nvSpPr>
        <p:spPr>
          <a:xfrm>
            <a:off x="321612" y="3256299"/>
            <a:ext cx="7148783" cy="1200329"/>
          </a:xfrm>
          <a:prstGeom prst="rect">
            <a:avLst/>
          </a:prstGeom>
          <a:noFill/>
        </p:spPr>
        <p:txBody>
          <a:bodyPr wrap="square">
            <a:spAutoFit/>
          </a:bodyPr>
          <a:lstStyle/>
          <a:p>
            <a:pPr algn="l" rtl="0"/>
            <a:r>
              <a:rPr lang="en-US" sz="900" b="0" i="0" dirty="0">
                <a:solidFill>
                  <a:srgbClr val="000000"/>
                </a:solidFill>
                <a:effectLst/>
                <a:latin typeface="LiberationSerif"/>
              </a:rPr>
              <a:t>The URL frontier is an important component to ensure </a:t>
            </a:r>
            <a:r>
              <a:rPr lang="en-US" sz="900" b="1" i="0" dirty="0">
                <a:solidFill>
                  <a:srgbClr val="000000"/>
                </a:solidFill>
                <a:effectLst/>
                <a:latin typeface="LiberationSerif"/>
              </a:rPr>
              <a:t>politeness</a:t>
            </a:r>
            <a:r>
              <a:rPr lang="en-US" sz="900" b="0" i="0" dirty="0">
                <a:solidFill>
                  <a:srgbClr val="000000"/>
                </a:solidFill>
                <a:effectLst/>
                <a:latin typeface="LiberationSerif"/>
              </a:rPr>
              <a:t>,</a:t>
            </a:r>
            <a:r>
              <a:rPr lang="en-IL" sz="900" b="0" i="0" dirty="0">
                <a:solidFill>
                  <a:srgbClr val="000000"/>
                </a:solidFill>
                <a:effectLst/>
                <a:latin typeface="LiberationSerif"/>
              </a:rPr>
              <a:t> </a:t>
            </a:r>
            <a:r>
              <a:rPr lang="en-US" sz="900" b="0" i="0" dirty="0">
                <a:solidFill>
                  <a:srgbClr val="000000"/>
                </a:solidFill>
                <a:effectLst/>
                <a:latin typeface="LiberationSerif"/>
              </a:rPr>
              <a:t>URL </a:t>
            </a:r>
            <a:r>
              <a:rPr lang="en-US" sz="900" b="1" i="0" dirty="0">
                <a:solidFill>
                  <a:srgbClr val="000000"/>
                </a:solidFill>
                <a:effectLst/>
                <a:latin typeface="LiberationSerif"/>
              </a:rPr>
              <a:t>prioritization</a:t>
            </a:r>
            <a:r>
              <a:rPr lang="en-US" sz="900" b="0" i="0" dirty="0">
                <a:solidFill>
                  <a:srgbClr val="000000"/>
                </a:solidFill>
                <a:effectLst/>
                <a:latin typeface="LiberationSerif"/>
              </a:rPr>
              <a:t>, and </a:t>
            </a:r>
            <a:r>
              <a:rPr lang="en-US" sz="900" b="1" i="0" dirty="0">
                <a:solidFill>
                  <a:srgbClr val="000000"/>
                </a:solidFill>
                <a:effectLst/>
                <a:latin typeface="LiberationSerif"/>
              </a:rPr>
              <a:t>freshness</a:t>
            </a:r>
            <a:r>
              <a:rPr lang="en-IL" sz="900" b="1" i="0" dirty="0">
                <a:solidFill>
                  <a:srgbClr val="000000"/>
                </a:solidFill>
                <a:effectLst/>
                <a:latin typeface="LiberationSerif"/>
              </a:rPr>
              <a:t>:</a:t>
            </a:r>
            <a:br>
              <a:rPr lang="en-IL" sz="900" b="1" i="0" dirty="0">
                <a:solidFill>
                  <a:srgbClr val="000000"/>
                </a:solidFill>
                <a:effectLst/>
                <a:latin typeface="LiberationSerif"/>
              </a:rPr>
            </a:br>
            <a:endParaRPr lang="en-IL" sz="900" b="1" dirty="0">
              <a:solidFill>
                <a:srgbClr val="000000"/>
              </a:solidFill>
              <a:latin typeface="LiberationSerif"/>
            </a:endParaRPr>
          </a:p>
          <a:p>
            <a:pPr marL="171450" indent="-171450" algn="l" rtl="0">
              <a:buFont typeface="Arial" panose="020B0604020202020204" pitchFamily="34" charset="0"/>
              <a:buChar char="•"/>
            </a:pPr>
            <a:r>
              <a:rPr lang="en-IL" sz="900" b="1" dirty="0">
                <a:solidFill>
                  <a:srgbClr val="000000"/>
                </a:solidFill>
                <a:latin typeface="LiberationSerif"/>
              </a:rPr>
              <a:t>Politeness - </a:t>
            </a:r>
            <a:r>
              <a:rPr lang="en-US" sz="900" dirty="0">
                <a:solidFill>
                  <a:srgbClr val="000000"/>
                </a:solidFill>
                <a:latin typeface="LiberationSerif"/>
              </a:rPr>
              <a:t>Generally, a web crawler should </a:t>
            </a:r>
            <a:r>
              <a:rPr lang="en-US" sz="900" u="sng" dirty="0">
                <a:solidFill>
                  <a:srgbClr val="000000"/>
                </a:solidFill>
                <a:latin typeface="LiberationSerif"/>
              </a:rPr>
              <a:t>avoid</a:t>
            </a:r>
            <a:r>
              <a:rPr lang="en-US" sz="900" dirty="0">
                <a:solidFill>
                  <a:srgbClr val="000000"/>
                </a:solidFill>
                <a:latin typeface="LiberationSerif"/>
              </a:rPr>
              <a:t> sending too many requests to the same hosting server</a:t>
            </a:r>
            <a:r>
              <a:rPr lang="en-IL" sz="900" dirty="0">
                <a:solidFill>
                  <a:srgbClr val="000000"/>
                </a:solidFill>
                <a:latin typeface="LiberationSerif"/>
              </a:rPr>
              <a:t> </a:t>
            </a:r>
            <a:r>
              <a:rPr lang="en-US" sz="900" dirty="0">
                <a:solidFill>
                  <a:srgbClr val="000000"/>
                </a:solidFill>
                <a:latin typeface="LiberationSerif"/>
              </a:rPr>
              <a:t>within a short period</a:t>
            </a:r>
            <a:r>
              <a:rPr lang="en-IL" sz="900" dirty="0">
                <a:solidFill>
                  <a:srgbClr val="000000"/>
                </a:solidFill>
                <a:latin typeface="LiberationSerif"/>
              </a:rPr>
              <a:t>. </a:t>
            </a:r>
            <a:r>
              <a:rPr lang="en-US" sz="900" dirty="0">
                <a:solidFill>
                  <a:srgbClr val="000000"/>
                </a:solidFill>
                <a:latin typeface="LiberationSerif"/>
              </a:rPr>
              <a:t>The general idea of enforcing politeness is to download one page at a time from the same</a:t>
            </a:r>
            <a:r>
              <a:rPr lang="en-IL" sz="900" dirty="0">
                <a:solidFill>
                  <a:srgbClr val="000000"/>
                </a:solidFill>
                <a:latin typeface="LiberationSerif"/>
              </a:rPr>
              <a:t> </a:t>
            </a:r>
            <a:r>
              <a:rPr lang="en-US" sz="900" dirty="0">
                <a:solidFill>
                  <a:srgbClr val="000000"/>
                </a:solidFill>
                <a:latin typeface="LiberationSerif"/>
              </a:rPr>
              <a:t>host. A delay </a:t>
            </a:r>
            <a:r>
              <a:rPr lang="en-IL" sz="900" dirty="0">
                <a:solidFill>
                  <a:srgbClr val="000000"/>
                </a:solidFill>
                <a:latin typeface="LiberationSerif"/>
              </a:rPr>
              <a:t>create by the download thread </a:t>
            </a:r>
            <a:r>
              <a:rPr lang="en-US" sz="900" dirty="0">
                <a:solidFill>
                  <a:srgbClr val="000000"/>
                </a:solidFill>
                <a:latin typeface="LiberationSerif"/>
              </a:rPr>
              <a:t>can be added between two download tasks</a:t>
            </a:r>
            <a:r>
              <a:rPr lang="en-IL" sz="900" dirty="0">
                <a:solidFill>
                  <a:srgbClr val="000000"/>
                </a:solidFill>
                <a:latin typeface="LiberationSerif"/>
              </a:rPr>
              <a:t>, so</a:t>
            </a:r>
            <a:r>
              <a:rPr lang="en-US" sz="900" dirty="0">
                <a:solidFill>
                  <a:srgbClr val="000000"/>
                </a:solidFill>
                <a:latin typeface="LiberationSerif"/>
              </a:rPr>
              <a:t> </a:t>
            </a:r>
            <a:r>
              <a:rPr lang="en-IL" sz="900" dirty="0">
                <a:solidFill>
                  <a:srgbClr val="000000"/>
                </a:solidFill>
                <a:latin typeface="LiberationSerif"/>
              </a:rPr>
              <a:t>t</a:t>
            </a:r>
            <a:r>
              <a:rPr lang="en-US" sz="900" dirty="0">
                <a:solidFill>
                  <a:srgbClr val="000000"/>
                </a:solidFill>
                <a:latin typeface="LiberationSerif"/>
              </a:rPr>
              <a:t>he politeness constraint is</a:t>
            </a:r>
            <a:r>
              <a:rPr lang="en-IL" sz="900" dirty="0">
                <a:solidFill>
                  <a:srgbClr val="000000"/>
                </a:solidFill>
                <a:latin typeface="LiberationSerif"/>
              </a:rPr>
              <a:t> </a:t>
            </a:r>
            <a:r>
              <a:rPr lang="en-US" sz="900" dirty="0">
                <a:solidFill>
                  <a:srgbClr val="000000"/>
                </a:solidFill>
                <a:latin typeface="LiberationSerif"/>
              </a:rPr>
              <a:t>implemented by maintain a mapping from website hostnames to download (worker) threads</a:t>
            </a:r>
            <a:r>
              <a:rPr lang="en-IL" sz="900" dirty="0">
                <a:solidFill>
                  <a:srgbClr val="000000"/>
                </a:solidFill>
                <a:latin typeface="LiberationSerif"/>
              </a:rPr>
              <a:t>. </a:t>
            </a:r>
            <a:r>
              <a:rPr lang="en-US" sz="900" b="1" u="sng" dirty="0">
                <a:solidFill>
                  <a:srgbClr val="000000"/>
                </a:solidFill>
                <a:latin typeface="LiberationSerif"/>
              </a:rPr>
              <a:t>Each download thread has a separate FIFO queue and only downloads URLs obtained from</a:t>
            </a:r>
            <a:r>
              <a:rPr lang="en-IL" sz="900" b="1" u="sng" dirty="0">
                <a:solidFill>
                  <a:srgbClr val="000000"/>
                </a:solidFill>
                <a:latin typeface="LiberationSerif"/>
              </a:rPr>
              <a:t> </a:t>
            </a:r>
            <a:r>
              <a:rPr lang="en-US" sz="900" b="1" u="sng" dirty="0">
                <a:solidFill>
                  <a:srgbClr val="000000"/>
                </a:solidFill>
                <a:latin typeface="LiberationSerif"/>
              </a:rPr>
              <a:t>that queue</a:t>
            </a:r>
            <a:r>
              <a:rPr lang="en-IL" sz="900" b="1" u="sng" dirty="0">
                <a:solidFill>
                  <a:srgbClr val="000000"/>
                </a:solidFill>
                <a:latin typeface="LiberationSerif"/>
              </a:rPr>
              <a:t> to ensure the delay.</a:t>
            </a:r>
          </a:p>
          <a:p>
            <a:pPr marL="171450" indent="-171450" algn="l" rtl="0">
              <a:buFont typeface="Arial" panose="020B0604020202020204" pitchFamily="34" charset="0"/>
              <a:buChar char="•"/>
            </a:pPr>
            <a:r>
              <a:rPr lang="en-IL" sz="900" b="1" dirty="0">
                <a:solidFill>
                  <a:srgbClr val="000000"/>
                </a:solidFill>
                <a:latin typeface="LiberationSerif"/>
              </a:rPr>
              <a:t>Priority - </a:t>
            </a:r>
            <a:r>
              <a:rPr lang="en-US" sz="900" dirty="0">
                <a:solidFill>
                  <a:srgbClr val="000000"/>
                </a:solidFill>
                <a:latin typeface="LiberationSerif"/>
              </a:rPr>
              <a:t>We prioritize URLs based on usefulness, which can be measured by PageRank [10], website</a:t>
            </a:r>
            <a:r>
              <a:rPr lang="en-IL" sz="900" dirty="0">
                <a:solidFill>
                  <a:srgbClr val="000000"/>
                </a:solidFill>
                <a:latin typeface="LiberationSerif"/>
              </a:rPr>
              <a:t> </a:t>
            </a:r>
            <a:r>
              <a:rPr lang="en-US" sz="900" dirty="0">
                <a:solidFill>
                  <a:srgbClr val="000000"/>
                </a:solidFill>
                <a:latin typeface="LiberationSerif"/>
              </a:rPr>
              <a:t>traffic, update frequency</a:t>
            </a:r>
            <a:r>
              <a:rPr lang="en-IL" sz="900" dirty="0">
                <a:solidFill>
                  <a:srgbClr val="000000"/>
                </a:solidFill>
                <a:latin typeface="LiberationSerif"/>
              </a:rPr>
              <a:t>. The </a:t>
            </a:r>
            <a:r>
              <a:rPr lang="en-IL" sz="900" dirty="0" err="1">
                <a:solidFill>
                  <a:srgbClr val="000000"/>
                </a:solidFill>
                <a:latin typeface="LiberationSerif"/>
              </a:rPr>
              <a:t>Prioritizer</a:t>
            </a:r>
            <a:r>
              <a:rPr lang="en-IL" sz="900" dirty="0">
                <a:solidFill>
                  <a:srgbClr val="000000"/>
                </a:solidFill>
                <a:latin typeface="LiberationSerif"/>
              </a:rPr>
              <a:t> uses many queues where each </a:t>
            </a:r>
            <a:r>
              <a:rPr lang="en-US" sz="900" dirty="0"/>
              <a:t>has an assigned priority. Queues with high priority are</a:t>
            </a:r>
            <a:r>
              <a:rPr lang="en-IL" sz="900" dirty="0"/>
              <a:t> </a:t>
            </a:r>
            <a:r>
              <a:rPr lang="en-US" sz="900" dirty="0"/>
              <a:t>selected with higher probability</a:t>
            </a:r>
            <a:r>
              <a:rPr lang="en-IL" sz="900" dirty="0"/>
              <a:t>.</a:t>
            </a:r>
            <a:endParaRPr lang="he-IL" sz="900" dirty="0">
              <a:solidFill>
                <a:srgbClr val="000000"/>
              </a:solidFill>
              <a:latin typeface="LiberationSerif"/>
            </a:endParaRPr>
          </a:p>
        </p:txBody>
      </p:sp>
      <p:cxnSp>
        <p:nvCxnSpPr>
          <p:cNvPr id="32" name="מחבר חץ ישר 31">
            <a:extLst>
              <a:ext uri="{FF2B5EF4-FFF2-40B4-BE49-F238E27FC236}">
                <a16:creationId xmlns:a16="http://schemas.microsoft.com/office/drawing/2014/main" id="{406ED0E3-D89C-4DA1-ACE4-B5377E88AABB}"/>
              </a:ext>
            </a:extLst>
          </p:cNvPr>
          <p:cNvCxnSpPr>
            <a:cxnSpLocks/>
          </p:cNvCxnSpPr>
          <p:nvPr/>
        </p:nvCxnSpPr>
        <p:spPr>
          <a:xfrm flipH="1">
            <a:off x="2937637" y="1559215"/>
            <a:ext cx="1" cy="1722633"/>
          </a:xfrm>
          <a:prstGeom prst="straightConnector1">
            <a:avLst/>
          </a:prstGeom>
          <a:ln>
            <a:solidFill>
              <a:schemeClr val="tx1"/>
            </a:solidFill>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34" name="מחבר חץ ישר 33">
            <a:extLst>
              <a:ext uri="{FF2B5EF4-FFF2-40B4-BE49-F238E27FC236}">
                <a16:creationId xmlns:a16="http://schemas.microsoft.com/office/drawing/2014/main" id="{BE38A2E3-7211-46A9-8EE0-A6879A38935D}"/>
              </a:ext>
            </a:extLst>
          </p:cNvPr>
          <p:cNvCxnSpPr>
            <a:stCxn id="8" idx="3"/>
            <a:endCxn id="7" idx="1"/>
          </p:cNvCxnSpPr>
          <p:nvPr/>
        </p:nvCxnSpPr>
        <p:spPr>
          <a:xfrm>
            <a:off x="2246352" y="1398269"/>
            <a:ext cx="3836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מחבר חץ ישר 34">
            <a:extLst>
              <a:ext uri="{FF2B5EF4-FFF2-40B4-BE49-F238E27FC236}">
                <a16:creationId xmlns:a16="http://schemas.microsoft.com/office/drawing/2014/main" id="{B23BAE8E-0117-46EF-9C63-C158B749D9BE}"/>
              </a:ext>
            </a:extLst>
          </p:cNvPr>
          <p:cNvCxnSpPr>
            <a:cxnSpLocks/>
            <a:stCxn id="9" idx="1"/>
            <a:endCxn id="7" idx="3"/>
          </p:cNvCxnSpPr>
          <p:nvPr/>
        </p:nvCxnSpPr>
        <p:spPr>
          <a:xfrm flipH="1">
            <a:off x="3656745" y="1398269"/>
            <a:ext cx="3836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מלבן 37">
            <a:extLst>
              <a:ext uri="{FF2B5EF4-FFF2-40B4-BE49-F238E27FC236}">
                <a16:creationId xmlns:a16="http://schemas.microsoft.com/office/drawing/2014/main" id="{0D21894D-4BE2-40A5-8594-2249AD3DAB6F}"/>
              </a:ext>
            </a:extLst>
          </p:cNvPr>
          <p:cNvSpPr/>
          <p:nvPr/>
        </p:nvSpPr>
        <p:spPr>
          <a:xfrm>
            <a:off x="3621577" y="1408092"/>
            <a:ext cx="409403" cy="1778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900" dirty="0">
                <a:solidFill>
                  <a:schemeClr val="tx1"/>
                </a:solidFill>
              </a:rPr>
              <a:t>URL</a:t>
            </a:r>
            <a:endParaRPr lang="he-IL" sz="900" dirty="0">
              <a:solidFill>
                <a:schemeClr val="tx1"/>
              </a:solidFill>
            </a:endParaRPr>
          </a:p>
        </p:txBody>
      </p:sp>
      <p:cxnSp>
        <p:nvCxnSpPr>
          <p:cNvPr id="41" name="מחבר חץ ישר 40">
            <a:extLst>
              <a:ext uri="{FF2B5EF4-FFF2-40B4-BE49-F238E27FC236}">
                <a16:creationId xmlns:a16="http://schemas.microsoft.com/office/drawing/2014/main" id="{FB560E07-7C86-4C18-910B-037CA3E6B7B0}"/>
              </a:ext>
            </a:extLst>
          </p:cNvPr>
          <p:cNvCxnSpPr>
            <a:cxnSpLocks/>
            <a:stCxn id="9" idx="3"/>
            <a:endCxn id="17" idx="1"/>
          </p:cNvCxnSpPr>
          <p:nvPr/>
        </p:nvCxnSpPr>
        <p:spPr>
          <a:xfrm>
            <a:off x="5067138" y="1398269"/>
            <a:ext cx="6006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מחבר חץ ישר 43">
            <a:extLst>
              <a:ext uri="{FF2B5EF4-FFF2-40B4-BE49-F238E27FC236}">
                <a16:creationId xmlns:a16="http://schemas.microsoft.com/office/drawing/2014/main" id="{C640B26F-DFA7-4ED7-BD0E-7BB73EB9AEC0}"/>
              </a:ext>
            </a:extLst>
          </p:cNvPr>
          <p:cNvCxnSpPr>
            <a:cxnSpLocks/>
            <a:stCxn id="9" idx="0"/>
            <a:endCxn id="10" idx="2"/>
          </p:cNvCxnSpPr>
          <p:nvPr/>
        </p:nvCxnSpPr>
        <p:spPr>
          <a:xfrm flipH="1" flipV="1">
            <a:off x="3796724" y="950680"/>
            <a:ext cx="757047" cy="2866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מחבר חץ ישר 46">
            <a:extLst>
              <a:ext uri="{FF2B5EF4-FFF2-40B4-BE49-F238E27FC236}">
                <a16:creationId xmlns:a16="http://schemas.microsoft.com/office/drawing/2014/main" id="{B82C54ED-170F-4F1C-BF66-53B4C93324E9}"/>
              </a:ext>
            </a:extLst>
          </p:cNvPr>
          <p:cNvCxnSpPr>
            <a:cxnSpLocks/>
            <a:stCxn id="9" idx="0"/>
            <a:endCxn id="11" idx="1"/>
          </p:cNvCxnSpPr>
          <p:nvPr/>
        </p:nvCxnSpPr>
        <p:spPr>
          <a:xfrm flipV="1">
            <a:off x="4553771" y="1019062"/>
            <a:ext cx="743988" cy="2182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מחבר חץ ישר 49">
            <a:extLst>
              <a:ext uri="{FF2B5EF4-FFF2-40B4-BE49-F238E27FC236}">
                <a16:creationId xmlns:a16="http://schemas.microsoft.com/office/drawing/2014/main" id="{1AB49703-C535-45DC-B637-68EAE793B989}"/>
              </a:ext>
            </a:extLst>
          </p:cNvPr>
          <p:cNvCxnSpPr>
            <a:cxnSpLocks/>
            <a:stCxn id="17" idx="3"/>
            <a:endCxn id="14" idx="1"/>
          </p:cNvCxnSpPr>
          <p:nvPr/>
        </p:nvCxnSpPr>
        <p:spPr>
          <a:xfrm flipV="1">
            <a:off x="6694572" y="885992"/>
            <a:ext cx="521730" cy="5122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מחבר חץ ישר 52">
            <a:extLst>
              <a:ext uri="{FF2B5EF4-FFF2-40B4-BE49-F238E27FC236}">
                <a16:creationId xmlns:a16="http://schemas.microsoft.com/office/drawing/2014/main" id="{358BF29C-D83D-4571-9E1D-0C2A372427B3}"/>
              </a:ext>
            </a:extLst>
          </p:cNvPr>
          <p:cNvCxnSpPr>
            <a:cxnSpLocks/>
            <a:stCxn id="17" idx="3"/>
            <a:endCxn id="18" idx="1"/>
          </p:cNvCxnSpPr>
          <p:nvPr/>
        </p:nvCxnSpPr>
        <p:spPr>
          <a:xfrm flipV="1">
            <a:off x="6694572" y="1289449"/>
            <a:ext cx="516879" cy="108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מחבר חץ ישר 55">
            <a:extLst>
              <a:ext uri="{FF2B5EF4-FFF2-40B4-BE49-F238E27FC236}">
                <a16:creationId xmlns:a16="http://schemas.microsoft.com/office/drawing/2014/main" id="{A4A0E10E-A07F-44A6-A64C-ADC8F130ACC9}"/>
              </a:ext>
            </a:extLst>
          </p:cNvPr>
          <p:cNvCxnSpPr>
            <a:cxnSpLocks/>
            <a:stCxn id="17" idx="3"/>
            <a:endCxn id="19" idx="1"/>
          </p:cNvCxnSpPr>
          <p:nvPr/>
        </p:nvCxnSpPr>
        <p:spPr>
          <a:xfrm>
            <a:off x="6694572" y="1398269"/>
            <a:ext cx="1304293" cy="646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מחבר: מרפקי 62">
            <a:extLst>
              <a:ext uri="{FF2B5EF4-FFF2-40B4-BE49-F238E27FC236}">
                <a16:creationId xmlns:a16="http://schemas.microsoft.com/office/drawing/2014/main" id="{EFAFFE13-BAB4-4E79-8FC4-1B49243E16E9}"/>
              </a:ext>
            </a:extLst>
          </p:cNvPr>
          <p:cNvCxnSpPr>
            <a:stCxn id="19" idx="0"/>
            <a:endCxn id="14" idx="3"/>
          </p:cNvCxnSpPr>
          <p:nvPr/>
        </p:nvCxnSpPr>
        <p:spPr>
          <a:xfrm rot="16200000" flipV="1">
            <a:off x="7878820" y="1250210"/>
            <a:ext cx="997631" cy="26919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מחבר: מרפקי 63">
            <a:extLst>
              <a:ext uri="{FF2B5EF4-FFF2-40B4-BE49-F238E27FC236}">
                <a16:creationId xmlns:a16="http://schemas.microsoft.com/office/drawing/2014/main" id="{EC1806C5-8E6B-4D41-98F7-F23E34A148E9}"/>
              </a:ext>
            </a:extLst>
          </p:cNvPr>
          <p:cNvCxnSpPr>
            <a:cxnSpLocks/>
            <a:stCxn id="19" idx="0"/>
            <a:endCxn id="18" idx="3"/>
          </p:cNvCxnSpPr>
          <p:nvPr/>
        </p:nvCxnSpPr>
        <p:spPr>
          <a:xfrm rot="16200000" flipV="1">
            <a:off x="8078123" y="1449512"/>
            <a:ext cx="594174" cy="27404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מחבר חץ ישר 66">
            <a:extLst>
              <a:ext uri="{FF2B5EF4-FFF2-40B4-BE49-F238E27FC236}">
                <a16:creationId xmlns:a16="http://schemas.microsoft.com/office/drawing/2014/main" id="{190BBFE6-7029-4CE0-A198-69EC19773B4E}"/>
              </a:ext>
            </a:extLst>
          </p:cNvPr>
          <p:cNvCxnSpPr>
            <a:cxnSpLocks/>
            <a:stCxn id="20" idx="2"/>
            <a:endCxn id="21" idx="0"/>
          </p:cNvCxnSpPr>
          <p:nvPr/>
        </p:nvCxnSpPr>
        <p:spPr>
          <a:xfrm flipH="1">
            <a:off x="8512231" y="2837644"/>
            <a:ext cx="1" cy="2850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מחבר חץ ישר 72">
            <a:extLst>
              <a:ext uri="{FF2B5EF4-FFF2-40B4-BE49-F238E27FC236}">
                <a16:creationId xmlns:a16="http://schemas.microsoft.com/office/drawing/2014/main" id="{E7F1577E-D7B5-41B2-B10C-36AA192DF705}"/>
              </a:ext>
            </a:extLst>
          </p:cNvPr>
          <p:cNvCxnSpPr>
            <a:cxnSpLocks/>
            <a:stCxn id="19" idx="2"/>
            <a:endCxn id="20" idx="0"/>
          </p:cNvCxnSpPr>
          <p:nvPr/>
        </p:nvCxnSpPr>
        <p:spPr>
          <a:xfrm flipH="1">
            <a:off x="8512232" y="2205515"/>
            <a:ext cx="1" cy="3102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מחבר חץ ישר 75">
            <a:extLst>
              <a:ext uri="{FF2B5EF4-FFF2-40B4-BE49-F238E27FC236}">
                <a16:creationId xmlns:a16="http://schemas.microsoft.com/office/drawing/2014/main" id="{C4354AD8-75B8-44EA-91C9-F9DA6EC78D78}"/>
              </a:ext>
            </a:extLst>
          </p:cNvPr>
          <p:cNvCxnSpPr>
            <a:cxnSpLocks/>
            <a:stCxn id="21" idx="2"/>
            <a:endCxn id="27" idx="1"/>
          </p:cNvCxnSpPr>
          <p:nvPr/>
        </p:nvCxnSpPr>
        <p:spPr>
          <a:xfrm>
            <a:off x="8512231" y="3444577"/>
            <a:ext cx="793336" cy="385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מחבר: מרפקי 79">
            <a:extLst>
              <a:ext uri="{FF2B5EF4-FFF2-40B4-BE49-F238E27FC236}">
                <a16:creationId xmlns:a16="http://schemas.microsoft.com/office/drawing/2014/main" id="{248BD667-2D56-4D19-B2D1-1AF44E802E02}"/>
              </a:ext>
            </a:extLst>
          </p:cNvPr>
          <p:cNvCxnSpPr>
            <a:cxnSpLocks/>
          </p:cNvCxnSpPr>
          <p:nvPr/>
        </p:nvCxnSpPr>
        <p:spPr>
          <a:xfrm rot="10800000">
            <a:off x="3143379" y="1559216"/>
            <a:ext cx="4855489" cy="160833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מלבן 83">
            <a:extLst>
              <a:ext uri="{FF2B5EF4-FFF2-40B4-BE49-F238E27FC236}">
                <a16:creationId xmlns:a16="http://schemas.microsoft.com/office/drawing/2014/main" id="{14F50386-DF29-4DC9-B58C-6DC3099D397C}"/>
              </a:ext>
            </a:extLst>
          </p:cNvPr>
          <p:cNvSpPr/>
          <p:nvPr/>
        </p:nvSpPr>
        <p:spPr>
          <a:xfrm>
            <a:off x="679927" y="5039508"/>
            <a:ext cx="699294" cy="24588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900" dirty="0" err="1">
                <a:solidFill>
                  <a:schemeClr val="tx1"/>
                </a:solidFill>
              </a:rPr>
              <a:t>Prioritizer</a:t>
            </a:r>
            <a:endParaRPr lang="en-IL" sz="900" dirty="0">
              <a:solidFill>
                <a:schemeClr val="tx1"/>
              </a:solidFill>
            </a:endParaRPr>
          </a:p>
        </p:txBody>
      </p:sp>
      <p:sp>
        <p:nvSpPr>
          <p:cNvPr id="85" name="מלבן: פינות מעוגלות 84">
            <a:extLst>
              <a:ext uri="{FF2B5EF4-FFF2-40B4-BE49-F238E27FC236}">
                <a16:creationId xmlns:a16="http://schemas.microsoft.com/office/drawing/2014/main" id="{FFA13BBC-616E-49EB-B3A6-B3B6E486A50E}"/>
              </a:ext>
            </a:extLst>
          </p:cNvPr>
          <p:cNvSpPr/>
          <p:nvPr/>
        </p:nvSpPr>
        <p:spPr>
          <a:xfrm>
            <a:off x="1760001" y="4724400"/>
            <a:ext cx="1028919" cy="137160"/>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900" dirty="0">
                <a:solidFill>
                  <a:schemeClr val="accent6">
                    <a:lumMod val="75000"/>
                  </a:schemeClr>
                </a:solidFill>
              </a:rPr>
              <a:t>1</a:t>
            </a:r>
            <a:endParaRPr lang="he-IL" sz="900" dirty="0">
              <a:solidFill>
                <a:schemeClr val="accent6">
                  <a:lumMod val="75000"/>
                </a:schemeClr>
              </a:solidFill>
            </a:endParaRPr>
          </a:p>
        </p:txBody>
      </p:sp>
      <p:sp>
        <p:nvSpPr>
          <p:cNvPr id="86" name="מלבן: פינות מעוגלות 85">
            <a:extLst>
              <a:ext uri="{FF2B5EF4-FFF2-40B4-BE49-F238E27FC236}">
                <a16:creationId xmlns:a16="http://schemas.microsoft.com/office/drawing/2014/main" id="{2A867260-F400-4427-B505-218E08581079}"/>
              </a:ext>
            </a:extLst>
          </p:cNvPr>
          <p:cNvSpPr/>
          <p:nvPr/>
        </p:nvSpPr>
        <p:spPr>
          <a:xfrm>
            <a:off x="1760001" y="4949258"/>
            <a:ext cx="1028919" cy="137160"/>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900" dirty="0">
                <a:solidFill>
                  <a:schemeClr val="accent6">
                    <a:lumMod val="75000"/>
                  </a:schemeClr>
                </a:solidFill>
              </a:rPr>
              <a:t>2</a:t>
            </a:r>
            <a:endParaRPr lang="he-IL" sz="900" dirty="0">
              <a:solidFill>
                <a:schemeClr val="accent6">
                  <a:lumMod val="75000"/>
                </a:schemeClr>
              </a:solidFill>
            </a:endParaRPr>
          </a:p>
        </p:txBody>
      </p:sp>
      <p:sp>
        <p:nvSpPr>
          <p:cNvPr id="87" name="מלבן: פינות מעוגלות 86">
            <a:extLst>
              <a:ext uri="{FF2B5EF4-FFF2-40B4-BE49-F238E27FC236}">
                <a16:creationId xmlns:a16="http://schemas.microsoft.com/office/drawing/2014/main" id="{5DFED446-C365-4F1D-8AF9-5D05180B0AA0}"/>
              </a:ext>
            </a:extLst>
          </p:cNvPr>
          <p:cNvSpPr/>
          <p:nvPr/>
        </p:nvSpPr>
        <p:spPr>
          <a:xfrm>
            <a:off x="1744997" y="5495959"/>
            <a:ext cx="1028919" cy="137160"/>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900" dirty="0">
                <a:solidFill>
                  <a:schemeClr val="accent6">
                    <a:lumMod val="75000"/>
                  </a:schemeClr>
                </a:solidFill>
              </a:rPr>
              <a:t>N</a:t>
            </a:r>
            <a:endParaRPr lang="he-IL" sz="900" dirty="0">
              <a:solidFill>
                <a:schemeClr val="accent6">
                  <a:lumMod val="75000"/>
                </a:schemeClr>
              </a:solidFill>
            </a:endParaRPr>
          </a:p>
        </p:txBody>
      </p:sp>
      <p:sp>
        <p:nvSpPr>
          <p:cNvPr id="88" name="מלבן 87">
            <a:extLst>
              <a:ext uri="{FF2B5EF4-FFF2-40B4-BE49-F238E27FC236}">
                <a16:creationId xmlns:a16="http://schemas.microsoft.com/office/drawing/2014/main" id="{F0171859-8081-4957-A688-3ABEF7C99382}"/>
              </a:ext>
            </a:extLst>
          </p:cNvPr>
          <p:cNvSpPr/>
          <p:nvPr/>
        </p:nvSpPr>
        <p:spPr>
          <a:xfrm>
            <a:off x="3171884" y="5039508"/>
            <a:ext cx="764666" cy="29942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900" dirty="0">
                <a:solidFill>
                  <a:schemeClr val="tx1"/>
                </a:solidFill>
              </a:rPr>
              <a:t>Queue Router</a:t>
            </a:r>
          </a:p>
        </p:txBody>
      </p:sp>
      <p:sp>
        <p:nvSpPr>
          <p:cNvPr id="89" name="מלבן: פינות מעוגלות 88">
            <a:extLst>
              <a:ext uri="{FF2B5EF4-FFF2-40B4-BE49-F238E27FC236}">
                <a16:creationId xmlns:a16="http://schemas.microsoft.com/office/drawing/2014/main" id="{4E94DACF-3A55-44B1-B0B4-CAEA95C3669B}"/>
              </a:ext>
            </a:extLst>
          </p:cNvPr>
          <p:cNvSpPr/>
          <p:nvPr/>
        </p:nvSpPr>
        <p:spPr>
          <a:xfrm>
            <a:off x="4220804" y="4709160"/>
            <a:ext cx="1028919" cy="13716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900" dirty="0">
                <a:solidFill>
                  <a:srgbClr val="C00000"/>
                </a:solidFill>
              </a:rPr>
              <a:t>B1</a:t>
            </a:r>
            <a:endParaRPr lang="he-IL" sz="900" dirty="0">
              <a:solidFill>
                <a:srgbClr val="C00000"/>
              </a:solidFill>
            </a:endParaRPr>
          </a:p>
        </p:txBody>
      </p:sp>
      <p:sp>
        <p:nvSpPr>
          <p:cNvPr id="90" name="מלבן: פינות מעוגלות 89">
            <a:extLst>
              <a:ext uri="{FF2B5EF4-FFF2-40B4-BE49-F238E27FC236}">
                <a16:creationId xmlns:a16="http://schemas.microsoft.com/office/drawing/2014/main" id="{4DC12B5F-6D14-47AC-A13F-BF4C67404E66}"/>
              </a:ext>
            </a:extLst>
          </p:cNvPr>
          <p:cNvSpPr/>
          <p:nvPr/>
        </p:nvSpPr>
        <p:spPr>
          <a:xfrm>
            <a:off x="4220804" y="4934018"/>
            <a:ext cx="1028919" cy="13716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900" dirty="0">
                <a:solidFill>
                  <a:srgbClr val="C00000"/>
                </a:solidFill>
              </a:rPr>
              <a:t>B2</a:t>
            </a:r>
            <a:endParaRPr lang="he-IL" sz="900" dirty="0">
              <a:solidFill>
                <a:srgbClr val="C00000"/>
              </a:solidFill>
            </a:endParaRPr>
          </a:p>
        </p:txBody>
      </p:sp>
      <p:sp>
        <p:nvSpPr>
          <p:cNvPr id="91" name="מלבן: פינות מעוגלות 90">
            <a:extLst>
              <a:ext uri="{FF2B5EF4-FFF2-40B4-BE49-F238E27FC236}">
                <a16:creationId xmlns:a16="http://schemas.microsoft.com/office/drawing/2014/main" id="{D411750A-1D55-488C-922B-25A97D3CB9BD}"/>
              </a:ext>
            </a:extLst>
          </p:cNvPr>
          <p:cNvSpPr/>
          <p:nvPr/>
        </p:nvSpPr>
        <p:spPr>
          <a:xfrm>
            <a:off x="4205800" y="5480719"/>
            <a:ext cx="1028919" cy="13716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900" dirty="0">
                <a:solidFill>
                  <a:srgbClr val="C00000"/>
                </a:solidFill>
              </a:rPr>
              <a:t>BN</a:t>
            </a:r>
            <a:endParaRPr lang="he-IL" sz="900" dirty="0">
              <a:solidFill>
                <a:srgbClr val="C00000"/>
              </a:solidFill>
            </a:endParaRPr>
          </a:p>
        </p:txBody>
      </p:sp>
      <p:sp>
        <p:nvSpPr>
          <p:cNvPr id="92" name="מלבן 91">
            <a:extLst>
              <a:ext uri="{FF2B5EF4-FFF2-40B4-BE49-F238E27FC236}">
                <a16:creationId xmlns:a16="http://schemas.microsoft.com/office/drawing/2014/main" id="{94D410E8-0B6D-4296-AE33-1A259B606C6D}"/>
              </a:ext>
            </a:extLst>
          </p:cNvPr>
          <p:cNvSpPr/>
          <p:nvPr/>
        </p:nvSpPr>
        <p:spPr>
          <a:xfrm>
            <a:off x="5515168" y="5043386"/>
            <a:ext cx="764666" cy="29942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900" dirty="0">
                <a:solidFill>
                  <a:schemeClr val="tx1"/>
                </a:solidFill>
              </a:rPr>
              <a:t>Queue Selector</a:t>
            </a:r>
          </a:p>
        </p:txBody>
      </p:sp>
      <p:sp>
        <p:nvSpPr>
          <p:cNvPr id="93" name="מלבן 92">
            <a:extLst>
              <a:ext uri="{FF2B5EF4-FFF2-40B4-BE49-F238E27FC236}">
                <a16:creationId xmlns:a16="http://schemas.microsoft.com/office/drawing/2014/main" id="{03557A64-E2EF-4715-AF7C-37177A6C22CF}"/>
              </a:ext>
            </a:extLst>
          </p:cNvPr>
          <p:cNvSpPr/>
          <p:nvPr/>
        </p:nvSpPr>
        <p:spPr>
          <a:xfrm>
            <a:off x="6477000" y="5039508"/>
            <a:ext cx="1044887" cy="29942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900" dirty="0">
                <a:solidFill>
                  <a:schemeClr val="tx1"/>
                </a:solidFill>
              </a:rPr>
              <a:t>Fetcher &amp; Renderer Threads</a:t>
            </a:r>
          </a:p>
        </p:txBody>
      </p:sp>
      <p:graphicFrame>
        <p:nvGraphicFramePr>
          <p:cNvPr id="95" name="טבלה 95">
            <a:extLst>
              <a:ext uri="{FF2B5EF4-FFF2-40B4-BE49-F238E27FC236}">
                <a16:creationId xmlns:a16="http://schemas.microsoft.com/office/drawing/2014/main" id="{B9828526-5FB8-4AA1-ACE2-B3074D1F3097}"/>
              </a:ext>
            </a:extLst>
          </p:cNvPr>
          <p:cNvGraphicFramePr>
            <a:graphicFrameLocks noGrp="1"/>
          </p:cNvGraphicFramePr>
          <p:nvPr>
            <p:extLst>
              <p:ext uri="{D42A27DB-BD31-4B8C-83A1-F6EECF244321}">
                <p14:modId xmlns:p14="http://schemas.microsoft.com/office/powerpoint/2010/main" val="3216191125"/>
              </p:ext>
            </p:extLst>
          </p:nvPr>
        </p:nvGraphicFramePr>
        <p:xfrm>
          <a:off x="2831811" y="5711010"/>
          <a:ext cx="1443428" cy="695108"/>
        </p:xfrm>
        <a:graphic>
          <a:graphicData uri="http://schemas.openxmlformats.org/drawingml/2006/table">
            <a:tbl>
              <a:tblPr rtl="1" firstRow="1" bandRow="1">
                <a:tableStyleId>{5C22544A-7EE6-4342-B048-85BDC9FD1C3A}</a:tableStyleId>
              </a:tblPr>
              <a:tblGrid>
                <a:gridCol w="721714">
                  <a:extLst>
                    <a:ext uri="{9D8B030D-6E8A-4147-A177-3AD203B41FA5}">
                      <a16:colId xmlns:a16="http://schemas.microsoft.com/office/drawing/2014/main" val="1105992259"/>
                    </a:ext>
                  </a:extLst>
                </a:gridCol>
                <a:gridCol w="721714">
                  <a:extLst>
                    <a:ext uri="{9D8B030D-6E8A-4147-A177-3AD203B41FA5}">
                      <a16:colId xmlns:a16="http://schemas.microsoft.com/office/drawing/2014/main" val="1658619476"/>
                    </a:ext>
                  </a:extLst>
                </a:gridCol>
              </a:tblGrid>
              <a:tr h="0">
                <a:tc>
                  <a:txBody>
                    <a:bodyPr/>
                    <a:lstStyle/>
                    <a:p>
                      <a:pPr algn="ctr" rtl="1"/>
                      <a:r>
                        <a:rPr lang="en-IL" sz="900" dirty="0"/>
                        <a:t>Queue ID</a:t>
                      </a:r>
                      <a:endParaRPr lang="he-IL" sz="900" dirty="0"/>
                    </a:p>
                  </a:txBody>
                  <a:tcPr/>
                </a:tc>
                <a:tc>
                  <a:txBody>
                    <a:bodyPr/>
                    <a:lstStyle/>
                    <a:p>
                      <a:pPr algn="ctr" rtl="0"/>
                      <a:r>
                        <a:rPr lang="en-IL" sz="900" dirty="0"/>
                        <a:t>Host</a:t>
                      </a:r>
                      <a:endParaRPr lang="he-IL" sz="900" dirty="0"/>
                    </a:p>
                  </a:txBody>
                  <a:tcPr/>
                </a:tc>
                <a:extLst>
                  <a:ext uri="{0D108BD9-81ED-4DB2-BD59-A6C34878D82A}">
                    <a16:rowId xmlns:a16="http://schemas.microsoft.com/office/drawing/2014/main" val="2346647770"/>
                  </a:ext>
                </a:extLst>
              </a:tr>
              <a:tr h="233254">
                <a:tc>
                  <a:txBody>
                    <a:bodyPr/>
                    <a:lstStyle/>
                    <a:p>
                      <a:pPr algn="ctr" rtl="1"/>
                      <a:r>
                        <a:rPr lang="en-IL" sz="900" dirty="0"/>
                        <a:t>b1</a:t>
                      </a:r>
                      <a:endParaRPr lang="he-IL" sz="900" dirty="0"/>
                    </a:p>
                  </a:txBody>
                  <a:tcPr/>
                </a:tc>
                <a:tc>
                  <a:txBody>
                    <a:bodyPr/>
                    <a:lstStyle/>
                    <a:p>
                      <a:pPr algn="ctr" rtl="1"/>
                      <a:r>
                        <a:rPr lang="en-IL" sz="900" dirty="0"/>
                        <a:t>Wikipedia</a:t>
                      </a:r>
                      <a:endParaRPr lang="he-IL" sz="900" dirty="0"/>
                    </a:p>
                  </a:txBody>
                  <a:tcPr/>
                </a:tc>
                <a:extLst>
                  <a:ext uri="{0D108BD9-81ED-4DB2-BD59-A6C34878D82A}">
                    <a16:rowId xmlns:a16="http://schemas.microsoft.com/office/drawing/2014/main" val="2015064641"/>
                  </a:ext>
                </a:extLst>
              </a:tr>
              <a:tr h="233254">
                <a:tc>
                  <a:txBody>
                    <a:bodyPr/>
                    <a:lstStyle/>
                    <a:p>
                      <a:pPr algn="ctr" rtl="1"/>
                      <a:r>
                        <a:rPr lang="en-IL" sz="900" dirty="0"/>
                        <a:t>b2</a:t>
                      </a:r>
                      <a:endParaRPr lang="he-IL" sz="900" dirty="0"/>
                    </a:p>
                  </a:txBody>
                  <a:tcPr/>
                </a:tc>
                <a:tc>
                  <a:txBody>
                    <a:bodyPr/>
                    <a:lstStyle/>
                    <a:p>
                      <a:pPr algn="ctr" rtl="1"/>
                      <a:r>
                        <a:rPr lang="en-IL" sz="900" dirty="0"/>
                        <a:t>Apple.com</a:t>
                      </a:r>
                      <a:endParaRPr lang="he-IL" sz="900" dirty="0"/>
                    </a:p>
                  </a:txBody>
                  <a:tcPr/>
                </a:tc>
                <a:extLst>
                  <a:ext uri="{0D108BD9-81ED-4DB2-BD59-A6C34878D82A}">
                    <a16:rowId xmlns:a16="http://schemas.microsoft.com/office/drawing/2014/main" val="4005458330"/>
                  </a:ext>
                </a:extLst>
              </a:tr>
            </a:tbl>
          </a:graphicData>
        </a:graphic>
      </p:graphicFrame>
      <p:cxnSp>
        <p:nvCxnSpPr>
          <p:cNvPr id="96" name="מחבר חץ ישר 95">
            <a:extLst>
              <a:ext uri="{FF2B5EF4-FFF2-40B4-BE49-F238E27FC236}">
                <a16:creationId xmlns:a16="http://schemas.microsoft.com/office/drawing/2014/main" id="{3F8C2FEA-321A-496F-8326-C03C76693317}"/>
              </a:ext>
            </a:extLst>
          </p:cNvPr>
          <p:cNvCxnSpPr>
            <a:cxnSpLocks/>
            <a:stCxn id="95" idx="0"/>
            <a:endCxn id="88" idx="2"/>
          </p:cNvCxnSpPr>
          <p:nvPr/>
        </p:nvCxnSpPr>
        <p:spPr>
          <a:xfrm flipV="1">
            <a:off x="3553525" y="5338932"/>
            <a:ext cx="692" cy="3720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מחבר חץ ישר 98">
            <a:extLst>
              <a:ext uri="{FF2B5EF4-FFF2-40B4-BE49-F238E27FC236}">
                <a16:creationId xmlns:a16="http://schemas.microsoft.com/office/drawing/2014/main" id="{FA6950A5-4AD8-45FE-97E2-32BA9AEDCFCA}"/>
              </a:ext>
            </a:extLst>
          </p:cNvPr>
          <p:cNvCxnSpPr>
            <a:cxnSpLocks/>
            <a:stCxn id="84" idx="3"/>
            <a:endCxn id="87" idx="1"/>
          </p:cNvCxnSpPr>
          <p:nvPr/>
        </p:nvCxnSpPr>
        <p:spPr>
          <a:xfrm>
            <a:off x="1379221" y="5162453"/>
            <a:ext cx="365776" cy="4020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מחבר חץ ישר 101">
            <a:extLst>
              <a:ext uri="{FF2B5EF4-FFF2-40B4-BE49-F238E27FC236}">
                <a16:creationId xmlns:a16="http://schemas.microsoft.com/office/drawing/2014/main" id="{7DC208E9-5AB0-4777-B3FD-7FC295B9CA55}"/>
              </a:ext>
            </a:extLst>
          </p:cNvPr>
          <p:cNvCxnSpPr>
            <a:cxnSpLocks/>
            <a:stCxn id="84" idx="3"/>
            <a:endCxn id="86" idx="1"/>
          </p:cNvCxnSpPr>
          <p:nvPr/>
        </p:nvCxnSpPr>
        <p:spPr>
          <a:xfrm flipV="1">
            <a:off x="1379221" y="5017838"/>
            <a:ext cx="380780" cy="1446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מחבר חץ ישר 104">
            <a:extLst>
              <a:ext uri="{FF2B5EF4-FFF2-40B4-BE49-F238E27FC236}">
                <a16:creationId xmlns:a16="http://schemas.microsoft.com/office/drawing/2014/main" id="{50C480A5-379B-4691-A782-58E05EBEE146}"/>
              </a:ext>
            </a:extLst>
          </p:cNvPr>
          <p:cNvCxnSpPr>
            <a:cxnSpLocks/>
            <a:stCxn id="84" idx="3"/>
            <a:endCxn id="85" idx="1"/>
          </p:cNvCxnSpPr>
          <p:nvPr/>
        </p:nvCxnSpPr>
        <p:spPr>
          <a:xfrm flipV="1">
            <a:off x="1379221" y="4792980"/>
            <a:ext cx="380780" cy="369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מחבר חץ ישר 107">
            <a:extLst>
              <a:ext uri="{FF2B5EF4-FFF2-40B4-BE49-F238E27FC236}">
                <a16:creationId xmlns:a16="http://schemas.microsoft.com/office/drawing/2014/main" id="{BB4FF3DF-E1CA-4BE5-9449-AB4E3D9C1FB1}"/>
              </a:ext>
            </a:extLst>
          </p:cNvPr>
          <p:cNvCxnSpPr>
            <a:cxnSpLocks/>
            <a:stCxn id="85" idx="3"/>
            <a:endCxn id="88" idx="1"/>
          </p:cNvCxnSpPr>
          <p:nvPr/>
        </p:nvCxnSpPr>
        <p:spPr>
          <a:xfrm>
            <a:off x="2788920" y="4792980"/>
            <a:ext cx="382964" cy="396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מחבר חץ ישר 110">
            <a:extLst>
              <a:ext uri="{FF2B5EF4-FFF2-40B4-BE49-F238E27FC236}">
                <a16:creationId xmlns:a16="http://schemas.microsoft.com/office/drawing/2014/main" id="{104A456A-8563-46ED-ACB3-B8080CA656FF}"/>
              </a:ext>
            </a:extLst>
          </p:cNvPr>
          <p:cNvCxnSpPr>
            <a:cxnSpLocks/>
            <a:stCxn id="86" idx="3"/>
            <a:endCxn id="88" idx="1"/>
          </p:cNvCxnSpPr>
          <p:nvPr/>
        </p:nvCxnSpPr>
        <p:spPr>
          <a:xfrm>
            <a:off x="2788920" y="5017838"/>
            <a:ext cx="382964" cy="1713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4" name="מחבר חץ ישר 113">
            <a:extLst>
              <a:ext uri="{FF2B5EF4-FFF2-40B4-BE49-F238E27FC236}">
                <a16:creationId xmlns:a16="http://schemas.microsoft.com/office/drawing/2014/main" id="{47719246-BF38-44AA-9B40-A186D493922D}"/>
              </a:ext>
            </a:extLst>
          </p:cNvPr>
          <p:cNvCxnSpPr>
            <a:cxnSpLocks/>
            <a:stCxn id="87" idx="3"/>
            <a:endCxn id="88" idx="1"/>
          </p:cNvCxnSpPr>
          <p:nvPr/>
        </p:nvCxnSpPr>
        <p:spPr>
          <a:xfrm flipV="1">
            <a:off x="2773916" y="5189220"/>
            <a:ext cx="397968" cy="3753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7" name="מחבר חץ ישר 116">
            <a:extLst>
              <a:ext uri="{FF2B5EF4-FFF2-40B4-BE49-F238E27FC236}">
                <a16:creationId xmlns:a16="http://schemas.microsoft.com/office/drawing/2014/main" id="{C920F971-5D79-4D6C-BFBA-12B403EFD217}"/>
              </a:ext>
            </a:extLst>
          </p:cNvPr>
          <p:cNvCxnSpPr>
            <a:cxnSpLocks/>
            <a:stCxn id="88" idx="3"/>
            <a:endCxn id="89" idx="1"/>
          </p:cNvCxnSpPr>
          <p:nvPr/>
        </p:nvCxnSpPr>
        <p:spPr>
          <a:xfrm flipV="1">
            <a:off x="3936550" y="4777740"/>
            <a:ext cx="284254" cy="411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מחבר חץ ישר 119">
            <a:extLst>
              <a:ext uri="{FF2B5EF4-FFF2-40B4-BE49-F238E27FC236}">
                <a16:creationId xmlns:a16="http://schemas.microsoft.com/office/drawing/2014/main" id="{D658E6F8-84B5-4555-BF1F-2B91ECB14FC5}"/>
              </a:ext>
            </a:extLst>
          </p:cNvPr>
          <p:cNvCxnSpPr>
            <a:cxnSpLocks/>
            <a:stCxn id="88" idx="3"/>
            <a:endCxn id="90" idx="1"/>
          </p:cNvCxnSpPr>
          <p:nvPr/>
        </p:nvCxnSpPr>
        <p:spPr>
          <a:xfrm flipV="1">
            <a:off x="3936550" y="5002598"/>
            <a:ext cx="284254" cy="1866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3" name="מחבר חץ ישר 122">
            <a:extLst>
              <a:ext uri="{FF2B5EF4-FFF2-40B4-BE49-F238E27FC236}">
                <a16:creationId xmlns:a16="http://schemas.microsoft.com/office/drawing/2014/main" id="{89CE815B-99A7-4412-8302-C45C886AF3FA}"/>
              </a:ext>
            </a:extLst>
          </p:cNvPr>
          <p:cNvCxnSpPr>
            <a:cxnSpLocks/>
            <a:stCxn id="88" idx="3"/>
            <a:endCxn id="91" idx="1"/>
          </p:cNvCxnSpPr>
          <p:nvPr/>
        </p:nvCxnSpPr>
        <p:spPr>
          <a:xfrm>
            <a:off x="3936550" y="5189220"/>
            <a:ext cx="269250" cy="3600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מחבר חץ ישר 125">
            <a:extLst>
              <a:ext uri="{FF2B5EF4-FFF2-40B4-BE49-F238E27FC236}">
                <a16:creationId xmlns:a16="http://schemas.microsoft.com/office/drawing/2014/main" id="{562D9DF0-8057-475B-AD34-E41D28098A99}"/>
              </a:ext>
            </a:extLst>
          </p:cNvPr>
          <p:cNvCxnSpPr>
            <a:cxnSpLocks/>
            <a:stCxn id="89" idx="3"/>
            <a:endCxn id="92" idx="1"/>
          </p:cNvCxnSpPr>
          <p:nvPr/>
        </p:nvCxnSpPr>
        <p:spPr>
          <a:xfrm>
            <a:off x="5249723" y="4777740"/>
            <a:ext cx="265445" cy="4153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מחבר חץ ישר 128">
            <a:extLst>
              <a:ext uri="{FF2B5EF4-FFF2-40B4-BE49-F238E27FC236}">
                <a16:creationId xmlns:a16="http://schemas.microsoft.com/office/drawing/2014/main" id="{F53CC737-D9AA-4103-B436-F7C15AB02751}"/>
              </a:ext>
            </a:extLst>
          </p:cNvPr>
          <p:cNvCxnSpPr>
            <a:cxnSpLocks/>
            <a:stCxn id="90" idx="3"/>
            <a:endCxn id="92" idx="1"/>
          </p:cNvCxnSpPr>
          <p:nvPr/>
        </p:nvCxnSpPr>
        <p:spPr>
          <a:xfrm>
            <a:off x="5249723" y="5002598"/>
            <a:ext cx="265445" cy="190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 name="מחבר חץ ישר 132">
            <a:extLst>
              <a:ext uri="{FF2B5EF4-FFF2-40B4-BE49-F238E27FC236}">
                <a16:creationId xmlns:a16="http://schemas.microsoft.com/office/drawing/2014/main" id="{94997959-B4B3-471D-B80F-D95C5F688C2C}"/>
              </a:ext>
            </a:extLst>
          </p:cNvPr>
          <p:cNvCxnSpPr>
            <a:cxnSpLocks/>
            <a:stCxn id="91" idx="3"/>
            <a:endCxn id="92" idx="1"/>
          </p:cNvCxnSpPr>
          <p:nvPr/>
        </p:nvCxnSpPr>
        <p:spPr>
          <a:xfrm flipV="1">
            <a:off x="5234719" y="5193098"/>
            <a:ext cx="280449" cy="3562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7" name="מחבר חץ ישר 136">
            <a:extLst>
              <a:ext uri="{FF2B5EF4-FFF2-40B4-BE49-F238E27FC236}">
                <a16:creationId xmlns:a16="http://schemas.microsoft.com/office/drawing/2014/main" id="{A6C28288-6163-45BA-BE76-9A6E177D9E9C}"/>
              </a:ext>
            </a:extLst>
          </p:cNvPr>
          <p:cNvCxnSpPr>
            <a:cxnSpLocks/>
            <a:stCxn id="93" idx="1"/>
            <a:endCxn id="92" idx="3"/>
          </p:cNvCxnSpPr>
          <p:nvPr/>
        </p:nvCxnSpPr>
        <p:spPr>
          <a:xfrm flipH="1">
            <a:off x="6279834" y="5189220"/>
            <a:ext cx="197166" cy="38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5" name="תיבת טקסט 144">
            <a:extLst>
              <a:ext uri="{FF2B5EF4-FFF2-40B4-BE49-F238E27FC236}">
                <a16:creationId xmlns:a16="http://schemas.microsoft.com/office/drawing/2014/main" id="{0C1F0A7E-3D20-410E-A75C-E1C6EAC37990}"/>
              </a:ext>
            </a:extLst>
          </p:cNvPr>
          <p:cNvSpPr txBox="1"/>
          <p:nvPr/>
        </p:nvSpPr>
        <p:spPr>
          <a:xfrm>
            <a:off x="5467119" y="4667023"/>
            <a:ext cx="2087431" cy="369332"/>
          </a:xfrm>
          <a:prstGeom prst="rect">
            <a:avLst/>
          </a:prstGeom>
          <a:noFill/>
        </p:spPr>
        <p:txBody>
          <a:bodyPr wrap="none" rtlCol="1">
            <a:spAutoFit/>
          </a:bodyPr>
          <a:lstStyle/>
          <a:p>
            <a:pPr algn="l" rtl="0"/>
            <a:r>
              <a:rPr lang="en-IL" sz="900" b="1" dirty="0"/>
              <a:t>The total number of threads should </a:t>
            </a:r>
          </a:p>
          <a:p>
            <a:pPr algn="l" rtl="0"/>
            <a:r>
              <a:rPr lang="en-IL" sz="900" b="1" dirty="0"/>
              <a:t>be equal to the number of back queues</a:t>
            </a:r>
            <a:endParaRPr lang="he-IL" sz="900" b="1" dirty="0"/>
          </a:p>
        </p:txBody>
      </p:sp>
      <p:sp>
        <p:nvSpPr>
          <p:cNvPr id="149" name="תיבת טקסט 148">
            <a:extLst>
              <a:ext uri="{FF2B5EF4-FFF2-40B4-BE49-F238E27FC236}">
                <a16:creationId xmlns:a16="http://schemas.microsoft.com/office/drawing/2014/main" id="{0CBC602B-9C7F-442F-A0CF-0DD8DA4C3630}"/>
              </a:ext>
            </a:extLst>
          </p:cNvPr>
          <p:cNvSpPr txBox="1"/>
          <p:nvPr/>
        </p:nvSpPr>
        <p:spPr>
          <a:xfrm>
            <a:off x="5457670" y="5374889"/>
            <a:ext cx="2068195" cy="369332"/>
          </a:xfrm>
          <a:prstGeom prst="rect">
            <a:avLst/>
          </a:prstGeom>
          <a:noFill/>
        </p:spPr>
        <p:txBody>
          <a:bodyPr wrap="none" rtlCol="1">
            <a:spAutoFit/>
          </a:bodyPr>
          <a:lstStyle/>
          <a:p>
            <a:pPr algn="l" rtl="0"/>
            <a:r>
              <a:rPr lang="en-IL" sz="900" b="1" dirty="0"/>
              <a:t>When a fetcher is free, it asks for a URL</a:t>
            </a:r>
            <a:br>
              <a:rPr lang="en-IL" sz="900" b="1" dirty="0"/>
            </a:br>
            <a:r>
              <a:rPr lang="en-IL" sz="900" b="1" dirty="0"/>
              <a:t>form the selector</a:t>
            </a:r>
            <a:endParaRPr lang="he-IL" sz="900" b="1" dirty="0"/>
          </a:p>
        </p:txBody>
      </p:sp>
      <p:sp>
        <p:nvSpPr>
          <p:cNvPr id="150" name="מלבן 149">
            <a:extLst>
              <a:ext uri="{FF2B5EF4-FFF2-40B4-BE49-F238E27FC236}">
                <a16:creationId xmlns:a16="http://schemas.microsoft.com/office/drawing/2014/main" id="{B8E7C2B4-5E58-4E0A-B1BB-99944EC900B7}"/>
              </a:ext>
            </a:extLst>
          </p:cNvPr>
          <p:cNvSpPr/>
          <p:nvPr/>
        </p:nvSpPr>
        <p:spPr>
          <a:xfrm>
            <a:off x="9202096" y="1883623"/>
            <a:ext cx="1026735"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Image Extractor</a:t>
            </a:r>
          </a:p>
        </p:txBody>
      </p:sp>
      <p:cxnSp>
        <p:nvCxnSpPr>
          <p:cNvPr id="151" name="מחבר: מרפקי 150">
            <a:extLst>
              <a:ext uri="{FF2B5EF4-FFF2-40B4-BE49-F238E27FC236}">
                <a16:creationId xmlns:a16="http://schemas.microsoft.com/office/drawing/2014/main" id="{8E0FE753-7813-4903-9C63-CAF2B016D0AD}"/>
              </a:ext>
            </a:extLst>
          </p:cNvPr>
          <p:cNvCxnSpPr>
            <a:cxnSpLocks/>
            <a:stCxn id="150" idx="0"/>
            <a:endCxn id="14" idx="3"/>
          </p:cNvCxnSpPr>
          <p:nvPr/>
        </p:nvCxnSpPr>
        <p:spPr>
          <a:xfrm rot="16200000" flipV="1">
            <a:off x="8480436" y="648594"/>
            <a:ext cx="997631" cy="147242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4" name="מחבר: מרפקי 153">
            <a:extLst>
              <a:ext uri="{FF2B5EF4-FFF2-40B4-BE49-F238E27FC236}">
                <a16:creationId xmlns:a16="http://schemas.microsoft.com/office/drawing/2014/main" id="{E7A42AF2-A3AE-4810-9161-B085078D195B}"/>
              </a:ext>
            </a:extLst>
          </p:cNvPr>
          <p:cNvCxnSpPr>
            <a:cxnSpLocks/>
            <a:stCxn id="150" idx="0"/>
            <a:endCxn id="18" idx="3"/>
          </p:cNvCxnSpPr>
          <p:nvPr/>
        </p:nvCxnSpPr>
        <p:spPr>
          <a:xfrm rot="16200000" flipV="1">
            <a:off x="8679738" y="847897"/>
            <a:ext cx="594174" cy="147727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57" name="מלבן 156">
            <a:extLst>
              <a:ext uri="{FF2B5EF4-FFF2-40B4-BE49-F238E27FC236}">
                <a16:creationId xmlns:a16="http://schemas.microsoft.com/office/drawing/2014/main" id="{FA13BEF7-7974-4834-B692-275977D6C898}"/>
              </a:ext>
            </a:extLst>
          </p:cNvPr>
          <p:cNvSpPr/>
          <p:nvPr/>
        </p:nvSpPr>
        <p:spPr>
          <a:xfrm>
            <a:off x="10421335" y="1883623"/>
            <a:ext cx="1026735"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 Extractor</a:t>
            </a:r>
          </a:p>
        </p:txBody>
      </p:sp>
      <p:cxnSp>
        <p:nvCxnSpPr>
          <p:cNvPr id="158" name="מחבר: מרפקי 157">
            <a:extLst>
              <a:ext uri="{FF2B5EF4-FFF2-40B4-BE49-F238E27FC236}">
                <a16:creationId xmlns:a16="http://schemas.microsoft.com/office/drawing/2014/main" id="{BC050469-57C5-4AE0-83CC-49680440DCC2}"/>
              </a:ext>
            </a:extLst>
          </p:cNvPr>
          <p:cNvCxnSpPr>
            <a:cxnSpLocks/>
            <a:stCxn id="157" idx="0"/>
            <a:endCxn id="18" idx="3"/>
          </p:cNvCxnSpPr>
          <p:nvPr/>
        </p:nvCxnSpPr>
        <p:spPr>
          <a:xfrm rot="16200000" flipV="1">
            <a:off x="9289358" y="238277"/>
            <a:ext cx="594174" cy="269651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1" name="מחבר: מרפקי 160">
            <a:extLst>
              <a:ext uri="{FF2B5EF4-FFF2-40B4-BE49-F238E27FC236}">
                <a16:creationId xmlns:a16="http://schemas.microsoft.com/office/drawing/2014/main" id="{70594125-3F57-42E2-BA85-A96D272CD569}"/>
              </a:ext>
            </a:extLst>
          </p:cNvPr>
          <p:cNvCxnSpPr>
            <a:cxnSpLocks/>
            <a:stCxn id="157" idx="0"/>
            <a:endCxn id="14" idx="3"/>
          </p:cNvCxnSpPr>
          <p:nvPr/>
        </p:nvCxnSpPr>
        <p:spPr>
          <a:xfrm rot="16200000" flipV="1">
            <a:off x="9090055" y="38975"/>
            <a:ext cx="997631" cy="269166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תיבת טקסט 71">
            <a:extLst>
              <a:ext uri="{FF2B5EF4-FFF2-40B4-BE49-F238E27FC236}">
                <a16:creationId xmlns:a16="http://schemas.microsoft.com/office/drawing/2014/main" id="{DAFC4538-1C9E-4A97-813A-5A18FD097BFB}"/>
              </a:ext>
            </a:extLst>
          </p:cNvPr>
          <p:cNvSpPr txBox="1"/>
          <p:nvPr/>
        </p:nvSpPr>
        <p:spPr>
          <a:xfrm>
            <a:off x="5457670" y="5682350"/>
            <a:ext cx="2210862" cy="646331"/>
          </a:xfrm>
          <a:prstGeom prst="rect">
            <a:avLst/>
          </a:prstGeom>
          <a:noFill/>
        </p:spPr>
        <p:txBody>
          <a:bodyPr wrap="none" rtlCol="1">
            <a:spAutoFit/>
          </a:bodyPr>
          <a:lstStyle/>
          <a:p>
            <a:pPr algn="l" rtl="0"/>
            <a:r>
              <a:rPr lang="en-IL" sz="900" b="1" dirty="0"/>
              <a:t>In case the thread’s linked queue is empty</a:t>
            </a:r>
            <a:br>
              <a:rPr lang="en-IL" sz="900" b="1" dirty="0"/>
            </a:br>
            <a:r>
              <a:rPr lang="en-IL" sz="900" b="1" dirty="0"/>
              <a:t>we can instruct the Queue selector to </a:t>
            </a:r>
            <a:br>
              <a:rPr lang="en-IL" sz="900" b="1" dirty="0"/>
            </a:br>
            <a:r>
              <a:rPr lang="en-IL" sz="900" b="1" dirty="0"/>
              <a:t>update its mapping and assign a new</a:t>
            </a:r>
            <a:br>
              <a:rPr lang="en-IL" sz="900" b="1" dirty="0"/>
            </a:br>
            <a:r>
              <a:rPr lang="en-IL" sz="900" b="1" dirty="0"/>
              <a:t>host to be handled by the queue</a:t>
            </a:r>
            <a:endParaRPr lang="he-IL" sz="900" b="1" dirty="0"/>
          </a:p>
        </p:txBody>
      </p:sp>
      <p:sp>
        <p:nvSpPr>
          <p:cNvPr id="74" name="תיבת טקסט 73">
            <a:extLst>
              <a:ext uri="{FF2B5EF4-FFF2-40B4-BE49-F238E27FC236}">
                <a16:creationId xmlns:a16="http://schemas.microsoft.com/office/drawing/2014/main" id="{961F01B8-240C-4CE6-B8A2-EC7F4997A5CF}"/>
              </a:ext>
            </a:extLst>
          </p:cNvPr>
          <p:cNvSpPr txBox="1"/>
          <p:nvPr/>
        </p:nvSpPr>
        <p:spPr>
          <a:xfrm>
            <a:off x="7496634" y="126112"/>
            <a:ext cx="2107392" cy="371589"/>
          </a:xfrm>
          <a:custGeom>
            <a:avLst/>
            <a:gdLst>
              <a:gd name="connsiteX0" fmla="*/ 0 w 2107392"/>
              <a:gd name="connsiteY0" fmla="*/ 0 h 369332"/>
              <a:gd name="connsiteX1" fmla="*/ 2107392 w 2107392"/>
              <a:gd name="connsiteY1" fmla="*/ 0 h 369332"/>
              <a:gd name="connsiteX2" fmla="*/ 2107392 w 2107392"/>
              <a:gd name="connsiteY2" fmla="*/ 369332 h 369332"/>
              <a:gd name="connsiteX3" fmla="*/ 0 w 2107392"/>
              <a:gd name="connsiteY3" fmla="*/ 369332 h 369332"/>
              <a:gd name="connsiteX4" fmla="*/ 0 w 2107392"/>
              <a:gd name="connsiteY4" fmla="*/ 0 h 369332"/>
              <a:gd name="connsiteX0" fmla="*/ 0 w 2107392"/>
              <a:gd name="connsiteY0" fmla="*/ 0 h 371589"/>
              <a:gd name="connsiteX1" fmla="*/ 2107392 w 2107392"/>
              <a:gd name="connsiteY1" fmla="*/ 0 h 371589"/>
              <a:gd name="connsiteX2" fmla="*/ 2107392 w 2107392"/>
              <a:gd name="connsiteY2" fmla="*/ 369332 h 371589"/>
              <a:gd name="connsiteX3" fmla="*/ 421931 w 2107392"/>
              <a:gd name="connsiteY3" fmla="*/ 371589 h 371589"/>
              <a:gd name="connsiteX4" fmla="*/ 0 w 2107392"/>
              <a:gd name="connsiteY4" fmla="*/ 369332 h 371589"/>
              <a:gd name="connsiteX5" fmla="*/ 0 w 2107392"/>
              <a:gd name="connsiteY5" fmla="*/ 0 h 371589"/>
              <a:gd name="connsiteX0" fmla="*/ 0 w 2107392"/>
              <a:gd name="connsiteY0" fmla="*/ 0 h 444729"/>
              <a:gd name="connsiteX1" fmla="*/ 2107392 w 2107392"/>
              <a:gd name="connsiteY1" fmla="*/ 0 h 444729"/>
              <a:gd name="connsiteX2" fmla="*/ 2107392 w 2107392"/>
              <a:gd name="connsiteY2" fmla="*/ 369332 h 444729"/>
              <a:gd name="connsiteX3" fmla="*/ 421931 w 2107392"/>
              <a:gd name="connsiteY3" fmla="*/ 371589 h 444729"/>
              <a:gd name="connsiteX4" fmla="*/ 0 w 2107392"/>
              <a:gd name="connsiteY4" fmla="*/ 369332 h 444729"/>
              <a:gd name="connsiteX5" fmla="*/ 0 w 2107392"/>
              <a:gd name="connsiteY5" fmla="*/ 0 h 444729"/>
              <a:gd name="connsiteX0" fmla="*/ 0 w 2107392"/>
              <a:gd name="connsiteY0" fmla="*/ 0 h 371589"/>
              <a:gd name="connsiteX1" fmla="*/ 2107392 w 2107392"/>
              <a:gd name="connsiteY1" fmla="*/ 0 h 371589"/>
              <a:gd name="connsiteX2" fmla="*/ 2107392 w 2107392"/>
              <a:gd name="connsiteY2" fmla="*/ 369332 h 371589"/>
              <a:gd name="connsiteX3" fmla="*/ 421931 w 2107392"/>
              <a:gd name="connsiteY3" fmla="*/ 371589 h 371589"/>
              <a:gd name="connsiteX4" fmla="*/ 0 w 2107392"/>
              <a:gd name="connsiteY4" fmla="*/ 369332 h 371589"/>
              <a:gd name="connsiteX5" fmla="*/ 0 w 2107392"/>
              <a:gd name="connsiteY5" fmla="*/ 0 h 371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7392" h="371589">
                <a:moveTo>
                  <a:pt x="0" y="0"/>
                </a:moveTo>
                <a:lnTo>
                  <a:pt x="2107392" y="0"/>
                </a:lnTo>
                <a:lnTo>
                  <a:pt x="2107392" y="369332"/>
                </a:lnTo>
                <a:lnTo>
                  <a:pt x="421931" y="371589"/>
                </a:lnTo>
                <a:lnTo>
                  <a:pt x="0" y="369332"/>
                </a:lnTo>
                <a:lnTo>
                  <a:pt x="0" y="0"/>
                </a:lnTo>
                <a:close/>
              </a:path>
            </a:pathLst>
          </a:custGeom>
          <a:noFill/>
        </p:spPr>
        <p:txBody>
          <a:bodyPr wrap="square" rtlCol="1">
            <a:spAutoFit/>
          </a:bodyPr>
          <a:lstStyle/>
          <a:p>
            <a:pPr algn="l" rtl="0"/>
            <a:r>
              <a:rPr lang="en-IL" sz="900" dirty="0"/>
              <a:t>We can store the content as a file under </a:t>
            </a:r>
            <a:br>
              <a:rPr lang="en-IL" sz="900" dirty="0"/>
            </a:br>
            <a:r>
              <a:rPr lang="en-IL" sz="900" dirty="0"/>
              <a:t>Hadoop cluster (HDFS)</a:t>
            </a:r>
            <a:endParaRPr lang="he-IL" sz="900" dirty="0"/>
          </a:p>
        </p:txBody>
      </p:sp>
      <p:cxnSp>
        <p:nvCxnSpPr>
          <p:cNvPr id="3" name="מחבר חץ ישר 2">
            <a:extLst>
              <a:ext uri="{FF2B5EF4-FFF2-40B4-BE49-F238E27FC236}">
                <a16:creationId xmlns:a16="http://schemas.microsoft.com/office/drawing/2014/main" id="{F61DA9E9-612A-488D-BDCA-AEF12B12FBDC}"/>
              </a:ext>
            </a:extLst>
          </p:cNvPr>
          <p:cNvCxnSpPr>
            <a:cxnSpLocks/>
            <a:stCxn id="74" idx="3"/>
            <a:endCxn id="14" idx="0"/>
          </p:cNvCxnSpPr>
          <p:nvPr/>
        </p:nvCxnSpPr>
        <p:spPr>
          <a:xfrm flipH="1">
            <a:off x="7729670" y="497701"/>
            <a:ext cx="188895" cy="2273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53952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333F346E-7CF8-F372-6C36-60317824226C}"/>
              </a:ext>
            </a:extLst>
          </p:cNvPr>
          <p:cNvSpPr>
            <a:spLocks noGrp="1"/>
          </p:cNvSpPr>
          <p:nvPr>
            <p:ph idx="1"/>
          </p:nvPr>
        </p:nvSpPr>
        <p:spPr>
          <a:xfrm>
            <a:off x="206432" y="636905"/>
            <a:ext cx="6086303" cy="5930150"/>
          </a:xfrm>
        </p:spPr>
        <p:txBody>
          <a:bodyPr>
            <a:noAutofit/>
          </a:bodyPr>
          <a:lstStyle/>
          <a:p>
            <a:pPr algn="l" rtl="0">
              <a:lnSpc>
                <a:spcPct val="120000"/>
              </a:lnSpc>
            </a:pPr>
            <a:r>
              <a:rPr lang="en-US" sz="1200" b="0" i="0" dirty="0">
                <a:solidFill>
                  <a:srgbClr val="112336"/>
                </a:solidFill>
                <a:effectLst/>
                <a:latin typeface="Roboto" panose="02000000000000000000" pitchFamily="2" charset="0"/>
                <a:ea typeface="Roboto" panose="02000000000000000000" pitchFamily="2" charset="0"/>
                <a:cs typeface="Roboto" panose="02000000000000000000" pitchFamily="2" charset="0"/>
              </a:rPr>
              <a:t>The main conceptual difference is the final step of the process: in ETL, clean data is loaded in the target destination store. In ELT, loading data happens before transformations - the final step is transforming the data just before data analysis. </a:t>
            </a:r>
          </a:p>
          <a:p>
            <a:pPr algn="l" rtl="0">
              <a:lnSpc>
                <a:spcPct val="120000"/>
              </a:lnSpc>
            </a:pPr>
            <a:r>
              <a:rPr lang="en-US" sz="1200" b="0" i="0" dirty="0">
                <a:solidFill>
                  <a:srgbClr val="112336"/>
                </a:solidFill>
                <a:effectLst/>
                <a:latin typeface="Roboto" panose="02000000000000000000" pitchFamily="2" charset="0"/>
                <a:ea typeface="Roboto" panose="02000000000000000000" pitchFamily="2" charset="0"/>
                <a:cs typeface="Roboto" panose="02000000000000000000" pitchFamily="2" charset="0"/>
              </a:rPr>
              <a:t>In the Extract Load Transform (ELT) process, you first extract the data, and then you immediately move it into a centralized data repository. After that, data is transformed as needed for downstream use. This method gets data in front of analysts much faster than ETL while simultaneously simplifying the architecture.</a:t>
            </a:r>
          </a:p>
          <a:p>
            <a:pPr marL="0" indent="0" algn="l" rtl="0">
              <a:lnSpc>
                <a:spcPct val="120000"/>
              </a:lnSpc>
              <a:buNone/>
            </a:pPr>
            <a:r>
              <a:rPr lang="en-US" sz="1200" b="1" u="sng" dirty="0">
                <a:solidFill>
                  <a:srgbClr val="112336"/>
                </a:solidFill>
                <a:latin typeface="Roboto" panose="02000000000000000000" pitchFamily="2" charset="0"/>
                <a:ea typeface="Roboto" panose="02000000000000000000" pitchFamily="2" charset="0"/>
                <a:cs typeface="Roboto" panose="02000000000000000000" pitchFamily="2" charset="0"/>
              </a:rPr>
              <a:t>ETL Technologies:</a:t>
            </a:r>
            <a:endParaRPr lang="en-US" sz="1200" b="1" i="0" u="sng" dirty="0">
              <a:solidFill>
                <a:srgbClr val="112336"/>
              </a:solidFill>
              <a:effectLst/>
              <a:latin typeface="Roboto" panose="02000000000000000000" pitchFamily="2" charset="0"/>
              <a:ea typeface="Roboto" panose="02000000000000000000" pitchFamily="2" charset="0"/>
              <a:cs typeface="Roboto" panose="02000000000000000000" pitchFamily="2" charset="0"/>
            </a:endParaRPr>
          </a:p>
          <a:p>
            <a:pPr algn="l" rtl="0">
              <a:lnSpc>
                <a:spcPct val="120000"/>
              </a:lnSpc>
            </a:pPr>
            <a:r>
              <a:rPr lang="en-US" sz="1200" b="0" i="0" dirty="0">
                <a:solidFill>
                  <a:srgbClr val="000000"/>
                </a:solidFill>
                <a:effectLst/>
                <a:latin typeface="Roboto" panose="02000000000000000000" pitchFamily="2" charset="0"/>
                <a:ea typeface="Roboto" panose="02000000000000000000" pitchFamily="2" charset="0"/>
                <a:cs typeface="Roboto" panose="02000000000000000000" pitchFamily="2" charset="0"/>
              </a:rPr>
              <a:t>The </a:t>
            </a:r>
            <a:r>
              <a:rPr lang="en-US" sz="1200" b="1" i="0" dirty="0">
                <a:solidFill>
                  <a:srgbClr val="000000"/>
                </a:solidFill>
                <a:effectLst/>
                <a:latin typeface="Roboto" panose="02000000000000000000" pitchFamily="2" charset="0"/>
                <a:ea typeface="Roboto" panose="02000000000000000000" pitchFamily="2" charset="0"/>
                <a:cs typeface="Roboto" panose="02000000000000000000" pitchFamily="2" charset="0"/>
              </a:rPr>
              <a:t>Amazon S3 Sink Connector </a:t>
            </a:r>
            <a:r>
              <a:rPr lang="en-US" sz="1200" b="0" i="0" dirty="0">
                <a:solidFill>
                  <a:srgbClr val="000000"/>
                </a:solidFill>
                <a:effectLst/>
                <a:latin typeface="Roboto" panose="02000000000000000000" pitchFamily="2" charset="0"/>
                <a:ea typeface="Roboto" panose="02000000000000000000" pitchFamily="2" charset="0"/>
                <a:cs typeface="Roboto" panose="02000000000000000000" pitchFamily="2" charset="0"/>
              </a:rPr>
              <a:t>exports data from Apache Kafka topics to S3 objects in either Avro, JSON, or Bytes formats. </a:t>
            </a:r>
          </a:p>
          <a:p>
            <a:pPr algn="l" rtl="0">
              <a:lnSpc>
                <a:spcPct val="120000"/>
              </a:lnSpc>
            </a:pPr>
            <a:r>
              <a:rPr lang="en-US" sz="1200" dirty="0">
                <a:solidFill>
                  <a:srgbClr val="000000"/>
                </a:solidFill>
                <a:latin typeface="Roboto" panose="02000000000000000000" pitchFamily="2" charset="0"/>
                <a:ea typeface="Roboto" panose="02000000000000000000" pitchFamily="2" charset="0"/>
                <a:cs typeface="Roboto" panose="02000000000000000000" pitchFamily="2" charset="0"/>
              </a:rPr>
              <a:t>Once in S3 we can use Using the </a:t>
            </a:r>
            <a:r>
              <a:rPr lang="en-US" sz="1200" b="1" dirty="0">
                <a:solidFill>
                  <a:srgbClr val="000000"/>
                </a:solidFill>
                <a:latin typeface="Roboto" panose="02000000000000000000" pitchFamily="2" charset="0"/>
                <a:ea typeface="Roboto" panose="02000000000000000000" pitchFamily="2" charset="0"/>
                <a:cs typeface="Roboto" panose="02000000000000000000" pitchFamily="2" charset="0"/>
              </a:rPr>
              <a:t>Parquet</a:t>
            </a:r>
            <a:r>
              <a:rPr lang="en-US" sz="1200" dirty="0">
                <a:solidFill>
                  <a:srgbClr val="000000"/>
                </a:solidFill>
                <a:latin typeface="Roboto" panose="02000000000000000000" pitchFamily="2" charset="0"/>
                <a:ea typeface="Roboto" panose="02000000000000000000" pitchFamily="2" charset="0"/>
                <a:cs typeface="Roboto" panose="02000000000000000000" pitchFamily="2" charset="0"/>
              </a:rPr>
              <a:t> format in </a:t>
            </a:r>
            <a:r>
              <a:rPr lang="en-US" sz="1200" b="1" dirty="0">
                <a:solidFill>
                  <a:srgbClr val="000000"/>
                </a:solidFill>
                <a:latin typeface="Roboto" panose="02000000000000000000" pitchFamily="2" charset="0"/>
                <a:ea typeface="Roboto" panose="02000000000000000000" pitchFamily="2" charset="0"/>
                <a:cs typeface="Roboto" panose="02000000000000000000" pitchFamily="2" charset="0"/>
              </a:rPr>
              <a:t>AWS Glue</a:t>
            </a:r>
            <a:r>
              <a:rPr lang="en-US" sz="1200" dirty="0">
                <a:solidFill>
                  <a:srgbClr val="000000"/>
                </a:solidFill>
                <a:latin typeface="Roboto" panose="02000000000000000000" pitchFamily="2" charset="0"/>
                <a:ea typeface="Roboto" panose="02000000000000000000" pitchFamily="2" charset="0"/>
                <a:cs typeface="Roboto" panose="02000000000000000000" pitchFamily="2" charset="0"/>
              </a:rPr>
              <a:t>.</a:t>
            </a:r>
            <a:br>
              <a:rPr lang="en-US" sz="1200" dirty="0">
                <a:solidFill>
                  <a:srgbClr val="000000"/>
                </a:solidFill>
                <a:latin typeface="Roboto" panose="02000000000000000000" pitchFamily="2" charset="0"/>
                <a:ea typeface="Roboto" panose="02000000000000000000" pitchFamily="2" charset="0"/>
                <a:cs typeface="Roboto" panose="02000000000000000000" pitchFamily="2" charset="0"/>
              </a:rPr>
            </a:br>
            <a:r>
              <a:rPr lang="en-US" sz="1200" dirty="0">
                <a:solidFill>
                  <a:srgbClr val="000000"/>
                </a:solidFill>
                <a:latin typeface="Roboto" panose="02000000000000000000" pitchFamily="2" charset="0"/>
                <a:ea typeface="Roboto" panose="02000000000000000000" pitchFamily="2" charset="0"/>
                <a:cs typeface="Roboto" panose="02000000000000000000" pitchFamily="2" charset="0"/>
              </a:rPr>
              <a:t>AWS Glue retrieves data from sources and writes data to targets stored and transported in various data formats.</a:t>
            </a:r>
          </a:p>
          <a:p>
            <a:pPr algn="l" rtl="0">
              <a:lnSpc>
                <a:spcPct val="120000"/>
              </a:lnSpc>
            </a:pPr>
            <a:r>
              <a:rPr lang="en-US" sz="1200" dirty="0">
                <a:solidFill>
                  <a:srgbClr val="000000"/>
                </a:solidFill>
                <a:latin typeface="Roboto" panose="02000000000000000000" pitchFamily="2" charset="0"/>
                <a:ea typeface="Roboto" panose="02000000000000000000" pitchFamily="2" charset="0"/>
                <a:cs typeface="Roboto" panose="02000000000000000000" pitchFamily="2" charset="0"/>
              </a:rPr>
              <a:t>Times series in ETL: </a:t>
            </a:r>
            <a:r>
              <a:rPr lang="en-US" sz="1200" b="0" i="0" dirty="0">
                <a:solidFill>
                  <a:srgbClr val="212529"/>
                </a:solidFill>
                <a:effectLst/>
                <a:latin typeface="Roboto" panose="02000000000000000000" pitchFamily="2" charset="0"/>
                <a:ea typeface="Roboto" panose="02000000000000000000" pitchFamily="2" charset="0"/>
                <a:cs typeface="Roboto" panose="02000000000000000000" pitchFamily="2" charset="0"/>
              </a:rPr>
              <a:t>The two most popular time-series databases are </a:t>
            </a:r>
            <a:r>
              <a:rPr lang="en-US" sz="1200" b="1" i="0" dirty="0" err="1">
                <a:solidFill>
                  <a:srgbClr val="212529"/>
                </a:solidFill>
                <a:effectLst/>
                <a:latin typeface="Roboto" panose="02000000000000000000" pitchFamily="2" charset="0"/>
                <a:ea typeface="Roboto" panose="02000000000000000000" pitchFamily="2" charset="0"/>
                <a:cs typeface="Roboto" panose="02000000000000000000" pitchFamily="2" charset="0"/>
              </a:rPr>
              <a:t>InfluxDB</a:t>
            </a:r>
            <a:r>
              <a:rPr lang="en-US" sz="1200" b="0" i="0" dirty="0">
                <a:solidFill>
                  <a:srgbClr val="212529"/>
                </a:solidFill>
                <a:effectLst/>
                <a:latin typeface="Roboto" panose="02000000000000000000" pitchFamily="2" charset="0"/>
                <a:ea typeface="Roboto" panose="02000000000000000000" pitchFamily="2" charset="0"/>
                <a:cs typeface="Roboto" panose="02000000000000000000" pitchFamily="2" charset="0"/>
              </a:rPr>
              <a:t> and </a:t>
            </a:r>
            <a:r>
              <a:rPr lang="en-US" sz="1200" b="1" i="0" dirty="0">
                <a:solidFill>
                  <a:srgbClr val="212529"/>
                </a:solidFill>
                <a:effectLst/>
                <a:latin typeface="Roboto" panose="02000000000000000000" pitchFamily="2" charset="0"/>
                <a:ea typeface="Roboto" panose="02000000000000000000" pitchFamily="2" charset="0"/>
                <a:cs typeface="Roboto" panose="02000000000000000000" pitchFamily="2" charset="0"/>
              </a:rPr>
              <a:t>Prometheus</a:t>
            </a:r>
            <a:r>
              <a:rPr lang="en-US" sz="1200" b="0" i="0" dirty="0">
                <a:solidFill>
                  <a:srgbClr val="212529"/>
                </a:solidFill>
                <a:effectLst/>
                <a:latin typeface="Roboto" panose="02000000000000000000" pitchFamily="2" charset="0"/>
                <a:ea typeface="Roboto" panose="02000000000000000000" pitchFamily="2" charset="0"/>
                <a:cs typeface="Roboto" panose="02000000000000000000" pitchFamily="2" charset="0"/>
              </a:rPr>
              <a:t>, which are designed to store large volumes of time-series data and quickly perform real-time analysis on that data.</a:t>
            </a:r>
          </a:p>
          <a:p>
            <a:pPr algn="l" rtl="0">
              <a:lnSpc>
                <a:spcPct val="120000"/>
              </a:lnSpc>
            </a:pPr>
            <a:r>
              <a:rPr lang="en-US" sz="1200" dirty="0">
                <a:solidFill>
                  <a:srgbClr val="212529"/>
                </a:solidFill>
                <a:latin typeface="Roboto" panose="02000000000000000000" pitchFamily="2" charset="0"/>
                <a:ea typeface="Roboto" panose="02000000000000000000" pitchFamily="2" charset="0"/>
                <a:cs typeface="Roboto" panose="02000000000000000000" pitchFamily="2" charset="0"/>
              </a:rPr>
              <a:t>Column-oriented databases are better suited to OLAP scenarios: they are at least 100 times faster in processing most queries this is because the system avoids reading unnecessary columns to avoid expensive disk read operations. Also, Storing different values of the same column together often leads to better compression ratios (compared to row-oriented systems) because in real data a column often has the same, or not so many different, values for neighboring rows. </a:t>
            </a:r>
            <a:br>
              <a:rPr lang="en-US" sz="1200" dirty="0">
                <a:solidFill>
                  <a:srgbClr val="212529"/>
                </a:solidFill>
                <a:latin typeface="Roboto" panose="02000000000000000000" pitchFamily="2" charset="0"/>
                <a:ea typeface="Roboto" panose="02000000000000000000" pitchFamily="2" charset="0"/>
                <a:cs typeface="Roboto" panose="02000000000000000000" pitchFamily="2" charset="0"/>
              </a:rPr>
            </a:br>
            <a:r>
              <a:rPr lang="en-US" sz="1200" dirty="0">
                <a:solidFill>
                  <a:srgbClr val="212529"/>
                </a:solidFill>
                <a:latin typeface="Roboto" panose="02000000000000000000" pitchFamily="2" charset="0"/>
                <a:ea typeface="Roboto" panose="02000000000000000000" pitchFamily="2" charset="0"/>
                <a:cs typeface="Roboto" panose="02000000000000000000" pitchFamily="2" charset="0"/>
              </a:rPr>
              <a:t>Reading data from parquet can be done using </a:t>
            </a:r>
            <a:r>
              <a:rPr lang="en-US" sz="1200" b="1" dirty="0" err="1">
                <a:solidFill>
                  <a:srgbClr val="212529"/>
                </a:solidFill>
                <a:latin typeface="Roboto" panose="02000000000000000000" pitchFamily="2" charset="0"/>
                <a:ea typeface="Roboto" panose="02000000000000000000" pitchFamily="2" charset="0"/>
                <a:cs typeface="Roboto" panose="02000000000000000000" pitchFamily="2" charset="0"/>
              </a:rPr>
              <a:t>ClickHouse</a:t>
            </a:r>
            <a:r>
              <a:rPr lang="en-US" sz="1200" dirty="0">
                <a:solidFill>
                  <a:srgbClr val="212529"/>
                </a:solidFill>
                <a:latin typeface="Roboto" panose="02000000000000000000" pitchFamily="2" charset="0"/>
                <a:ea typeface="Roboto" panose="02000000000000000000" pitchFamily="2" charset="0"/>
                <a:cs typeface="Roboto" panose="02000000000000000000" pitchFamily="2" charset="0"/>
              </a:rPr>
              <a:t>.</a:t>
            </a:r>
          </a:p>
          <a:p>
            <a:pPr marL="0" indent="0" algn="l" rtl="0">
              <a:lnSpc>
                <a:spcPct val="120000"/>
              </a:lnSpc>
              <a:buNone/>
            </a:pPr>
            <a:endParaRPr lang="he-IL" sz="1200" dirty="0"/>
          </a:p>
        </p:txBody>
      </p:sp>
      <p:pic>
        <p:nvPicPr>
          <p:cNvPr id="4" name="תמונה 3">
            <a:extLst>
              <a:ext uri="{FF2B5EF4-FFF2-40B4-BE49-F238E27FC236}">
                <a16:creationId xmlns:a16="http://schemas.microsoft.com/office/drawing/2014/main" id="{F5EED81C-E43E-43C5-107B-01BFD82A00B8}"/>
              </a:ext>
            </a:extLst>
          </p:cNvPr>
          <p:cNvPicPr>
            <a:picLocks noChangeAspect="1"/>
          </p:cNvPicPr>
          <p:nvPr/>
        </p:nvPicPr>
        <p:blipFill>
          <a:blip r:embed="rId2"/>
          <a:stretch>
            <a:fillRect/>
          </a:stretch>
        </p:blipFill>
        <p:spPr>
          <a:xfrm>
            <a:off x="6458836" y="596061"/>
            <a:ext cx="5618172" cy="4773239"/>
          </a:xfrm>
          <a:prstGeom prst="rect">
            <a:avLst/>
          </a:prstGeom>
        </p:spPr>
      </p:pic>
      <p:sp>
        <p:nvSpPr>
          <p:cNvPr id="5" name="תיבת טקסט 4">
            <a:extLst>
              <a:ext uri="{FF2B5EF4-FFF2-40B4-BE49-F238E27FC236}">
                <a16:creationId xmlns:a16="http://schemas.microsoft.com/office/drawing/2014/main" id="{67233E29-4D59-8FE1-42ED-2376F49E433E}"/>
              </a:ext>
            </a:extLst>
          </p:cNvPr>
          <p:cNvSpPr txBox="1"/>
          <p:nvPr/>
        </p:nvSpPr>
        <p:spPr>
          <a:xfrm>
            <a:off x="5540559" y="16626"/>
            <a:ext cx="1110882" cy="369332"/>
          </a:xfrm>
          <a:prstGeom prst="rect">
            <a:avLst/>
          </a:prstGeom>
          <a:noFill/>
        </p:spPr>
        <p:txBody>
          <a:bodyPr wrap="none" rtlCol="1">
            <a:spAutoFit/>
          </a:bodyPr>
          <a:lstStyle/>
          <a:p>
            <a:r>
              <a:rPr lang="en-US" u="sng" dirty="0">
                <a:ln w="0"/>
                <a:effectLst>
                  <a:outerShdw blurRad="38100" dist="19050" dir="2700000" algn="tl" rotWithShape="0">
                    <a:schemeClr val="dk1">
                      <a:alpha val="40000"/>
                    </a:schemeClr>
                  </a:outerShdw>
                </a:effectLst>
              </a:rPr>
              <a:t>ETL vs ELT</a:t>
            </a:r>
            <a:endParaRPr lang="he-IL" u="sng" dirty="0">
              <a:ln w="0"/>
              <a:effectLst>
                <a:outerShdw blurRad="38100" dist="19050" dir="2700000" algn="tl" rotWithShape="0">
                  <a:schemeClr val="dk1">
                    <a:alpha val="40000"/>
                  </a:schemeClr>
                </a:outerShdw>
              </a:effectLst>
            </a:endParaRPr>
          </a:p>
        </p:txBody>
      </p:sp>
      <p:sp>
        <p:nvSpPr>
          <p:cNvPr id="6" name="תיבת טקסט 5">
            <a:extLst>
              <a:ext uri="{FF2B5EF4-FFF2-40B4-BE49-F238E27FC236}">
                <a16:creationId xmlns:a16="http://schemas.microsoft.com/office/drawing/2014/main" id="{A558CA60-B0AD-9D08-9BFF-798AFC75C3D8}"/>
              </a:ext>
            </a:extLst>
          </p:cNvPr>
          <p:cNvSpPr txBox="1"/>
          <p:nvPr/>
        </p:nvSpPr>
        <p:spPr>
          <a:xfrm>
            <a:off x="6458836" y="5355011"/>
            <a:ext cx="5493326" cy="1477328"/>
          </a:xfrm>
          <a:prstGeom prst="rect">
            <a:avLst/>
          </a:prstGeom>
          <a:noFill/>
        </p:spPr>
        <p:txBody>
          <a:bodyPr wrap="square">
            <a:spAutoFit/>
          </a:bodyPr>
          <a:lstStyle/>
          <a:p>
            <a:pPr marL="285750" indent="-285750" algn="l" rtl="0">
              <a:buFont typeface="Arial" panose="020B0604020202020204" pitchFamily="34" charset="0"/>
              <a:buChar char="•"/>
            </a:pPr>
            <a:r>
              <a:rPr lang="en-US" sz="1000" b="0" i="0" dirty="0">
                <a:solidFill>
                  <a:srgbClr val="202124"/>
                </a:solidFill>
                <a:effectLst/>
                <a:latin typeface="Roboto" panose="02000000000000000000" pitchFamily="2" charset="0"/>
              </a:rPr>
              <a:t>Bigtable also excels as a storage engine for batch MapReduce operations, stream processing/analytics, and machine-learning applications. A Bigtable table is sharded into blocks of contiguous rows, called </a:t>
            </a:r>
            <a:r>
              <a:rPr lang="en-US" sz="1000" b="0" i="1" dirty="0">
                <a:solidFill>
                  <a:srgbClr val="202124"/>
                </a:solidFill>
                <a:effectLst/>
                <a:latin typeface="Roboto" panose="02000000000000000000" pitchFamily="2" charset="0"/>
              </a:rPr>
              <a:t>tablets</a:t>
            </a:r>
            <a:r>
              <a:rPr lang="en-US" sz="1000" b="0" i="0" dirty="0">
                <a:solidFill>
                  <a:srgbClr val="202124"/>
                </a:solidFill>
                <a:effectLst/>
                <a:latin typeface="Roboto" panose="02000000000000000000" pitchFamily="2" charset="0"/>
              </a:rPr>
              <a:t>, to help balance the workload of queries. (Tablets are similar to HBase regions.) Tablets are stored on Colossus, Google's file system, in </a:t>
            </a:r>
            <a:r>
              <a:rPr lang="en-US" sz="1000" b="0" i="0" dirty="0" err="1">
                <a:solidFill>
                  <a:srgbClr val="202124"/>
                </a:solidFill>
                <a:effectLst/>
                <a:latin typeface="Roboto" panose="02000000000000000000" pitchFamily="2" charset="0"/>
              </a:rPr>
              <a:t>SSTable</a:t>
            </a:r>
            <a:r>
              <a:rPr lang="en-US" sz="1000" b="0" i="0" dirty="0">
                <a:solidFill>
                  <a:srgbClr val="202124"/>
                </a:solidFill>
                <a:effectLst/>
                <a:latin typeface="Roboto" panose="02000000000000000000" pitchFamily="2" charset="0"/>
              </a:rPr>
              <a:t> format. An </a:t>
            </a:r>
            <a:r>
              <a:rPr lang="en-US" sz="1000" b="0" i="0" dirty="0" err="1">
                <a:solidFill>
                  <a:srgbClr val="202124"/>
                </a:solidFill>
                <a:effectLst/>
                <a:latin typeface="Roboto" panose="02000000000000000000" pitchFamily="2" charset="0"/>
              </a:rPr>
              <a:t>SSTable</a:t>
            </a:r>
            <a:r>
              <a:rPr lang="en-US" sz="1000" b="0" i="0" dirty="0">
                <a:solidFill>
                  <a:srgbClr val="202124"/>
                </a:solidFill>
                <a:effectLst/>
                <a:latin typeface="Roboto" panose="02000000000000000000" pitchFamily="2" charset="0"/>
              </a:rPr>
              <a:t> provides a persistent, ordered immutable map from keys to values, where both keys and values are arbitrary byte strings. Each tablet is associated with a specific Bigtable node. In addition to the </a:t>
            </a:r>
            <a:r>
              <a:rPr lang="en-US" sz="1000" b="0" i="0" dirty="0" err="1">
                <a:solidFill>
                  <a:srgbClr val="202124"/>
                </a:solidFill>
                <a:effectLst/>
                <a:latin typeface="Roboto" panose="02000000000000000000" pitchFamily="2" charset="0"/>
              </a:rPr>
              <a:t>SSTable</a:t>
            </a:r>
            <a:r>
              <a:rPr lang="en-US" sz="1000" b="0" i="0" dirty="0">
                <a:solidFill>
                  <a:srgbClr val="202124"/>
                </a:solidFill>
                <a:effectLst/>
                <a:latin typeface="Roboto" panose="02000000000000000000" pitchFamily="2" charset="0"/>
              </a:rPr>
              <a:t> files, all writes are stored in Colossus's shared log as soon as they are acknowledged by Bigtable, providing increased durability.</a:t>
            </a:r>
            <a:endParaRPr lang="he-IL" sz="1000" dirty="0"/>
          </a:p>
        </p:txBody>
      </p:sp>
    </p:spTree>
    <p:extLst>
      <p:ext uri="{BB962C8B-B14F-4D97-AF65-F5344CB8AC3E}">
        <p14:creationId xmlns:p14="http://schemas.microsoft.com/office/powerpoint/2010/main" val="2220956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a:extLst>
              <a:ext uri="{FF2B5EF4-FFF2-40B4-BE49-F238E27FC236}">
                <a16:creationId xmlns:a16="http://schemas.microsoft.com/office/drawing/2014/main" id="{485F5029-26C7-2867-A15C-C942CE6A5173}"/>
              </a:ext>
            </a:extLst>
          </p:cNvPr>
          <p:cNvPicPr>
            <a:picLocks noChangeAspect="1"/>
          </p:cNvPicPr>
          <p:nvPr/>
        </p:nvPicPr>
        <p:blipFill>
          <a:blip r:embed="rId2"/>
          <a:stretch>
            <a:fillRect/>
          </a:stretch>
        </p:blipFill>
        <p:spPr>
          <a:xfrm>
            <a:off x="7297538" y="608930"/>
            <a:ext cx="4475478" cy="197906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תיבת טקסט 6">
            <a:extLst>
              <a:ext uri="{FF2B5EF4-FFF2-40B4-BE49-F238E27FC236}">
                <a16:creationId xmlns:a16="http://schemas.microsoft.com/office/drawing/2014/main" id="{ABE4737D-9EE8-958F-32B5-4BB3517FBD7F}"/>
              </a:ext>
            </a:extLst>
          </p:cNvPr>
          <p:cNvSpPr txBox="1"/>
          <p:nvPr/>
        </p:nvSpPr>
        <p:spPr>
          <a:xfrm>
            <a:off x="365760" y="2763897"/>
            <a:ext cx="10814857" cy="3416320"/>
          </a:xfrm>
          <a:prstGeom prst="rect">
            <a:avLst/>
          </a:prstGeom>
          <a:noFill/>
        </p:spPr>
        <p:txBody>
          <a:bodyPr wrap="square">
            <a:spAutoFit/>
          </a:bodyPr>
          <a:lstStyle/>
          <a:p>
            <a:pPr algn="l" rtl="0">
              <a:buFont typeface="+mj-lt"/>
              <a:buAutoNum type="arabicPeriod"/>
            </a:pPr>
            <a:r>
              <a:rPr lang="en-US" b="1" i="0" dirty="0">
                <a:solidFill>
                  <a:srgbClr val="333333"/>
                </a:solidFill>
                <a:effectLst/>
                <a:latin typeface="Encode Sans Semi Expanded"/>
              </a:rPr>
              <a:t>Extract data into Kafka</a:t>
            </a:r>
            <a:r>
              <a:rPr lang="en-US" b="0" i="0" dirty="0">
                <a:solidFill>
                  <a:srgbClr val="333333"/>
                </a:solidFill>
                <a:effectLst/>
                <a:latin typeface="Encode Sans Semi Expanded"/>
              </a:rPr>
              <a:t>: the connector pulls each row of the source table and writes it as a key/value pair into a Kafka topic. Applications interested in the state of this table read from this topic. As client applications add rows to the source table, Kafka automatically writes them as new messages to the Kafka topic, enabling a real-time data stream</a:t>
            </a:r>
          </a:p>
          <a:p>
            <a:pPr algn="l" rtl="0">
              <a:buFont typeface="+mj-lt"/>
              <a:buAutoNum type="arabicPeriod"/>
            </a:pPr>
            <a:r>
              <a:rPr lang="en-US" b="1" i="0" dirty="0">
                <a:solidFill>
                  <a:srgbClr val="333333"/>
                </a:solidFill>
                <a:effectLst/>
                <a:latin typeface="Encode Sans Semi Expanded"/>
              </a:rPr>
              <a:t>Pull data from Kafka topics</a:t>
            </a:r>
            <a:r>
              <a:rPr lang="en-US" b="0" i="0" dirty="0">
                <a:solidFill>
                  <a:srgbClr val="333333"/>
                </a:solidFill>
                <a:effectLst/>
                <a:latin typeface="Encode Sans Semi Expanded"/>
              </a:rPr>
              <a:t>: the ETL application extracts messages from the Kafka topic.</a:t>
            </a:r>
          </a:p>
          <a:p>
            <a:pPr algn="l" rtl="0">
              <a:buFont typeface="+mj-lt"/>
              <a:buAutoNum type="arabicPeriod"/>
            </a:pPr>
            <a:r>
              <a:rPr lang="en-US" b="1" i="0" dirty="0">
                <a:solidFill>
                  <a:srgbClr val="333333"/>
                </a:solidFill>
                <a:effectLst/>
                <a:latin typeface="Encode Sans Semi Expanded"/>
              </a:rPr>
              <a:t>Transform data in </a:t>
            </a:r>
            <a:r>
              <a:rPr lang="en-US" b="1" i="0" dirty="0" err="1">
                <a:solidFill>
                  <a:srgbClr val="333333"/>
                </a:solidFill>
                <a:effectLst/>
                <a:latin typeface="Encode Sans Semi Expanded"/>
              </a:rPr>
              <a:t>KStream</a:t>
            </a:r>
            <a:r>
              <a:rPr lang="en-US" b="1" i="0" dirty="0">
                <a:solidFill>
                  <a:srgbClr val="333333"/>
                </a:solidFill>
                <a:effectLst/>
                <a:latin typeface="Encode Sans Semi Expanded"/>
              </a:rPr>
              <a:t> objects</a:t>
            </a:r>
            <a:r>
              <a:rPr lang="en-US" b="0" i="0" dirty="0">
                <a:solidFill>
                  <a:srgbClr val="333333"/>
                </a:solidFill>
                <a:effectLst/>
                <a:latin typeface="Encode Sans Semi Expanded"/>
              </a:rPr>
              <a:t>: with the </a:t>
            </a:r>
            <a:r>
              <a:rPr lang="en-US" b="0" i="0" u="none" strike="noStrike" dirty="0">
                <a:solidFill>
                  <a:srgbClr val="4F21A0"/>
                </a:solidFill>
                <a:effectLst/>
                <a:latin typeface="Encode Sans Semi Expanded"/>
                <a:hlinkClick r:id="rId3"/>
              </a:rPr>
              <a:t>Kafka Streams API</a:t>
            </a:r>
            <a:r>
              <a:rPr lang="en-US" b="0" i="0" dirty="0">
                <a:solidFill>
                  <a:srgbClr val="333333"/>
                </a:solidFill>
                <a:effectLst/>
                <a:latin typeface="Encode Sans Semi Expanded"/>
              </a:rPr>
              <a:t>, the stream processor receives one record at a time, processes it, and produces one or more output records for downstream processors. These processors can transform messages one at a time, filter them based on conditions, and perform data operations on multiple messages such as aggregation.</a:t>
            </a:r>
          </a:p>
          <a:p>
            <a:pPr algn="l" rtl="0">
              <a:buFont typeface="+mj-lt"/>
              <a:buAutoNum type="arabicPeriod"/>
            </a:pPr>
            <a:r>
              <a:rPr lang="en-US" b="1" i="0" dirty="0">
                <a:solidFill>
                  <a:srgbClr val="333333"/>
                </a:solidFill>
                <a:effectLst/>
                <a:latin typeface="Encode Sans Semi Expanded"/>
              </a:rPr>
              <a:t>Load data to other systems</a:t>
            </a:r>
            <a:r>
              <a:rPr lang="en-US" b="0" i="0" dirty="0">
                <a:solidFill>
                  <a:srgbClr val="333333"/>
                </a:solidFill>
                <a:effectLst/>
                <a:latin typeface="Encode Sans Semi Expanded"/>
              </a:rPr>
              <a:t>: the ETL application still holds the enriched data, and now needs to stream it into target systems, such as a data warehouse or data lake. </a:t>
            </a:r>
            <a:r>
              <a:rPr lang="en-US" dirty="0">
                <a:solidFill>
                  <a:srgbClr val="333333"/>
                </a:solidFill>
                <a:latin typeface="Encode Sans Semi Expanded"/>
              </a:rPr>
              <a:t>We can use </a:t>
            </a:r>
            <a:r>
              <a:rPr lang="en-US" b="0" i="0" dirty="0">
                <a:solidFill>
                  <a:srgbClr val="333333"/>
                </a:solidFill>
                <a:effectLst/>
                <a:latin typeface="Encode Sans Semi Expanded"/>
              </a:rPr>
              <a:t>S3 Sink Connector to stream the data to Amazon S3. We can also integrate with other systems such as a Redshift data warehouse using </a:t>
            </a:r>
            <a:r>
              <a:rPr lang="en-US" b="0" i="0" u="none" strike="noStrike" dirty="0">
                <a:solidFill>
                  <a:srgbClr val="4F21A0"/>
                </a:solidFill>
                <a:effectLst/>
                <a:latin typeface="Encode Sans Semi Expanded"/>
                <a:hlinkClick r:id="rId4"/>
              </a:rPr>
              <a:t>Amazon Kinesis</a:t>
            </a:r>
            <a:r>
              <a:rPr lang="en-US" b="0" i="0" dirty="0">
                <a:solidFill>
                  <a:srgbClr val="333333"/>
                </a:solidFill>
                <a:effectLst/>
                <a:latin typeface="Encode Sans Semi Expanded"/>
              </a:rPr>
              <a:t>.</a:t>
            </a:r>
          </a:p>
        </p:txBody>
      </p:sp>
      <p:sp>
        <p:nvSpPr>
          <p:cNvPr id="10" name="תיבת טקסט 9">
            <a:extLst>
              <a:ext uri="{FF2B5EF4-FFF2-40B4-BE49-F238E27FC236}">
                <a16:creationId xmlns:a16="http://schemas.microsoft.com/office/drawing/2014/main" id="{C3562F0F-275E-9995-9BD9-81EA9C63F1AE}"/>
              </a:ext>
            </a:extLst>
          </p:cNvPr>
          <p:cNvSpPr txBox="1"/>
          <p:nvPr/>
        </p:nvSpPr>
        <p:spPr>
          <a:xfrm>
            <a:off x="5315600" y="85603"/>
            <a:ext cx="2023503" cy="369332"/>
          </a:xfrm>
          <a:prstGeom prst="rect">
            <a:avLst/>
          </a:prstGeom>
          <a:noFill/>
        </p:spPr>
        <p:txBody>
          <a:bodyPr wrap="none" rtlCol="1">
            <a:spAutoFit/>
          </a:bodyPr>
          <a:lstStyle/>
          <a:p>
            <a:r>
              <a:rPr lang="en-US" u="sng" dirty="0">
                <a:ln w="0"/>
                <a:effectLst>
                  <a:outerShdw blurRad="38100" dist="19050" dir="2700000" algn="tl" rotWithShape="0">
                    <a:schemeClr val="dk1">
                      <a:alpha val="40000"/>
                    </a:schemeClr>
                  </a:outerShdw>
                </a:effectLst>
              </a:rPr>
              <a:t>ETL With Streaming</a:t>
            </a:r>
            <a:endParaRPr lang="he-IL" u="sng" dirty="0">
              <a:ln w="0"/>
              <a:effectLst>
                <a:outerShdw blurRad="38100" dist="19050" dir="2700000" algn="tl" rotWithShape="0">
                  <a:schemeClr val="dk1">
                    <a:alpha val="40000"/>
                  </a:schemeClr>
                </a:outerShdw>
              </a:effectLst>
            </a:endParaRPr>
          </a:p>
        </p:txBody>
      </p:sp>
      <p:pic>
        <p:nvPicPr>
          <p:cNvPr id="20" name="תמונה 19">
            <a:extLst>
              <a:ext uri="{FF2B5EF4-FFF2-40B4-BE49-F238E27FC236}">
                <a16:creationId xmlns:a16="http://schemas.microsoft.com/office/drawing/2014/main" id="{02D825E1-CD89-046A-4818-F9EC8E548245}"/>
              </a:ext>
            </a:extLst>
          </p:cNvPr>
          <p:cNvPicPr>
            <a:picLocks noChangeAspect="1"/>
          </p:cNvPicPr>
          <p:nvPr/>
        </p:nvPicPr>
        <p:blipFill>
          <a:blip r:embed="rId5"/>
          <a:stretch>
            <a:fillRect/>
          </a:stretch>
        </p:blipFill>
        <p:spPr>
          <a:xfrm>
            <a:off x="764116" y="270269"/>
            <a:ext cx="2120399" cy="241532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2" name="תמונה 21">
            <a:extLst>
              <a:ext uri="{FF2B5EF4-FFF2-40B4-BE49-F238E27FC236}">
                <a16:creationId xmlns:a16="http://schemas.microsoft.com/office/drawing/2014/main" id="{D88F5401-02E7-8567-D7DF-765D79E55674}"/>
              </a:ext>
            </a:extLst>
          </p:cNvPr>
          <p:cNvPicPr>
            <a:picLocks noChangeAspect="1"/>
          </p:cNvPicPr>
          <p:nvPr/>
        </p:nvPicPr>
        <p:blipFill>
          <a:blip r:embed="rId6"/>
          <a:stretch>
            <a:fillRect/>
          </a:stretch>
        </p:blipFill>
        <p:spPr>
          <a:xfrm>
            <a:off x="3630288" y="630838"/>
            <a:ext cx="2921477" cy="197906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536570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תיבת טקסט 9">
            <a:extLst>
              <a:ext uri="{FF2B5EF4-FFF2-40B4-BE49-F238E27FC236}">
                <a16:creationId xmlns:a16="http://schemas.microsoft.com/office/drawing/2014/main" id="{C3562F0F-275E-9995-9BD9-81EA9C63F1AE}"/>
              </a:ext>
            </a:extLst>
          </p:cNvPr>
          <p:cNvSpPr txBox="1"/>
          <p:nvPr/>
        </p:nvSpPr>
        <p:spPr>
          <a:xfrm>
            <a:off x="4177213" y="83127"/>
            <a:ext cx="3976538" cy="369332"/>
          </a:xfrm>
          <a:prstGeom prst="rect">
            <a:avLst/>
          </a:prstGeom>
          <a:noFill/>
        </p:spPr>
        <p:txBody>
          <a:bodyPr wrap="none" rtlCol="1">
            <a:spAutoFit/>
          </a:bodyPr>
          <a:lstStyle/>
          <a:p>
            <a:r>
              <a:rPr lang="en-US" u="sng" dirty="0">
                <a:ln w="0"/>
                <a:effectLst>
                  <a:outerShdw blurRad="38100" dist="19050" dir="2700000" algn="tl" rotWithShape="0">
                    <a:schemeClr val="dk1">
                      <a:alpha val="40000"/>
                    </a:schemeClr>
                  </a:outerShdw>
                </a:effectLst>
              </a:rPr>
              <a:t>Airflow – A Task Scheduler Architecture</a:t>
            </a:r>
            <a:endParaRPr lang="he-IL" u="sng" dirty="0">
              <a:ln w="0"/>
              <a:effectLst>
                <a:outerShdw blurRad="38100" dist="19050" dir="2700000" algn="tl" rotWithShape="0">
                  <a:schemeClr val="dk1">
                    <a:alpha val="40000"/>
                  </a:schemeClr>
                </a:outerShdw>
              </a:effectLst>
            </a:endParaRPr>
          </a:p>
        </p:txBody>
      </p:sp>
      <p:pic>
        <p:nvPicPr>
          <p:cNvPr id="3" name="תמונה 2">
            <a:extLst>
              <a:ext uri="{FF2B5EF4-FFF2-40B4-BE49-F238E27FC236}">
                <a16:creationId xmlns:a16="http://schemas.microsoft.com/office/drawing/2014/main" id="{9D200352-7F7E-CEFE-8B28-CFFC91BC4B76}"/>
              </a:ext>
            </a:extLst>
          </p:cNvPr>
          <p:cNvPicPr>
            <a:picLocks noChangeAspect="1"/>
          </p:cNvPicPr>
          <p:nvPr/>
        </p:nvPicPr>
        <p:blipFill>
          <a:blip r:embed="rId2"/>
          <a:stretch>
            <a:fillRect/>
          </a:stretch>
        </p:blipFill>
        <p:spPr>
          <a:xfrm>
            <a:off x="7974270" y="615814"/>
            <a:ext cx="3842228" cy="174210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תיבת טקסט 5">
            <a:extLst>
              <a:ext uri="{FF2B5EF4-FFF2-40B4-BE49-F238E27FC236}">
                <a16:creationId xmlns:a16="http://schemas.microsoft.com/office/drawing/2014/main" id="{293C1C7E-8018-3A16-5496-5B87AA65D688}"/>
              </a:ext>
            </a:extLst>
          </p:cNvPr>
          <p:cNvSpPr txBox="1"/>
          <p:nvPr/>
        </p:nvSpPr>
        <p:spPr>
          <a:xfrm>
            <a:off x="646313" y="707256"/>
            <a:ext cx="7192589" cy="5693866"/>
          </a:xfrm>
          <a:prstGeom prst="rect">
            <a:avLst/>
          </a:prstGeom>
          <a:noFill/>
        </p:spPr>
        <p:txBody>
          <a:bodyPr wrap="square">
            <a:spAutoFit/>
          </a:bodyPr>
          <a:lstStyle/>
          <a:p>
            <a:pPr algn="l" rtl="0"/>
            <a:r>
              <a:rPr lang="en-US" sz="1400" b="1" i="0" u="sng" dirty="0">
                <a:solidFill>
                  <a:srgbClr val="242424"/>
                </a:solidFill>
                <a:effectLst/>
                <a:latin typeface="source-serif-pro"/>
              </a:rPr>
              <a:t>Scheduler:</a:t>
            </a:r>
            <a:br>
              <a:rPr lang="en-US" sz="1400" dirty="0"/>
            </a:br>
            <a:r>
              <a:rPr lang="en-US" sz="1400" b="0" i="0" dirty="0">
                <a:solidFill>
                  <a:srgbClr val="242424"/>
                </a:solidFill>
                <a:effectLst/>
                <a:latin typeface="source-serif-pro"/>
              </a:rPr>
              <a:t>The scheduler is a critical component of Airflow. Its primary function is to continuously scan the DAGs (Directed Acyclic Graphs) directory to identify and schedule tasks based on their dependencies and specified time intervals. The scheduler is responsible for determining which tasks to execute and when. It interacts with the metadata database to store and retrieve task state and execution information.</a:t>
            </a:r>
            <a:endParaRPr lang="en-US" sz="1400" dirty="0">
              <a:solidFill>
                <a:srgbClr val="242424"/>
              </a:solidFill>
              <a:latin typeface="source-serif-pro"/>
            </a:endParaRPr>
          </a:p>
          <a:p>
            <a:pPr algn="l" rtl="0"/>
            <a:endParaRPr lang="en-US" sz="1400" b="0" i="0" dirty="0">
              <a:solidFill>
                <a:srgbClr val="242424"/>
              </a:solidFill>
              <a:effectLst/>
              <a:latin typeface="source-serif-pro"/>
            </a:endParaRPr>
          </a:p>
          <a:p>
            <a:pPr algn="l" rtl="0"/>
            <a:r>
              <a:rPr lang="en-US" sz="1400" b="1" i="0" u="sng" dirty="0">
                <a:solidFill>
                  <a:srgbClr val="242424"/>
                </a:solidFill>
                <a:effectLst/>
                <a:latin typeface="source-serif-pro"/>
              </a:rPr>
              <a:t>Executors:</a:t>
            </a:r>
          </a:p>
          <a:p>
            <a:pPr algn="l" rtl="0"/>
            <a:r>
              <a:rPr lang="en-US" sz="1400" b="0" i="0" dirty="0">
                <a:solidFill>
                  <a:srgbClr val="242424"/>
                </a:solidFill>
                <a:effectLst/>
                <a:latin typeface="source-serif-pro"/>
              </a:rPr>
              <a:t>Airflow supports different executor types to execute tasks. The executor is responsible for allocating resources and running tasks on the specified worker nodes. The two primary executor types in Airflow are:</a:t>
            </a:r>
          </a:p>
          <a:p>
            <a:pPr lvl="1" algn="l" rtl="0"/>
            <a:endParaRPr lang="en-US" sz="1400" b="0" i="0" dirty="0">
              <a:solidFill>
                <a:srgbClr val="242424"/>
              </a:solidFill>
              <a:effectLst/>
              <a:latin typeface="source-serif-pro"/>
            </a:endParaRPr>
          </a:p>
          <a:p>
            <a:pPr marL="285750" indent="-285750" algn="l" rtl="0">
              <a:buFont typeface="Arial" panose="020B0604020202020204" pitchFamily="34" charset="0"/>
              <a:buChar char="•"/>
            </a:pPr>
            <a:r>
              <a:rPr lang="en-US" sz="1400" b="0" i="0" dirty="0">
                <a:solidFill>
                  <a:srgbClr val="242424"/>
                </a:solidFill>
                <a:effectLst/>
                <a:latin typeface="source-serif-pro"/>
              </a:rPr>
              <a:t>Sequential Executor: The sequential executor executes tasks sequentially on a single worker node. It is useful for local development and testing scenarios where parallelism is not a requirement.</a:t>
            </a:r>
          </a:p>
          <a:p>
            <a:pPr marL="285750" indent="-285750" algn="l" rtl="0">
              <a:buFont typeface="Arial" panose="020B0604020202020204" pitchFamily="34" charset="0"/>
              <a:buChar char="•"/>
            </a:pPr>
            <a:r>
              <a:rPr lang="en-US" sz="1400" b="1" i="0" dirty="0">
                <a:solidFill>
                  <a:srgbClr val="242424"/>
                </a:solidFill>
                <a:effectLst/>
                <a:latin typeface="source-serif-pro"/>
              </a:rPr>
              <a:t>Distributed Executors</a:t>
            </a:r>
            <a:r>
              <a:rPr lang="en-US" sz="1400" b="0" i="0" dirty="0">
                <a:solidFill>
                  <a:srgbClr val="242424"/>
                </a:solidFill>
                <a:effectLst/>
                <a:latin typeface="source-serif-pro"/>
              </a:rPr>
              <a:t>: Airflow also supports distributed executors like the Celery Executor and the Kubernetes Executor. These executors distribute task execution across multiple worker nodes or containers, enabling parallel processing of tasks.</a:t>
            </a:r>
          </a:p>
          <a:p>
            <a:pPr marL="285750" indent="-285750" algn="l" rtl="0">
              <a:buFont typeface="Arial" panose="020B0604020202020204" pitchFamily="34" charset="0"/>
              <a:buChar char="•"/>
            </a:pPr>
            <a:endParaRPr lang="en-US" sz="1400" dirty="0">
              <a:solidFill>
                <a:srgbClr val="242424"/>
              </a:solidFill>
              <a:latin typeface="source-serif-pro"/>
            </a:endParaRPr>
          </a:p>
          <a:p>
            <a:pPr algn="l" rtl="0"/>
            <a:r>
              <a:rPr lang="en-US" sz="1400" b="1" i="0" u="sng" dirty="0">
                <a:solidFill>
                  <a:srgbClr val="242424"/>
                </a:solidFill>
                <a:effectLst/>
                <a:latin typeface="source-serif-pro"/>
              </a:rPr>
              <a:t>Message Queue:</a:t>
            </a:r>
            <a:br>
              <a:rPr lang="en-US" sz="1400" dirty="0"/>
            </a:br>
            <a:r>
              <a:rPr lang="en-US" sz="1400" b="0" i="0" dirty="0">
                <a:solidFill>
                  <a:srgbClr val="242424"/>
                </a:solidFill>
                <a:effectLst/>
                <a:latin typeface="source-serif-pro"/>
              </a:rPr>
              <a:t>Airflow relies on a message queue system, such as RabbitMQ, Apache Kafka, or Redis, to enable communication between the scheduler and the worker nodes. The scheduler places task execution requests in the message queue, and the worker nodes pick up these requests, execute the tasks, and update their status back to the metadata database. The message queue acts as a communication channel, ensuring </a:t>
            </a:r>
            <a:r>
              <a:rPr lang="en-US" sz="1400" b="0" i="0" u="sng" dirty="0">
                <a:solidFill>
                  <a:srgbClr val="242424"/>
                </a:solidFill>
                <a:effectLst/>
                <a:latin typeface="source-serif-pro"/>
              </a:rPr>
              <a:t>reliable task distribution and coordination</a:t>
            </a:r>
            <a:r>
              <a:rPr lang="en-US" sz="1400" b="0" i="0" dirty="0">
                <a:solidFill>
                  <a:srgbClr val="242424"/>
                </a:solidFill>
                <a:effectLst/>
                <a:latin typeface="source-serif-pro"/>
              </a:rPr>
              <a:t>.</a:t>
            </a:r>
          </a:p>
          <a:p>
            <a:pPr marL="342900" indent="-342900" algn="l" rtl="0">
              <a:buAutoNum type="arabicPeriod"/>
            </a:pPr>
            <a:endParaRPr lang="he-IL" sz="1400" dirty="0"/>
          </a:p>
        </p:txBody>
      </p:sp>
      <p:sp>
        <p:nvSpPr>
          <p:cNvPr id="8" name="תיבת טקסט 7">
            <a:extLst>
              <a:ext uri="{FF2B5EF4-FFF2-40B4-BE49-F238E27FC236}">
                <a16:creationId xmlns:a16="http://schemas.microsoft.com/office/drawing/2014/main" id="{AAA24C9E-4384-DEA2-4C87-6264DD19CA44}"/>
              </a:ext>
            </a:extLst>
          </p:cNvPr>
          <p:cNvSpPr txBox="1"/>
          <p:nvPr/>
        </p:nvSpPr>
        <p:spPr>
          <a:xfrm>
            <a:off x="7847215" y="2456795"/>
            <a:ext cx="4222865" cy="4185761"/>
          </a:xfrm>
          <a:prstGeom prst="rect">
            <a:avLst/>
          </a:prstGeom>
          <a:noFill/>
        </p:spPr>
        <p:txBody>
          <a:bodyPr wrap="square" rtlCol="1">
            <a:spAutoFit/>
          </a:bodyPr>
          <a:lstStyle/>
          <a:p>
            <a:pPr algn="l"/>
            <a:r>
              <a:rPr lang="en-US" sz="1400" b="1" i="0" u="sng" dirty="0">
                <a:solidFill>
                  <a:srgbClr val="242424"/>
                </a:solidFill>
                <a:effectLst/>
                <a:latin typeface="source-serif-pro"/>
              </a:rPr>
              <a:t>Metadata Database:</a:t>
            </a:r>
            <a:br>
              <a:rPr lang="en-US" sz="1400" b="0" i="0" dirty="0">
                <a:solidFill>
                  <a:srgbClr val="242424"/>
                </a:solidFill>
                <a:effectLst/>
                <a:latin typeface="source-serif-pro"/>
              </a:rPr>
            </a:br>
            <a:r>
              <a:rPr lang="en-US" sz="1400" b="0" i="0" dirty="0">
                <a:solidFill>
                  <a:srgbClr val="242424"/>
                </a:solidFill>
                <a:effectLst/>
                <a:latin typeface="source-serif-pro"/>
              </a:rPr>
              <a:t>Airflow leverages a metadata database, such as PostgreSQL or MySQL, to store all the configuration details, task states, and execution metadata. The metadata database provides persistence and ensures that Airflow can recover from failures and resume tasks from their last known state. It also serves as a central repository for managing and monitoring task execution.</a:t>
            </a:r>
            <a:endParaRPr lang="he-IL" sz="1400" b="0" i="0" dirty="0">
              <a:solidFill>
                <a:srgbClr val="242424"/>
              </a:solidFill>
              <a:effectLst/>
              <a:latin typeface="source-serif-pro"/>
            </a:endParaRPr>
          </a:p>
          <a:p>
            <a:pPr algn="l"/>
            <a:endParaRPr lang="en-US" sz="1400" b="0" i="0" dirty="0">
              <a:solidFill>
                <a:srgbClr val="242424"/>
              </a:solidFill>
              <a:effectLst/>
              <a:latin typeface="source-serif-pro"/>
            </a:endParaRPr>
          </a:p>
          <a:p>
            <a:pPr algn="l"/>
            <a:r>
              <a:rPr lang="en-US" sz="1400" b="1" i="0" u="sng" dirty="0">
                <a:solidFill>
                  <a:srgbClr val="242424"/>
                </a:solidFill>
                <a:effectLst/>
                <a:latin typeface="source-serif-pro"/>
              </a:rPr>
              <a:t>Web Server:</a:t>
            </a:r>
            <a:br>
              <a:rPr lang="en-US" sz="1400" b="0" i="0" dirty="0">
                <a:solidFill>
                  <a:srgbClr val="242424"/>
                </a:solidFill>
                <a:effectLst/>
                <a:latin typeface="source-serif-pro"/>
              </a:rPr>
            </a:br>
            <a:r>
              <a:rPr lang="en-US" sz="1400" b="0" i="0" dirty="0">
                <a:solidFill>
                  <a:srgbClr val="242424"/>
                </a:solidFill>
                <a:effectLst/>
                <a:latin typeface="source-serif-pro"/>
              </a:rPr>
              <a:t>The web server component provides a user interface for interacting with Airflow. It enables users to monitor task execution, view the status of DAGs, and access logs and other operational information. The web server communicates with the metadata database to fetch relevant information and presents it in a user-friendly manner. Users can trigger manual task runs, monitor task progress, and configure Airflow settings through the web server interface.</a:t>
            </a:r>
          </a:p>
        </p:txBody>
      </p:sp>
    </p:spTree>
    <p:extLst>
      <p:ext uri="{BB962C8B-B14F-4D97-AF65-F5344CB8AC3E}">
        <p14:creationId xmlns:p14="http://schemas.microsoft.com/office/powerpoint/2010/main" val="1947687409"/>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1484</TotalTime>
  <Words>3600</Words>
  <Application>Microsoft Office PowerPoint</Application>
  <PresentationFormat>מסך רחב</PresentationFormat>
  <Paragraphs>256</Paragraphs>
  <Slides>10</Slides>
  <Notes>0</Notes>
  <HiddenSlides>0</HiddenSlides>
  <MMClips>0</MMClips>
  <ScaleCrop>false</ScaleCrop>
  <HeadingPairs>
    <vt:vector size="6" baseType="variant">
      <vt:variant>
        <vt:lpstr>גופנים בשימוש</vt:lpstr>
      </vt:variant>
      <vt:variant>
        <vt:i4>8</vt:i4>
      </vt:variant>
      <vt:variant>
        <vt:lpstr>ערכת נושא</vt:lpstr>
      </vt:variant>
      <vt:variant>
        <vt:i4>1</vt:i4>
      </vt:variant>
      <vt:variant>
        <vt:lpstr>כותרות שקופיות</vt:lpstr>
      </vt:variant>
      <vt:variant>
        <vt:i4>10</vt:i4>
      </vt:variant>
    </vt:vector>
  </HeadingPairs>
  <TitlesOfParts>
    <vt:vector size="19" baseType="lpstr">
      <vt:lpstr>Arial</vt:lpstr>
      <vt:lpstr>Calibri</vt:lpstr>
      <vt:lpstr>Calibri Light</vt:lpstr>
      <vt:lpstr>Cambria Math</vt:lpstr>
      <vt:lpstr>Encode Sans Semi Expanded</vt:lpstr>
      <vt:lpstr>LiberationSerif</vt:lpstr>
      <vt:lpstr>Roboto</vt:lpstr>
      <vt:lpstr>source-serif-pro</vt:lpstr>
      <vt:lpstr>ערכת נושא Office</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Idan</dc:creator>
  <cp:lastModifiedBy>Idan Argaman</cp:lastModifiedBy>
  <cp:revision>364</cp:revision>
  <dcterms:created xsi:type="dcterms:W3CDTF">2021-05-18T09:48:02Z</dcterms:created>
  <dcterms:modified xsi:type="dcterms:W3CDTF">2024-03-26T09:30:49Z</dcterms:modified>
</cp:coreProperties>
</file>