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CB571-28C0-4232-9472-9D3CC8D5C84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A5715C-87CA-4D00-9F28-BCCA84A29236}">
      <dgm:prSet/>
      <dgm:spPr/>
      <dgm:t>
        <a:bodyPr/>
        <a:lstStyle/>
        <a:p>
          <a:r>
            <a:rPr lang="en-US" dirty="0"/>
            <a:t>We created Inverted Index on the entire Wikipedia corpus. The creation of the inverted index mostly based on practical hw3, and we added some methods which helped us to work on a giant corpus data.</a:t>
          </a:r>
        </a:p>
      </dgm:t>
    </dgm:pt>
    <dgm:pt modelId="{1C024D30-5432-4080-B774-7D9B86E4A3E9}" type="parTrans" cxnId="{5A50EC9B-3055-4FEE-B249-18647769330C}">
      <dgm:prSet/>
      <dgm:spPr/>
      <dgm:t>
        <a:bodyPr/>
        <a:lstStyle/>
        <a:p>
          <a:endParaRPr lang="en-US"/>
        </a:p>
      </dgm:t>
    </dgm:pt>
    <dgm:pt modelId="{0D16EFB3-BA2E-4292-92C5-8559A3D070D3}" type="sibTrans" cxnId="{5A50EC9B-3055-4FEE-B249-18647769330C}">
      <dgm:prSet/>
      <dgm:spPr/>
      <dgm:t>
        <a:bodyPr/>
        <a:lstStyle/>
        <a:p>
          <a:endParaRPr lang="en-US"/>
        </a:p>
      </dgm:t>
    </dgm:pt>
    <dgm:pt modelId="{096D69A2-7029-42DF-A956-7F7398B08F8E}">
      <dgm:prSet/>
      <dgm:spPr/>
      <dgm:t>
        <a:bodyPr/>
        <a:lstStyle/>
        <a:p>
          <a:r>
            <a:rPr lang="en-US" dirty="0"/>
            <a:t>We made three Inverted Index for each part of a Wikipedia document – a Title Inverted Index , a body text Inverted Index and an anchor text Inverted Index . The Inverted Index is on the entire corpus.</a:t>
          </a:r>
        </a:p>
      </dgm:t>
    </dgm:pt>
    <dgm:pt modelId="{849BB9ED-2E23-4A34-82DC-3E6B9406D5DC}" type="parTrans" cxnId="{709D3ED3-F4D2-4355-B6A4-7E3303025B35}">
      <dgm:prSet/>
      <dgm:spPr/>
      <dgm:t>
        <a:bodyPr/>
        <a:lstStyle/>
        <a:p>
          <a:endParaRPr lang="en-US"/>
        </a:p>
      </dgm:t>
    </dgm:pt>
    <dgm:pt modelId="{13219971-D84D-428F-B538-AB76DCD769EB}" type="sibTrans" cxnId="{709D3ED3-F4D2-4355-B6A4-7E3303025B35}">
      <dgm:prSet/>
      <dgm:spPr/>
      <dgm:t>
        <a:bodyPr/>
        <a:lstStyle/>
        <a:p>
          <a:endParaRPr lang="en-US"/>
        </a:p>
      </dgm:t>
    </dgm:pt>
    <dgm:pt modelId="{3EC72291-937A-454C-967C-CB60D1709BC3}">
      <dgm:prSet/>
      <dgm:spPr/>
      <dgm:t>
        <a:bodyPr/>
        <a:lstStyle/>
        <a:p>
          <a:r>
            <a:rPr lang="en-US"/>
            <a:t>We saved a json file doc_lengths with the length of each file (DL)</a:t>
          </a:r>
        </a:p>
      </dgm:t>
    </dgm:pt>
    <dgm:pt modelId="{6B03F06E-B049-4254-A86C-F3AD2E536760}" type="parTrans" cxnId="{CC0D5ED2-3115-434C-AD6F-116C527EB388}">
      <dgm:prSet/>
      <dgm:spPr/>
      <dgm:t>
        <a:bodyPr/>
        <a:lstStyle/>
        <a:p>
          <a:endParaRPr lang="en-US"/>
        </a:p>
      </dgm:t>
    </dgm:pt>
    <dgm:pt modelId="{C85B5E55-7065-41D4-8D4F-2552E43FA8C6}" type="sibTrans" cxnId="{CC0D5ED2-3115-434C-AD6F-116C527EB388}">
      <dgm:prSet/>
      <dgm:spPr/>
      <dgm:t>
        <a:bodyPr/>
        <a:lstStyle/>
        <a:p>
          <a:endParaRPr lang="en-US"/>
        </a:p>
      </dgm:t>
    </dgm:pt>
    <dgm:pt modelId="{C7B00B4A-F442-44E1-82B0-02632BEA8079}">
      <dgm:prSet/>
      <dgm:spPr/>
      <dgm:t>
        <a:bodyPr/>
        <a:lstStyle/>
        <a:p>
          <a:r>
            <a:rPr lang="en-US"/>
            <a:t>We created json file (page_rank_data) which stores the PR of each doc in the corpus</a:t>
          </a:r>
        </a:p>
      </dgm:t>
    </dgm:pt>
    <dgm:pt modelId="{9A272906-5718-4501-AB11-541CE76084AA}" type="parTrans" cxnId="{F3A6C134-CC09-42FC-BFE6-9777A7203A7F}">
      <dgm:prSet/>
      <dgm:spPr/>
      <dgm:t>
        <a:bodyPr/>
        <a:lstStyle/>
        <a:p>
          <a:endParaRPr lang="en-US"/>
        </a:p>
      </dgm:t>
    </dgm:pt>
    <dgm:pt modelId="{48183C6A-D3D5-4C89-B54D-7D85FA940890}" type="sibTrans" cxnId="{F3A6C134-CC09-42FC-BFE6-9777A7203A7F}">
      <dgm:prSet/>
      <dgm:spPr/>
      <dgm:t>
        <a:bodyPr/>
        <a:lstStyle/>
        <a:p>
          <a:endParaRPr lang="en-US"/>
        </a:p>
      </dgm:t>
    </dgm:pt>
    <dgm:pt modelId="{0111CE65-D08A-46A6-B9D2-71EFA921DE35}">
      <dgm:prSet/>
      <dgm:spPr/>
      <dgm:t>
        <a:bodyPr/>
        <a:lstStyle/>
        <a:p>
          <a:r>
            <a:rPr lang="en-US" dirty="0"/>
            <a:t>In addition, we made two </a:t>
          </a:r>
          <a:r>
            <a:rPr lang="en-US" dirty="0" err="1"/>
            <a:t>pikle</a:t>
          </a:r>
          <a:r>
            <a:rPr lang="en-US" dirty="0"/>
            <a:t> file (pageviews, </a:t>
          </a:r>
          <a:r>
            <a:rPr lang="en-US" dirty="0" err="1"/>
            <a:t>id_title_dict</a:t>
          </a:r>
          <a:r>
            <a:rPr lang="en-US" dirty="0"/>
            <a:t>) which pageviews based on hw1 which stores the views of the doc for each doc in the corpus and </a:t>
          </a:r>
          <a:r>
            <a:rPr lang="en-US" dirty="0" err="1"/>
            <a:t>id_title_dict</a:t>
          </a:r>
          <a:r>
            <a:rPr lang="en-US" dirty="0"/>
            <a:t> which each record represents the doc’s id and what is the title of the doc.</a:t>
          </a:r>
        </a:p>
      </dgm:t>
    </dgm:pt>
    <dgm:pt modelId="{FD23D1B5-55D2-4450-8996-EA4A66CB6A6C}" type="parTrans" cxnId="{ACA1EB98-DA62-4E96-88CA-FFC619E98512}">
      <dgm:prSet/>
      <dgm:spPr/>
      <dgm:t>
        <a:bodyPr/>
        <a:lstStyle/>
        <a:p>
          <a:endParaRPr lang="en-US"/>
        </a:p>
      </dgm:t>
    </dgm:pt>
    <dgm:pt modelId="{050FF2B8-2654-4F5B-9F3D-4A0B5D4C6A97}" type="sibTrans" cxnId="{ACA1EB98-DA62-4E96-88CA-FFC619E98512}">
      <dgm:prSet/>
      <dgm:spPr/>
      <dgm:t>
        <a:bodyPr/>
        <a:lstStyle/>
        <a:p>
          <a:endParaRPr lang="en-US"/>
        </a:p>
      </dgm:t>
    </dgm:pt>
    <dgm:pt modelId="{85ED2351-35E1-4C3D-A534-7D4AD0F2B821}" type="pres">
      <dgm:prSet presAssocID="{7A2CB571-28C0-4232-9472-9D3CC8D5C84B}" presName="linear" presStyleCnt="0">
        <dgm:presLayoutVars>
          <dgm:animLvl val="lvl"/>
          <dgm:resizeHandles val="exact"/>
        </dgm:presLayoutVars>
      </dgm:prSet>
      <dgm:spPr/>
    </dgm:pt>
    <dgm:pt modelId="{4B371AFC-AE9A-4F33-940C-D6495BF4B788}" type="pres">
      <dgm:prSet presAssocID="{21A5715C-87CA-4D00-9F28-BCCA84A292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366B6A-06BA-4925-8670-D419BBDB0C71}" type="pres">
      <dgm:prSet presAssocID="{0D16EFB3-BA2E-4292-92C5-8559A3D070D3}" presName="spacer" presStyleCnt="0"/>
      <dgm:spPr/>
    </dgm:pt>
    <dgm:pt modelId="{DD45D37F-47C6-46AE-95C2-1299CDBEF994}" type="pres">
      <dgm:prSet presAssocID="{096D69A2-7029-42DF-A956-7F7398B08F8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F46270-738E-46B7-8ABA-606B03FABB7A}" type="pres">
      <dgm:prSet presAssocID="{13219971-D84D-428F-B538-AB76DCD769EB}" presName="spacer" presStyleCnt="0"/>
      <dgm:spPr/>
    </dgm:pt>
    <dgm:pt modelId="{C7B15701-9265-49BC-85C0-98B915D359B7}" type="pres">
      <dgm:prSet presAssocID="{3EC72291-937A-454C-967C-CB60D1709B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EE8366-F1BE-4687-9DA9-912EBF06E88D}" type="pres">
      <dgm:prSet presAssocID="{C85B5E55-7065-41D4-8D4F-2552E43FA8C6}" presName="spacer" presStyleCnt="0"/>
      <dgm:spPr/>
    </dgm:pt>
    <dgm:pt modelId="{0613E067-FAF9-4E1F-AD94-CA9566AADD10}" type="pres">
      <dgm:prSet presAssocID="{C7B00B4A-F442-44E1-82B0-02632BEA80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D31AB2-08AD-4729-9C96-AFA29D8C6A9E}" type="pres">
      <dgm:prSet presAssocID="{48183C6A-D3D5-4C89-B54D-7D85FA940890}" presName="spacer" presStyleCnt="0"/>
      <dgm:spPr/>
    </dgm:pt>
    <dgm:pt modelId="{A1BB1D4E-B21E-4A18-8820-CF0A84D02952}" type="pres">
      <dgm:prSet presAssocID="{0111CE65-D08A-46A6-B9D2-71EFA921DE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A6C134-CC09-42FC-BFE6-9777A7203A7F}" srcId="{7A2CB571-28C0-4232-9472-9D3CC8D5C84B}" destId="{C7B00B4A-F442-44E1-82B0-02632BEA8079}" srcOrd="3" destOrd="0" parTransId="{9A272906-5718-4501-AB11-541CE76084AA}" sibTransId="{48183C6A-D3D5-4C89-B54D-7D85FA940890}"/>
    <dgm:cxn modelId="{38CA156E-A406-49BB-B54C-2D72972E0F91}" type="presOf" srcId="{096D69A2-7029-42DF-A956-7F7398B08F8E}" destId="{DD45D37F-47C6-46AE-95C2-1299CDBEF994}" srcOrd="0" destOrd="0" presId="urn:microsoft.com/office/officeart/2005/8/layout/vList2"/>
    <dgm:cxn modelId="{05C3AB82-90D6-4FEE-A2AB-A305954E8D0D}" type="presOf" srcId="{7A2CB571-28C0-4232-9472-9D3CC8D5C84B}" destId="{85ED2351-35E1-4C3D-A534-7D4AD0F2B821}" srcOrd="0" destOrd="0" presId="urn:microsoft.com/office/officeart/2005/8/layout/vList2"/>
    <dgm:cxn modelId="{112DED93-AC0F-4531-A98A-5CA0A9DCCA06}" type="presOf" srcId="{0111CE65-D08A-46A6-B9D2-71EFA921DE35}" destId="{A1BB1D4E-B21E-4A18-8820-CF0A84D02952}" srcOrd="0" destOrd="0" presId="urn:microsoft.com/office/officeart/2005/8/layout/vList2"/>
    <dgm:cxn modelId="{ACA1EB98-DA62-4E96-88CA-FFC619E98512}" srcId="{7A2CB571-28C0-4232-9472-9D3CC8D5C84B}" destId="{0111CE65-D08A-46A6-B9D2-71EFA921DE35}" srcOrd="4" destOrd="0" parTransId="{FD23D1B5-55D2-4450-8996-EA4A66CB6A6C}" sibTransId="{050FF2B8-2654-4F5B-9F3D-4A0B5D4C6A97}"/>
    <dgm:cxn modelId="{51946B9B-C6CA-4BE1-B97A-86AB13BC7A4C}" type="presOf" srcId="{3EC72291-937A-454C-967C-CB60D1709BC3}" destId="{C7B15701-9265-49BC-85C0-98B915D359B7}" srcOrd="0" destOrd="0" presId="urn:microsoft.com/office/officeart/2005/8/layout/vList2"/>
    <dgm:cxn modelId="{5A50EC9B-3055-4FEE-B249-18647769330C}" srcId="{7A2CB571-28C0-4232-9472-9D3CC8D5C84B}" destId="{21A5715C-87CA-4D00-9F28-BCCA84A29236}" srcOrd="0" destOrd="0" parTransId="{1C024D30-5432-4080-B774-7D9B86E4A3E9}" sibTransId="{0D16EFB3-BA2E-4292-92C5-8559A3D070D3}"/>
    <dgm:cxn modelId="{DEE61F9C-0E61-4994-9BEF-175ACB11AD88}" type="presOf" srcId="{C7B00B4A-F442-44E1-82B0-02632BEA8079}" destId="{0613E067-FAF9-4E1F-AD94-CA9566AADD10}" srcOrd="0" destOrd="0" presId="urn:microsoft.com/office/officeart/2005/8/layout/vList2"/>
    <dgm:cxn modelId="{CC0D5ED2-3115-434C-AD6F-116C527EB388}" srcId="{7A2CB571-28C0-4232-9472-9D3CC8D5C84B}" destId="{3EC72291-937A-454C-967C-CB60D1709BC3}" srcOrd="2" destOrd="0" parTransId="{6B03F06E-B049-4254-A86C-F3AD2E536760}" sibTransId="{C85B5E55-7065-41D4-8D4F-2552E43FA8C6}"/>
    <dgm:cxn modelId="{709D3ED3-F4D2-4355-B6A4-7E3303025B35}" srcId="{7A2CB571-28C0-4232-9472-9D3CC8D5C84B}" destId="{096D69A2-7029-42DF-A956-7F7398B08F8E}" srcOrd="1" destOrd="0" parTransId="{849BB9ED-2E23-4A34-82DC-3E6B9406D5DC}" sibTransId="{13219971-D84D-428F-B538-AB76DCD769EB}"/>
    <dgm:cxn modelId="{ECA528FE-0085-440F-9839-DACE79E8A22B}" type="presOf" srcId="{21A5715C-87CA-4D00-9F28-BCCA84A29236}" destId="{4B371AFC-AE9A-4F33-940C-D6495BF4B788}" srcOrd="0" destOrd="0" presId="urn:microsoft.com/office/officeart/2005/8/layout/vList2"/>
    <dgm:cxn modelId="{6D3B0D3A-3A1D-45AE-BB08-C80A8CE94C1B}" type="presParOf" srcId="{85ED2351-35E1-4C3D-A534-7D4AD0F2B821}" destId="{4B371AFC-AE9A-4F33-940C-D6495BF4B788}" srcOrd="0" destOrd="0" presId="urn:microsoft.com/office/officeart/2005/8/layout/vList2"/>
    <dgm:cxn modelId="{A4E61B83-0BF9-470C-85B7-68C99094252D}" type="presParOf" srcId="{85ED2351-35E1-4C3D-A534-7D4AD0F2B821}" destId="{86366B6A-06BA-4925-8670-D419BBDB0C71}" srcOrd="1" destOrd="0" presId="urn:microsoft.com/office/officeart/2005/8/layout/vList2"/>
    <dgm:cxn modelId="{2D5A0D27-D22A-4DFB-AFF2-246947A72766}" type="presParOf" srcId="{85ED2351-35E1-4C3D-A534-7D4AD0F2B821}" destId="{DD45D37F-47C6-46AE-95C2-1299CDBEF994}" srcOrd="2" destOrd="0" presId="urn:microsoft.com/office/officeart/2005/8/layout/vList2"/>
    <dgm:cxn modelId="{DA63BDB6-AFF8-4407-A3F0-7992EDA83EEF}" type="presParOf" srcId="{85ED2351-35E1-4C3D-A534-7D4AD0F2B821}" destId="{88F46270-738E-46B7-8ABA-606B03FABB7A}" srcOrd="3" destOrd="0" presId="urn:microsoft.com/office/officeart/2005/8/layout/vList2"/>
    <dgm:cxn modelId="{887A2DF3-EC3A-498E-B40B-4884A641D0E9}" type="presParOf" srcId="{85ED2351-35E1-4C3D-A534-7D4AD0F2B821}" destId="{C7B15701-9265-49BC-85C0-98B915D359B7}" srcOrd="4" destOrd="0" presId="urn:microsoft.com/office/officeart/2005/8/layout/vList2"/>
    <dgm:cxn modelId="{5E10B22D-0746-41F4-A8C8-C4CE46A47866}" type="presParOf" srcId="{85ED2351-35E1-4C3D-A534-7D4AD0F2B821}" destId="{1DEE8366-F1BE-4687-9DA9-912EBF06E88D}" srcOrd="5" destOrd="0" presId="urn:microsoft.com/office/officeart/2005/8/layout/vList2"/>
    <dgm:cxn modelId="{1C6ABC4B-4A42-412B-97DB-5859C0DDF957}" type="presParOf" srcId="{85ED2351-35E1-4C3D-A534-7D4AD0F2B821}" destId="{0613E067-FAF9-4E1F-AD94-CA9566AADD10}" srcOrd="6" destOrd="0" presId="urn:microsoft.com/office/officeart/2005/8/layout/vList2"/>
    <dgm:cxn modelId="{497A4345-4CE0-4A79-8058-494F69ACD6B0}" type="presParOf" srcId="{85ED2351-35E1-4C3D-A534-7D4AD0F2B821}" destId="{52D31AB2-08AD-4729-9C96-AFA29D8C6A9E}" srcOrd="7" destOrd="0" presId="urn:microsoft.com/office/officeart/2005/8/layout/vList2"/>
    <dgm:cxn modelId="{C962230E-947F-4F92-B02E-1D5859AAF061}" type="presParOf" srcId="{85ED2351-35E1-4C3D-A534-7D4AD0F2B821}" destId="{A1BB1D4E-B21E-4A18-8820-CF0A84D029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179A8-2A91-43DD-9880-2BC5E601DA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8EF6B-D3C5-4C70-9D9C-EC66DFB45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graph showing the engine performance for each major version of your implementation:</a:t>
          </a:r>
        </a:p>
      </dgm:t>
    </dgm:pt>
    <dgm:pt modelId="{BBC02417-457E-45E6-8FAD-05D8F9A30945}" type="parTrans" cxnId="{20BABC67-6E8C-4E70-9ADF-5F9D15C282EA}">
      <dgm:prSet/>
      <dgm:spPr/>
      <dgm:t>
        <a:bodyPr/>
        <a:lstStyle/>
        <a:p>
          <a:endParaRPr lang="en-US"/>
        </a:p>
      </dgm:t>
    </dgm:pt>
    <dgm:pt modelId="{971CCBFD-5EC4-4E0D-9C76-99FED5AAAEE3}" type="sibTrans" cxnId="{20BABC67-6E8C-4E70-9ADF-5F9D15C282EA}">
      <dgm:prSet/>
      <dgm:spPr/>
      <dgm:t>
        <a:bodyPr/>
        <a:lstStyle/>
        <a:p>
          <a:endParaRPr lang="en-US"/>
        </a:p>
      </dgm:t>
    </dgm:pt>
    <dgm:pt modelId="{0EE57C0B-10A9-4C6E-9BE4-BE31FE61B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graph showing the engine's average retrieval time for each major version of your implementation</a:t>
          </a:r>
        </a:p>
      </dgm:t>
    </dgm:pt>
    <dgm:pt modelId="{94D06BAE-F366-4E4C-9AC7-012676D223BD}" type="parTrans" cxnId="{C8AA8262-C257-45A0-A782-ABA07FB5952E}">
      <dgm:prSet/>
      <dgm:spPr/>
      <dgm:t>
        <a:bodyPr/>
        <a:lstStyle/>
        <a:p>
          <a:endParaRPr lang="en-US"/>
        </a:p>
      </dgm:t>
    </dgm:pt>
    <dgm:pt modelId="{FD968847-B741-47F6-9345-C021598E956B}" type="sibTrans" cxnId="{C8AA8262-C257-45A0-A782-ABA07FB5952E}">
      <dgm:prSet/>
      <dgm:spPr/>
      <dgm:t>
        <a:bodyPr/>
        <a:lstStyle/>
        <a:p>
          <a:endParaRPr lang="en-US"/>
        </a:p>
      </dgm:t>
    </dgm:pt>
    <dgm:pt modelId="{1224EE57-D348-4C2E-8C7C-8918F61FE72A}" type="pres">
      <dgm:prSet presAssocID="{0C7179A8-2A91-43DD-9880-2BC5E601DAED}" presName="root" presStyleCnt="0">
        <dgm:presLayoutVars>
          <dgm:dir/>
          <dgm:resizeHandles val="exact"/>
        </dgm:presLayoutVars>
      </dgm:prSet>
      <dgm:spPr/>
    </dgm:pt>
    <dgm:pt modelId="{F33D8FEA-8DF5-4330-9307-A8C997EE3A81}" type="pres">
      <dgm:prSet presAssocID="{EA78EF6B-D3C5-4C70-9D9C-EC66DFB45062}" presName="compNode" presStyleCnt="0"/>
      <dgm:spPr/>
    </dgm:pt>
    <dgm:pt modelId="{CE708A0C-C2A1-464A-9AA6-1EB7A6110CE4}" type="pres">
      <dgm:prSet presAssocID="{EA78EF6B-D3C5-4C70-9D9C-EC66DFB450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C01847-4DD0-4155-A1BB-F047BE9F2A93}" type="pres">
      <dgm:prSet presAssocID="{EA78EF6B-D3C5-4C70-9D9C-EC66DFB45062}" presName="spaceRect" presStyleCnt="0"/>
      <dgm:spPr/>
    </dgm:pt>
    <dgm:pt modelId="{F19F34AD-10F6-4096-944F-6D2EF7C856DA}" type="pres">
      <dgm:prSet presAssocID="{EA78EF6B-D3C5-4C70-9D9C-EC66DFB45062}" presName="textRect" presStyleLbl="revTx" presStyleIdx="0" presStyleCnt="2">
        <dgm:presLayoutVars>
          <dgm:chMax val="1"/>
          <dgm:chPref val="1"/>
        </dgm:presLayoutVars>
      </dgm:prSet>
      <dgm:spPr/>
    </dgm:pt>
    <dgm:pt modelId="{0004530D-A476-4346-A1D6-A31663762CC0}" type="pres">
      <dgm:prSet presAssocID="{971CCBFD-5EC4-4E0D-9C76-99FED5AAAEE3}" presName="sibTrans" presStyleCnt="0"/>
      <dgm:spPr/>
    </dgm:pt>
    <dgm:pt modelId="{29892D2C-4686-4097-9F7C-4C27B14CE649}" type="pres">
      <dgm:prSet presAssocID="{0EE57C0B-10A9-4C6E-9BE4-BE31FE61B0F3}" presName="compNode" presStyleCnt="0"/>
      <dgm:spPr/>
    </dgm:pt>
    <dgm:pt modelId="{69D68235-F62A-4F62-9B50-80F5F7A17D1B}" type="pres">
      <dgm:prSet presAssocID="{0EE57C0B-10A9-4C6E-9BE4-BE31FE61B0F3}" presName="iconRect" presStyleLbl="node1" presStyleIdx="1" presStyleCnt="2"/>
      <dgm:spPr/>
    </dgm:pt>
    <dgm:pt modelId="{459CC7F2-3E3C-471A-A60D-3024BBB195A8}" type="pres">
      <dgm:prSet presAssocID="{0EE57C0B-10A9-4C6E-9BE4-BE31FE61B0F3}" presName="spaceRect" presStyleCnt="0"/>
      <dgm:spPr/>
    </dgm:pt>
    <dgm:pt modelId="{6BF1B99B-C6E8-4BED-9250-057E1792D8B5}" type="pres">
      <dgm:prSet presAssocID="{0EE57C0B-10A9-4C6E-9BE4-BE31FE61B0F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714F07-4764-4CD1-9973-7946775D624E}" type="presOf" srcId="{EA78EF6B-D3C5-4C70-9D9C-EC66DFB45062}" destId="{F19F34AD-10F6-4096-944F-6D2EF7C856DA}" srcOrd="0" destOrd="0" presId="urn:microsoft.com/office/officeart/2018/2/layout/IconLabelList"/>
    <dgm:cxn modelId="{C8AA8262-C257-45A0-A782-ABA07FB5952E}" srcId="{0C7179A8-2A91-43DD-9880-2BC5E601DAED}" destId="{0EE57C0B-10A9-4C6E-9BE4-BE31FE61B0F3}" srcOrd="1" destOrd="0" parTransId="{94D06BAE-F366-4E4C-9AC7-012676D223BD}" sibTransId="{FD968847-B741-47F6-9345-C021598E956B}"/>
    <dgm:cxn modelId="{20BABC67-6E8C-4E70-9ADF-5F9D15C282EA}" srcId="{0C7179A8-2A91-43DD-9880-2BC5E601DAED}" destId="{EA78EF6B-D3C5-4C70-9D9C-EC66DFB45062}" srcOrd="0" destOrd="0" parTransId="{BBC02417-457E-45E6-8FAD-05D8F9A30945}" sibTransId="{971CCBFD-5EC4-4E0D-9C76-99FED5AAAEE3}"/>
    <dgm:cxn modelId="{87C442BB-1FC1-4533-A094-E344F2B8855F}" type="presOf" srcId="{0EE57C0B-10A9-4C6E-9BE4-BE31FE61B0F3}" destId="{6BF1B99B-C6E8-4BED-9250-057E1792D8B5}" srcOrd="0" destOrd="0" presId="urn:microsoft.com/office/officeart/2018/2/layout/IconLabelList"/>
    <dgm:cxn modelId="{081E4DCD-2DC1-4890-8BE5-B7F4DD021A2F}" type="presOf" srcId="{0C7179A8-2A91-43DD-9880-2BC5E601DAED}" destId="{1224EE57-D348-4C2E-8C7C-8918F61FE72A}" srcOrd="0" destOrd="0" presId="urn:microsoft.com/office/officeart/2018/2/layout/IconLabelList"/>
    <dgm:cxn modelId="{4FF01EC0-6EE2-437D-AD53-5ABFABDFF6A5}" type="presParOf" srcId="{1224EE57-D348-4C2E-8C7C-8918F61FE72A}" destId="{F33D8FEA-8DF5-4330-9307-A8C997EE3A81}" srcOrd="0" destOrd="0" presId="urn:microsoft.com/office/officeart/2018/2/layout/IconLabelList"/>
    <dgm:cxn modelId="{F771B09C-A207-46D1-A18B-1A8464D28006}" type="presParOf" srcId="{F33D8FEA-8DF5-4330-9307-A8C997EE3A81}" destId="{CE708A0C-C2A1-464A-9AA6-1EB7A6110CE4}" srcOrd="0" destOrd="0" presId="urn:microsoft.com/office/officeart/2018/2/layout/IconLabelList"/>
    <dgm:cxn modelId="{684BE43A-03D0-408D-9C6B-9E1FB6B5191E}" type="presParOf" srcId="{F33D8FEA-8DF5-4330-9307-A8C997EE3A81}" destId="{60C01847-4DD0-4155-A1BB-F047BE9F2A93}" srcOrd="1" destOrd="0" presId="urn:microsoft.com/office/officeart/2018/2/layout/IconLabelList"/>
    <dgm:cxn modelId="{00B14321-3F2F-4DC3-8BB8-D2ADEC45C19E}" type="presParOf" srcId="{F33D8FEA-8DF5-4330-9307-A8C997EE3A81}" destId="{F19F34AD-10F6-4096-944F-6D2EF7C856DA}" srcOrd="2" destOrd="0" presId="urn:microsoft.com/office/officeart/2018/2/layout/IconLabelList"/>
    <dgm:cxn modelId="{48ED95EE-88E9-45BF-81A0-922AD5D712DD}" type="presParOf" srcId="{1224EE57-D348-4C2E-8C7C-8918F61FE72A}" destId="{0004530D-A476-4346-A1D6-A31663762CC0}" srcOrd="1" destOrd="0" presId="urn:microsoft.com/office/officeart/2018/2/layout/IconLabelList"/>
    <dgm:cxn modelId="{C4F522FA-6F2F-45A5-AC8F-3A6067F69796}" type="presParOf" srcId="{1224EE57-D348-4C2E-8C7C-8918F61FE72A}" destId="{29892D2C-4686-4097-9F7C-4C27B14CE649}" srcOrd="2" destOrd="0" presId="urn:microsoft.com/office/officeart/2018/2/layout/IconLabelList"/>
    <dgm:cxn modelId="{FA29985F-5F47-44C8-96FB-EDBC321A737D}" type="presParOf" srcId="{29892D2C-4686-4097-9F7C-4C27B14CE649}" destId="{69D68235-F62A-4F62-9B50-80F5F7A17D1B}" srcOrd="0" destOrd="0" presId="urn:microsoft.com/office/officeart/2018/2/layout/IconLabelList"/>
    <dgm:cxn modelId="{575D24E5-3D74-45C4-89D2-7FCFC8DE7A4B}" type="presParOf" srcId="{29892D2C-4686-4097-9F7C-4C27B14CE649}" destId="{459CC7F2-3E3C-471A-A60D-3024BBB195A8}" srcOrd="1" destOrd="0" presId="urn:microsoft.com/office/officeart/2018/2/layout/IconLabelList"/>
    <dgm:cxn modelId="{5F9F9D1C-52AE-4C21-951C-744897DE658C}" type="presParOf" srcId="{29892D2C-4686-4097-9F7C-4C27B14CE649}" destId="{6BF1B99B-C6E8-4BED-9250-057E1792D8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1AFC-AE9A-4F33-940C-D6495BF4B788}">
      <dsp:nvSpPr>
        <dsp:cNvPr id="0" name=""/>
        <dsp:cNvSpPr/>
      </dsp:nvSpPr>
      <dsp:spPr>
        <a:xfrm>
          <a:off x="0" y="402639"/>
          <a:ext cx="10058399" cy="56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created Inverted Index on the entire Wikipedia corpus. The creation of the inverted index mostly based on practical hw3, and we added some methods which helped us to work on a giant corpus data.</a:t>
          </a:r>
        </a:p>
      </dsp:txBody>
      <dsp:txXfrm>
        <a:off x="27415" y="430054"/>
        <a:ext cx="10003569" cy="506770"/>
      </dsp:txXfrm>
    </dsp:sp>
    <dsp:sp modelId="{DD45D37F-47C6-46AE-95C2-1299CDBEF994}">
      <dsp:nvSpPr>
        <dsp:cNvPr id="0" name=""/>
        <dsp:cNvSpPr/>
      </dsp:nvSpPr>
      <dsp:spPr>
        <a:xfrm>
          <a:off x="0" y="1007439"/>
          <a:ext cx="10058399" cy="561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made three Inverted Index for each part of a Wikipedia document – a Title Inverted Index , a body text Inverted Index and an anchor text Inverted Index . The Inverted Index is on the entire corpus.</a:t>
          </a:r>
        </a:p>
      </dsp:txBody>
      <dsp:txXfrm>
        <a:off x="27415" y="1034854"/>
        <a:ext cx="10003569" cy="506770"/>
      </dsp:txXfrm>
    </dsp:sp>
    <dsp:sp modelId="{C7B15701-9265-49BC-85C0-98B915D359B7}">
      <dsp:nvSpPr>
        <dsp:cNvPr id="0" name=""/>
        <dsp:cNvSpPr/>
      </dsp:nvSpPr>
      <dsp:spPr>
        <a:xfrm>
          <a:off x="0" y="1612240"/>
          <a:ext cx="10058399" cy="561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saved a json file doc_lengths with the length of each file (DL)</a:t>
          </a:r>
        </a:p>
      </dsp:txBody>
      <dsp:txXfrm>
        <a:off x="27415" y="1639655"/>
        <a:ext cx="10003569" cy="506770"/>
      </dsp:txXfrm>
    </dsp:sp>
    <dsp:sp modelId="{0613E067-FAF9-4E1F-AD94-CA9566AADD10}">
      <dsp:nvSpPr>
        <dsp:cNvPr id="0" name=""/>
        <dsp:cNvSpPr/>
      </dsp:nvSpPr>
      <dsp:spPr>
        <a:xfrm>
          <a:off x="0" y="2217040"/>
          <a:ext cx="10058399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created json file (page_rank_data) which stores the PR of each doc in the corpus</a:t>
          </a:r>
        </a:p>
      </dsp:txBody>
      <dsp:txXfrm>
        <a:off x="27415" y="2244455"/>
        <a:ext cx="10003569" cy="506770"/>
      </dsp:txXfrm>
    </dsp:sp>
    <dsp:sp modelId="{A1BB1D4E-B21E-4A18-8820-CF0A84D02952}">
      <dsp:nvSpPr>
        <dsp:cNvPr id="0" name=""/>
        <dsp:cNvSpPr/>
      </dsp:nvSpPr>
      <dsp:spPr>
        <a:xfrm>
          <a:off x="0" y="2821840"/>
          <a:ext cx="10058399" cy="561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addition, we made two </a:t>
          </a:r>
          <a:r>
            <a:rPr lang="en-US" sz="1500" kern="1200" dirty="0" err="1"/>
            <a:t>pikle</a:t>
          </a:r>
          <a:r>
            <a:rPr lang="en-US" sz="1500" kern="1200" dirty="0"/>
            <a:t> file (pageviews, </a:t>
          </a:r>
          <a:r>
            <a:rPr lang="en-US" sz="1500" kern="1200" dirty="0" err="1"/>
            <a:t>id_title_dict</a:t>
          </a:r>
          <a:r>
            <a:rPr lang="en-US" sz="1500" kern="1200" dirty="0"/>
            <a:t>) which pageviews based on hw1 which stores the views of the doc for each doc in the corpus and </a:t>
          </a:r>
          <a:r>
            <a:rPr lang="en-US" sz="1500" kern="1200" dirty="0" err="1"/>
            <a:t>id_title_dict</a:t>
          </a:r>
          <a:r>
            <a:rPr lang="en-US" sz="1500" kern="1200" dirty="0"/>
            <a:t> which each record represents the doc’s id and what is the title of the doc.</a:t>
          </a:r>
        </a:p>
      </dsp:txBody>
      <dsp:txXfrm>
        <a:off x="27415" y="2849255"/>
        <a:ext cx="10003569" cy="506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8A0C-C2A1-464A-9AA6-1EB7A6110CE4}">
      <dsp:nvSpPr>
        <dsp:cNvPr id="0" name=""/>
        <dsp:cNvSpPr/>
      </dsp:nvSpPr>
      <dsp:spPr>
        <a:xfrm>
          <a:off x="857935" y="538970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F34AD-10F6-4096-944F-6D2EF7C856DA}">
      <dsp:nvSpPr>
        <dsp:cNvPr id="0" name=""/>
        <dsp:cNvSpPr/>
      </dsp:nvSpPr>
      <dsp:spPr>
        <a:xfrm>
          <a:off x="59748" y="2202687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graph showing the engine performance for each major version of your implementation:</a:t>
          </a:r>
        </a:p>
      </dsp:txBody>
      <dsp:txXfrm>
        <a:off x="59748" y="2202687"/>
        <a:ext cx="2902500" cy="720000"/>
      </dsp:txXfrm>
    </dsp:sp>
    <dsp:sp modelId="{69D68235-F62A-4F62-9B50-80F5F7A17D1B}">
      <dsp:nvSpPr>
        <dsp:cNvPr id="0" name=""/>
        <dsp:cNvSpPr/>
      </dsp:nvSpPr>
      <dsp:spPr>
        <a:xfrm>
          <a:off x="4268373" y="538970"/>
          <a:ext cx="1306125" cy="130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1B99B-C6E8-4BED-9250-057E1792D8B5}">
      <dsp:nvSpPr>
        <dsp:cNvPr id="0" name=""/>
        <dsp:cNvSpPr/>
      </dsp:nvSpPr>
      <dsp:spPr>
        <a:xfrm>
          <a:off x="3470185" y="2202687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graph showing the engine's average retrieval time for each major version of your implementation</a:t>
          </a:r>
        </a:p>
      </dsp:txBody>
      <dsp:txXfrm>
        <a:off x="3470185" y="2202687"/>
        <a:ext cx="290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7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yalmao@post.bgu.ac.i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danbib@post.bgu.ac.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4F8D7EFF-BD07-4731-9BF7-801A96BE9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C0400-B7FB-4193-A1D8-B71FAA98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IR Project – Fall 2021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579E0-1415-4EBA-AEF7-D15189B6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Eyal Maor – 322892878 </a:t>
            </a:r>
            <a:r>
              <a:rPr lang="en-US" dirty="0" err="1">
                <a:solidFill>
                  <a:srgbClr val="FFFFFF"/>
                </a:solidFill>
              </a:rPr>
              <a:t>Idan</a:t>
            </a:r>
            <a:r>
              <a:rPr lang="en-US" dirty="0">
                <a:solidFill>
                  <a:srgbClr val="FFFFFF"/>
                </a:solidFill>
              </a:rPr>
              <a:t> Bibi – 211375746</a:t>
            </a:r>
          </a:p>
          <a:p>
            <a:r>
              <a:rPr lang="en-US" dirty="0">
                <a:solidFill>
                  <a:srgbClr val="FFFFFF"/>
                </a:solidFill>
                <a:hlinkClick r:id="rId3"/>
              </a:rPr>
              <a:t>eyalmao@post.bgu.ac.il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idanbib@post.bgu.ac.il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he-IL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82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DBE07-4224-458D-8033-E5AFFD47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will we show today?</a:t>
            </a:r>
            <a:endParaRPr lang="he-IL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B2F2-3A7B-48A5-A120-3357958D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Creating the inverted index of the title, body text and anchor text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Creating the Page rank (PR) method and Page views (PV)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Creating the required search functions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Creating the main search function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Evaluate the search engine performance on difference search methods</a:t>
            </a:r>
          </a:p>
          <a:p>
            <a:endParaRPr lang="he-IL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E905368-DE5A-42F6-9AA8-CEE9976AE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8" r="47923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6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0ABD-8866-4B9E-8FE3-D28715FB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Inverted Index, page view and page rank</a:t>
            </a:r>
            <a:endParaRPr lang="he-I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E96C052-6C00-4223-ACCF-BB3B3ABD0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814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1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6167-A0F7-4F19-9B02-EB66AB8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Search functions	</a:t>
            </a:r>
            <a:endParaRPr lang="he-IL" dirty="0"/>
          </a:p>
        </p:txBody>
      </p:sp>
      <p:pic>
        <p:nvPicPr>
          <p:cNvPr id="1026" name="Picture 2" descr="How to Pick the Right Search Engine">
            <a:extLst>
              <a:ext uri="{FF2B5EF4-FFF2-40B4-BE49-F238E27FC236}">
                <a16:creationId xmlns:a16="http://schemas.microsoft.com/office/drawing/2014/main" id="{254A6898-DE4E-44CD-B8E4-5CC02F139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9264" b="-2"/>
          <a:stretch/>
        </p:blipFill>
        <p:spPr bwMode="auto">
          <a:xfrm>
            <a:off x="20" y="10"/>
            <a:ext cx="45800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7481-3FE8-47F4-8544-BBB48903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For working with the search functions, we created some functions for making the search available: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Tokenize – a functions which makes tokens from the query we got from the user.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Read_posting_list</a:t>
            </a:r>
            <a:r>
              <a:rPr lang="en-US" sz="1400" dirty="0"/>
              <a:t> – the function reads the posting list of one single word token we searched in the query.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Tfidf_func</a:t>
            </a:r>
            <a:r>
              <a:rPr lang="en-US" sz="1400" dirty="0"/>
              <a:t> - Returns a sorted list of documents id's according to </a:t>
            </a:r>
            <a:r>
              <a:rPr lang="en-US" sz="1400" dirty="0" err="1"/>
              <a:t>tf-idf</a:t>
            </a:r>
            <a:r>
              <a:rPr lang="en-US" sz="1400" dirty="0"/>
              <a:t> score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Get_docs_binary</a:t>
            </a:r>
            <a:r>
              <a:rPr lang="en-US" sz="1400" dirty="0"/>
              <a:t> - Returns ALL (not just top 100) search results that contain A QUERY WORD IN THE TITLE OR ANCHOR of articles, ordered in descending order of the NUMBER OF QUERY WORDS that appear in the title. For example, a document with a title that matches two of the query words will be ranked before a document with a title that matches only one query term.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We used a combination of those function together and adjusted the combination for each type of a search function (</a:t>
            </a:r>
            <a:r>
              <a:rPr lang="en-US" sz="1400" dirty="0" err="1"/>
              <a:t>search_title</a:t>
            </a:r>
            <a:r>
              <a:rPr lang="en-US" sz="1400" dirty="0"/>
              <a:t>, </a:t>
            </a:r>
            <a:r>
              <a:rPr lang="en-US" sz="1400" dirty="0" err="1"/>
              <a:t>search_body</a:t>
            </a:r>
            <a:r>
              <a:rPr lang="en-US" sz="1400" dirty="0"/>
              <a:t>, </a:t>
            </a:r>
            <a:r>
              <a:rPr lang="en-US" sz="1400" dirty="0" err="1"/>
              <a:t>search_anchor</a:t>
            </a:r>
            <a:r>
              <a:rPr lang="en-US" sz="1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338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3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BB195-5629-4DFA-8215-4A5C5B2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Our main Search function</a:t>
            </a:r>
            <a:endParaRPr lang="he-IL" sz="40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ould the search engine of the future be free and collaborative like  Wikipedia? | by Enrique Dans | Enrique Dans | Medium">
            <a:extLst>
              <a:ext uri="{FF2B5EF4-FFF2-40B4-BE49-F238E27FC236}">
                <a16:creationId xmlns:a16="http://schemas.microsoft.com/office/drawing/2014/main" id="{8EB118E5-327C-4110-8B74-C0BC96007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2" b="-2"/>
          <a:stretch/>
        </p:blipFill>
        <p:spPr bwMode="auto">
          <a:xfrm>
            <a:off x="20" y="10"/>
            <a:ext cx="4580077" cy="33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14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he Best Search Engines of 2022">
            <a:extLst>
              <a:ext uri="{FF2B5EF4-FFF2-40B4-BE49-F238E27FC236}">
                <a16:creationId xmlns:a16="http://schemas.microsoft.com/office/drawing/2014/main" id="{378DBA66-575C-4338-B10D-BA64ADDC7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r="10438" b="-3"/>
          <a:stretch/>
        </p:blipFill>
        <p:spPr bwMode="auto">
          <a:xfrm>
            <a:off x="20" y="3474720"/>
            <a:ext cx="4580077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E8A5-6013-4547-9B02-7B636C7F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This is the main function that returns up to a 100 of your best search results for the query. We used word embedding word2vec which we loaded beforehand (wiki-news-300d-1M.vec).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We used a combination of most functions we mentioned a slide before, and in addition we used two more functions:</a:t>
            </a:r>
          </a:p>
          <a:p>
            <a:pPr>
              <a:lnSpc>
                <a:spcPct val="100000"/>
              </a:lnSpc>
            </a:pPr>
            <a:r>
              <a:rPr lang="en-US" sz="1500" dirty="0" err="1">
                <a:solidFill>
                  <a:schemeClr val="tx1"/>
                </a:solidFill>
              </a:rPr>
              <a:t>Expand_query</a:t>
            </a:r>
            <a:r>
              <a:rPr lang="en-US" sz="1500" dirty="0">
                <a:solidFill>
                  <a:schemeClr val="tx1"/>
                </a:solidFill>
              </a:rPr>
              <a:t> – a function which returns a new list of expended tokens.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Sim – a function that filtering the words that are not like others and calculating the similarity between different tokens in the query.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The main function activate the combination of functions and returns the most relevant docs.</a:t>
            </a:r>
          </a:p>
          <a:p>
            <a:pPr>
              <a:lnSpc>
                <a:spcPct val="100000"/>
              </a:lnSpc>
            </a:pPr>
            <a:endParaRPr lang="he-IL" sz="1500" dirty="0">
              <a:solidFill>
                <a:schemeClr val="tx1"/>
              </a:solidFill>
            </a:endParaRPr>
          </a:p>
        </p:txBody>
      </p:sp>
      <p:sp>
        <p:nvSpPr>
          <p:cNvPr id="4" name="AutoShape 2" descr="Search Historical Records • FamilySearch">
            <a:extLst>
              <a:ext uri="{FF2B5EF4-FFF2-40B4-BE49-F238E27FC236}">
                <a16:creationId xmlns:a16="http://schemas.microsoft.com/office/drawing/2014/main" id="{58203E44-1E00-4DCE-839D-47CC85AA7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9840" y="3276600"/>
            <a:ext cx="493776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814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5514-A984-4A9B-BB3C-E218724E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sz="3200"/>
              <a:t>Evaluate the search engine performance on difference search methods</a:t>
            </a:r>
            <a:endParaRPr lang="he-IL" sz="3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CAF9B53-6A64-4BB6-ADD7-9376F75E3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670005"/>
              </p:ext>
            </p:extLst>
          </p:nvPr>
        </p:nvGraphicFramePr>
        <p:xfrm>
          <a:off x="642257" y="2407436"/>
          <a:ext cx="6432434" cy="346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9134BFF-62EA-4AF2-A773-BA51155BE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558" r="7892" b="-3"/>
          <a:stretch/>
        </p:blipFill>
        <p:spPr>
          <a:xfrm>
            <a:off x="7852283" y="634947"/>
            <a:ext cx="3410122" cy="251903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76956DD-2B46-4A89-B68A-F66610110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686" y="3494655"/>
            <a:ext cx="4001315" cy="23941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קנו עיצוב הבית | The Ultimate Wall Clock - 14&amp;quot; Atomic, Black, Easy to Read,  Perfect for Home, Office, School, Indoor / Outdoor">
            <a:extLst>
              <a:ext uri="{FF2B5EF4-FFF2-40B4-BE49-F238E27FC236}">
                <a16:creationId xmlns:a16="http://schemas.microsoft.com/office/drawing/2014/main" id="{5D96B322-72D1-4810-B891-F00D2471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35" y="2932612"/>
            <a:ext cx="1436539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43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RetrospectVTI</vt:lpstr>
      <vt:lpstr>IR Project – Fall 2021</vt:lpstr>
      <vt:lpstr>What will we show today?</vt:lpstr>
      <vt:lpstr>Inverted Index, page view and page rank</vt:lpstr>
      <vt:lpstr>Search functions </vt:lpstr>
      <vt:lpstr>Our main Search function</vt:lpstr>
      <vt:lpstr>Evaluate the search engine performance on difference search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Project – Fall 2021</dc:title>
  <dc:creator>אייל מאור</dc:creator>
  <cp:lastModifiedBy>אייל מאור</cp:lastModifiedBy>
  <cp:revision>7</cp:revision>
  <dcterms:created xsi:type="dcterms:W3CDTF">2022-01-09T19:29:31Z</dcterms:created>
  <dcterms:modified xsi:type="dcterms:W3CDTF">2022-01-10T16:46:54Z</dcterms:modified>
</cp:coreProperties>
</file>