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1" r:id="rId6"/>
    <p:sldId id="262" r:id="rId7"/>
    <p:sldId id="259"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D585-2859-473E-802A-24ACC9FA0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96461-1908-4C18-B759-E75E8ABC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4F2E9-5852-4563-8F9B-8CC1E5DB7DB1}"/>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5D2072DB-DE62-43DB-B57E-A3D07D55B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57A2-4E31-466A-A2A2-146AAEFD7405}"/>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399461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73F7-1EA2-43E2-B48D-677656EED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433658-25C1-4CF0-B424-9FA4AEFF5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1602-E289-4B76-B6FA-FE4824F190ED}"/>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4BD47057-C673-40C6-B7D8-8F052999C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2DEC-2A1C-4152-AAC1-64798EB791FD}"/>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61437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24FF8-A40A-4E66-9E19-E1E2CF961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9CD76-336E-4331-8114-E71E23A326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A5E8F-3F6E-4CA7-A8E2-BB4F5BBB64DF}"/>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AAED6EE0-0C1E-4736-8F6C-57B9714A8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7526B-7FAB-43F4-8490-105A7D9A7AA8}"/>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15031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1839-A77B-4860-A6ED-814F2F12C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46A7F-5307-4CE5-B6CE-9D89437960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80D48-A593-4F0A-AC2B-F86C1E0BC0CA}"/>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AD19E632-FCF3-4796-9E0E-863CA3996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E2C4F-925E-4557-8DC9-9560E1347111}"/>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360243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C1A8-2A30-435D-85C4-3BB87E27E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43156-E89D-48CC-9B2B-30B707BD4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74E815-E152-40D7-9008-071A1375BD3A}"/>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2EA62A79-3693-46CF-9B32-16999C19A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95AD6-B798-4A18-AE95-B0EDA7EADAF6}"/>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97764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138E-CAE3-49BA-937D-0908D2C8F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81B60-85DB-4BAB-A87F-5A04405345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E1980-7D10-4790-A365-1216C5E6D7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93DECA-3B49-4EA0-B55B-0A1931CDF2CB}"/>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6" name="Footer Placeholder 5">
            <a:extLst>
              <a:ext uri="{FF2B5EF4-FFF2-40B4-BE49-F238E27FC236}">
                <a16:creationId xmlns:a16="http://schemas.microsoft.com/office/drawing/2014/main" id="{B3D4BDE1-8ABA-4586-99E6-035722434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D4A05-AD27-443A-916C-15149861C7B3}"/>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413629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691-AB53-409A-BEDD-43CB55225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34159-EA18-4FDE-86A5-D007C3770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02845-380E-4BAF-9B5F-963EC6450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1C17F-8BB7-4559-B6E2-9ACCBFD9E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DFE960-FC21-4722-9A5E-66628EEC1C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EB2A2-67F5-4854-AAA0-01AE822D2821}"/>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8" name="Footer Placeholder 7">
            <a:extLst>
              <a:ext uri="{FF2B5EF4-FFF2-40B4-BE49-F238E27FC236}">
                <a16:creationId xmlns:a16="http://schemas.microsoft.com/office/drawing/2014/main" id="{C49715ED-ABF7-44B2-807E-869F30432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9A69-B316-4C25-BB2D-EC71C9E48341}"/>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42777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3B23-DFD9-4819-BFA6-451C92532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04D1E-6B22-4D18-9E8E-4D8D87B1E455}"/>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4" name="Footer Placeholder 3">
            <a:extLst>
              <a:ext uri="{FF2B5EF4-FFF2-40B4-BE49-F238E27FC236}">
                <a16:creationId xmlns:a16="http://schemas.microsoft.com/office/drawing/2014/main" id="{9CF71EA3-CF5F-49A0-88A5-B987BF259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58BAA1-978C-4F13-B03D-6324954D06BE}"/>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0756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52293-266F-4B32-A75C-460780043F40}"/>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3" name="Footer Placeholder 2">
            <a:extLst>
              <a:ext uri="{FF2B5EF4-FFF2-40B4-BE49-F238E27FC236}">
                <a16:creationId xmlns:a16="http://schemas.microsoft.com/office/drawing/2014/main" id="{B848C9F5-B275-4EDF-A78A-84E887E7D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C665B-1726-4D2A-8C13-C1E590576849}"/>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8950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E9D8-7580-4314-8988-9B2CF04B6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3CA2B5-7A32-48F9-85E9-5365D07A5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B609A-707E-41F0-AB62-9ECF9561C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DD66-D8A8-4010-9004-749977A7B909}"/>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6" name="Footer Placeholder 5">
            <a:extLst>
              <a:ext uri="{FF2B5EF4-FFF2-40B4-BE49-F238E27FC236}">
                <a16:creationId xmlns:a16="http://schemas.microsoft.com/office/drawing/2014/main" id="{C3762A53-5351-42DF-AD26-A35679572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BDFCD-AF78-4044-A795-6503BD51B469}"/>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01767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8BC-3F1E-4B7B-90DD-F0EDE6493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27CBF2-C6C3-4A03-B14B-EC74D554B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03130-D54A-4FA2-AFA6-0E7F23EA7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B76D06-A2D6-41C8-A5A7-9CFCDAA5F573}"/>
              </a:ext>
            </a:extLst>
          </p:cNvPr>
          <p:cNvSpPr>
            <a:spLocks noGrp="1"/>
          </p:cNvSpPr>
          <p:nvPr>
            <p:ph type="dt" sz="half" idx="10"/>
          </p:nvPr>
        </p:nvSpPr>
        <p:spPr/>
        <p:txBody>
          <a:bodyPr/>
          <a:lstStyle/>
          <a:p>
            <a:fld id="{7C41CEEE-D7D2-4376-945F-3EF87262369B}" type="datetimeFigureOut">
              <a:rPr lang="en-US" smtClean="0"/>
              <a:t>5/15/2017</a:t>
            </a:fld>
            <a:endParaRPr lang="en-US"/>
          </a:p>
        </p:txBody>
      </p:sp>
      <p:sp>
        <p:nvSpPr>
          <p:cNvPr id="6" name="Footer Placeholder 5">
            <a:extLst>
              <a:ext uri="{FF2B5EF4-FFF2-40B4-BE49-F238E27FC236}">
                <a16:creationId xmlns:a16="http://schemas.microsoft.com/office/drawing/2014/main" id="{2DE74FBF-5CCF-4602-84FE-B6C34855B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2F62-2FE4-4562-B5A5-B1A3E8151FD5}"/>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81751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2E752-2F5A-42C7-BDF7-A9036AC66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650DD2-296A-4088-A508-23770CF01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7042-06E2-4070-A791-4E7094FF5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1CEEE-D7D2-4376-945F-3EF87262369B}" type="datetimeFigureOut">
              <a:rPr lang="en-US" smtClean="0"/>
              <a:t>5/15/2017</a:t>
            </a:fld>
            <a:endParaRPr lang="en-US"/>
          </a:p>
        </p:txBody>
      </p:sp>
      <p:sp>
        <p:nvSpPr>
          <p:cNvPr id="5" name="Footer Placeholder 4">
            <a:extLst>
              <a:ext uri="{FF2B5EF4-FFF2-40B4-BE49-F238E27FC236}">
                <a16:creationId xmlns:a16="http://schemas.microsoft.com/office/drawing/2014/main" id="{2440AB31-65F0-4915-BA48-757E102C5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88B41-0DF2-4418-A344-AE7E55622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09511-0547-42DC-82D5-F0A4EAB0483E}" type="slidenum">
              <a:rPr lang="en-US" smtClean="0"/>
              <a:t>‹#›</a:t>
            </a:fld>
            <a:endParaRPr lang="en-US"/>
          </a:p>
        </p:txBody>
      </p:sp>
    </p:spTree>
    <p:extLst>
      <p:ext uri="{BB962C8B-B14F-4D97-AF65-F5344CB8AC3E}">
        <p14:creationId xmlns:p14="http://schemas.microsoft.com/office/powerpoint/2010/main" val="373541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B46D-85DF-4ECE-8EEF-367EC279E06C}"/>
              </a:ext>
            </a:extLst>
          </p:cNvPr>
          <p:cNvSpPr>
            <a:spLocks noGrp="1"/>
          </p:cNvSpPr>
          <p:nvPr>
            <p:ph type="ctrTitle"/>
          </p:nvPr>
        </p:nvSpPr>
        <p:spPr>
          <a:xfrm>
            <a:off x="1524000" y="2476499"/>
            <a:ext cx="9144000" cy="1033463"/>
          </a:xfrm>
        </p:spPr>
        <p:txBody>
          <a:bodyPr/>
          <a:lstStyle/>
          <a:p>
            <a:r>
              <a:rPr lang="en-US" dirty="0"/>
              <a:t>Green </a:t>
            </a:r>
            <a:r>
              <a:rPr lang="en-US" dirty="0" err="1"/>
              <a:t>IoT</a:t>
            </a:r>
            <a:r>
              <a:rPr lang="en-US" dirty="0"/>
              <a:t> at Home</a:t>
            </a:r>
          </a:p>
        </p:txBody>
      </p:sp>
      <p:sp>
        <p:nvSpPr>
          <p:cNvPr id="3" name="Subtitle 2">
            <a:extLst>
              <a:ext uri="{FF2B5EF4-FFF2-40B4-BE49-F238E27FC236}">
                <a16:creationId xmlns:a16="http://schemas.microsoft.com/office/drawing/2014/main" id="{A636921B-5825-4773-9534-A3E3E9170D34}"/>
              </a:ext>
            </a:extLst>
          </p:cNvPr>
          <p:cNvSpPr>
            <a:spLocks noGrp="1"/>
          </p:cNvSpPr>
          <p:nvPr>
            <p:ph type="subTitle" idx="1"/>
          </p:nvPr>
        </p:nvSpPr>
        <p:spPr/>
        <p:txBody>
          <a:bodyPr/>
          <a:lstStyle/>
          <a:p>
            <a:r>
              <a:rPr lang="en-US" dirty="0"/>
              <a:t>Saving Energy, Water and Money on a daily basis</a:t>
            </a:r>
          </a:p>
        </p:txBody>
      </p:sp>
    </p:spTree>
    <p:extLst>
      <p:ext uri="{BB962C8B-B14F-4D97-AF65-F5344CB8AC3E}">
        <p14:creationId xmlns:p14="http://schemas.microsoft.com/office/powerpoint/2010/main" val="127977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8AF2-F3E4-4466-A646-9D4EFBCC702E}"/>
              </a:ext>
            </a:extLst>
          </p:cNvPr>
          <p:cNvSpPr>
            <a:spLocks noGrp="1"/>
          </p:cNvSpPr>
          <p:nvPr>
            <p:ph type="title"/>
          </p:nvPr>
        </p:nvSpPr>
        <p:spPr/>
        <p:txBody>
          <a:bodyPr>
            <a:normAutofit/>
          </a:bodyPr>
          <a:lstStyle/>
          <a:p>
            <a:r>
              <a:rPr lang="en-US" dirty="0" err="1"/>
              <a:t>IoT</a:t>
            </a:r>
            <a:r>
              <a:rPr lang="en-US" dirty="0"/>
              <a:t> can help make the world a greener place</a:t>
            </a:r>
          </a:p>
        </p:txBody>
      </p:sp>
      <p:sp>
        <p:nvSpPr>
          <p:cNvPr id="3" name="Content Placeholder 2">
            <a:extLst>
              <a:ext uri="{FF2B5EF4-FFF2-40B4-BE49-F238E27FC236}">
                <a16:creationId xmlns:a16="http://schemas.microsoft.com/office/drawing/2014/main" id="{E60C2BBE-FE01-4E2C-B489-B1E582765CB4}"/>
              </a:ext>
            </a:extLst>
          </p:cNvPr>
          <p:cNvSpPr>
            <a:spLocks noGrp="1"/>
          </p:cNvSpPr>
          <p:nvPr>
            <p:ph idx="1"/>
          </p:nvPr>
        </p:nvSpPr>
        <p:spPr>
          <a:xfrm>
            <a:off x="838200" y="1825625"/>
            <a:ext cx="10515600" cy="4351338"/>
          </a:xfrm>
        </p:spPr>
        <p:txBody>
          <a:bodyPr/>
          <a:lstStyle/>
          <a:p>
            <a:r>
              <a:rPr lang="en-US" dirty="0"/>
              <a:t>Smart appliances allow you to use only the exact amount of water and energy needed.</a:t>
            </a:r>
          </a:p>
          <a:p>
            <a:r>
              <a:rPr lang="en-US" dirty="0"/>
              <a:t>Promotes awareness of resource consumption and encourages you to be more water and energy efficient.</a:t>
            </a:r>
          </a:p>
          <a:p>
            <a:r>
              <a:rPr lang="en-US" dirty="0"/>
              <a:t>Connect to your city’s Smart Grid and cause less strain on its resources during peak hours.</a:t>
            </a:r>
          </a:p>
          <a:p>
            <a:endParaRPr lang="en-US" dirty="0"/>
          </a:p>
        </p:txBody>
      </p:sp>
    </p:spTree>
    <p:extLst>
      <p:ext uri="{BB962C8B-B14F-4D97-AF65-F5344CB8AC3E}">
        <p14:creationId xmlns:p14="http://schemas.microsoft.com/office/powerpoint/2010/main" val="180794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1E32-843A-4C2F-871D-886F5CC7716B}"/>
              </a:ext>
            </a:extLst>
          </p:cNvPr>
          <p:cNvSpPr>
            <a:spLocks noGrp="1"/>
          </p:cNvSpPr>
          <p:nvPr>
            <p:ph type="title"/>
          </p:nvPr>
        </p:nvSpPr>
        <p:spPr/>
        <p:txBody>
          <a:bodyPr/>
          <a:lstStyle/>
          <a:p>
            <a:r>
              <a:rPr lang="en-US" dirty="0"/>
              <a:t>Smart A/C Systems</a:t>
            </a:r>
          </a:p>
        </p:txBody>
      </p:sp>
      <p:sp>
        <p:nvSpPr>
          <p:cNvPr id="3" name="Content Placeholder 2">
            <a:extLst>
              <a:ext uri="{FF2B5EF4-FFF2-40B4-BE49-F238E27FC236}">
                <a16:creationId xmlns:a16="http://schemas.microsoft.com/office/drawing/2014/main" id="{BB7CDD45-952C-41EF-9951-E7A98A646664}"/>
              </a:ext>
            </a:extLst>
          </p:cNvPr>
          <p:cNvSpPr>
            <a:spLocks noGrp="1"/>
          </p:cNvSpPr>
          <p:nvPr>
            <p:ph idx="1"/>
          </p:nvPr>
        </p:nvSpPr>
        <p:spPr/>
        <p:txBody>
          <a:bodyPr/>
          <a:lstStyle/>
          <a:p>
            <a:r>
              <a:rPr lang="en-US" dirty="0"/>
              <a:t>Only heat/cool the rooms or areas that you actually spend time in.</a:t>
            </a:r>
          </a:p>
          <a:p>
            <a:r>
              <a:rPr lang="en-US" dirty="0"/>
              <a:t>Control thermostat from your laptop or phone, or</a:t>
            </a:r>
            <a:br>
              <a:rPr lang="en-US" dirty="0"/>
            </a:br>
            <a:r>
              <a:rPr lang="en-US" dirty="0"/>
              <a:t>let it learn your schedule automatically.</a:t>
            </a:r>
          </a:p>
          <a:p>
            <a:r>
              <a:rPr lang="en-US" dirty="0"/>
              <a:t>Saves 10-12% in heating, 15% in cooling.</a:t>
            </a:r>
          </a:p>
          <a:p>
            <a:r>
              <a:rPr lang="en-US" dirty="0"/>
              <a:t>Saves $130-$145 per year in heat</a:t>
            </a:r>
            <a:br>
              <a:rPr lang="en-US" dirty="0"/>
            </a:br>
            <a:r>
              <a:rPr lang="en-US" dirty="0"/>
              <a:t>and cooling costs. It pays for itself after</a:t>
            </a:r>
            <a:br>
              <a:rPr lang="en-US" dirty="0"/>
            </a:br>
            <a:r>
              <a:rPr lang="en-US" dirty="0"/>
              <a:t>just 2 years.</a:t>
            </a:r>
          </a:p>
        </p:txBody>
      </p:sp>
      <p:pic>
        <p:nvPicPr>
          <p:cNvPr id="4100" name="Picture 4" descr="Image result for nest">
            <a:extLst>
              <a:ext uri="{FF2B5EF4-FFF2-40B4-BE49-F238E27FC236}">
                <a16:creationId xmlns:a16="http://schemas.microsoft.com/office/drawing/2014/main" id="{EF4DE197-FA75-4D1B-937B-00409E571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0" y="2316480"/>
            <a:ext cx="4541520" cy="45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8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BF08-9E67-4069-86C5-10E8CC0B2F6A}"/>
              </a:ext>
            </a:extLst>
          </p:cNvPr>
          <p:cNvSpPr>
            <a:spLocks noGrp="1"/>
          </p:cNvSpPr>
          <p:nvPr>
            <p:ph type="title"/>
          </p:nvPr>
        </p:nvSpPr>
        <p:spPr/>
        <p:txBody>
          <a:bodyPr/>
          <a:lstStyle/>
          <a:p>
            <a:r>
              <a:rPr lang="en-US" dirty="0"/>
              <a:t>Smart Washer and Dryer</a:t>
            </a:r>
          </a:p>
        </p:txBody>
      </p:sp>
      <p:sp>
        <p:nvSpPr>
          <p:cNvPr id="3" name="Content Placeholder 2">
            <a:extLst>
              <a:ext uri="{FF2B5EF4-FFF2-40B4-BE49-F238E27FC236}">
                <a16:creationId xmlns:a16="http://schemas.microsoft.com/office/drawing/2014/main" id="{BFFDA37F-7627-4D65-8DBD-6B2F2D15CA69}"/>
              </a:ext>
            </a:extLst>
          </p:cNvPr>
          <p:cNvSpPr>
            <a:spLocks noGrp="1"/>
          </p:cNvSpPr>
          <p:nvPr>
            <p:ph idx="1"/>
          </p:nvPr>
        </p:nvSpPr>
        <p:spPr>
          <a:xfrm>
            <a:off x="838200" y="1825625"/>
            <a:ext cx="10515600" cy="4351338"/>
          </a:xfrm>
        </p:spPr>
        <p:txBody>
          <a:bodyPr/>
          <a:lstStyle/>
          <a:p>
            <a:r>
              <a:rPr lang="en-US" dirty="0"/>
              <a:t>Detects the amount of clothes loaded and can adjust the water and energy used. Uses 75% less water and power. Includes app to track savings over time.</a:t>
            </a:r>
          </a:p>
          <a:p>
            <a:endParaRPr lang="en-US" dirty="0"/>
          </a:p>
        </p:txBody>
      </p:sp>
      <p:pic>
        <p:nvPicPr>
          <p:cNvPr id="1028" name="Picture 4" descr="Price: $3,998 for both Digital Smarts: First of all, the washer-dryer pair looks really cool. Inside the washer, “Cycle-Logic” technology offers 33 multiple cycle choices including athletic wear, baby items, jeans, bath mats, shower curtains, shoes, swimwear and stuffed animals. If those don’t grab you, program your own. If you’re a laundry newbie and perplexed by fabric stains, an LCD touch screen offers cleaning tips. For example, enter chocolate stain and cotton shirt and the machine offers c">
            <a:extLst>
              <a:ext uri="{FF2B5EF4-FFF2-40B4-BE49-F238E27FC236}">
                <a16:creationId xmlns:a16="http://schemas.microsoft.com/office/drawing/2014/main" id="{95125314-0CA1-4709-8876-B26DAC024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7" y="3116903"/>
            <a:ext cx="4590090" cy="30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69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F6C-754F-4C59-824C-33D20437F1D5}"/>
              </a:ext>
            </a:extLst>
          </p:cNvPr>
          <p:cNvSpPr>
            <a:spLocks noGrp="1"/>
          </p:cNvSpPr>
          <p:nvPr>
            <p:ph type="title"/>
          </p:nvPr>
        </p:nvSpPr>
        <p:spPr/>
        <p:txBody>
          <a:bodyPr/>
          <a:lstStyle/>
          <a:p>
            <a:r>
              <a:rPr lang="en-US" dirty="0"/>
              <a:t>Smart Dishwasher</a:t>
            </a:r>
          </a:p>
        </p:txBody>
      </p:sp>
      <p:sp>
        <p:nvSpPr>
          <p:cNvPr id="3" name="Content Placeholder 2">
            <a:extLst>
              <a:ext uri="{FF2B5EF4-FFF2-40B4-BE49-F238E27FC236}">
                <a16:creationId xmlns:a16="http://schemas.microsoft.com/office/drawing/2014/main" id="{0F8CDA15-287F-4715-BE57-ABD74057B63D}"/>
              </a:ext>
            </a:extLst>
          </p:cNvPr>
          <p:cNvSpPr>
            <a:spLocks noGrp="1"/>
          </p:cNvSpPr>
          <p:nvPr>
            <p:ph idx="1"/>
          </p:nvPr>
        </p:nvSpPr>
        <p:spPr>
          <a:xfrm>
            <a:off x="838200" y="1825625"/>
            <a:ext cx="7056120" cy="4351338"/>
          </a:xfrm>
        </p:spPr>
        <p:txBody>
          <a:bodyPr/>
          <a:lstStyle/>
          <a:p>
            <a:r>
              <a:rPr lang="en-US" dirty="0"/>
              <a:t>Detects how many dishes are inside and uses the needed amount of water and detergent.</a:t>
            </a:r>
          </a:p>
          <a:p>
            <a:r>
              <a:rPr lang="en-US" dirty="0"/>
              <a:t>Soil Sensor determines how dirty dishes are and adjusts accordingly. </a:t>
            </a:r>
          </a:p>
        </p:txBody>
      </p:sp>
      <p:pic>
        <p:nvPicPr>
          <p:cNvPr id="2050" name="Picture 2" descr="Price: $2,849 Digital Smarts: This dishwasher includes an “AutoSensor” that determines the amount of water and detergent needed based on the number of dishes in the machine. Its “RemoteVision” technology system alerts Miele if there’s a malfunction through a wireless Internet connection. Additional features include LED lighting, 10 wash cycles and less noise when in operation.">
            <a:extLst>
              <a:ext uri="{FF2B5EF4-FFF2-40B4-BE49-F238E27FC236}">
                <a16:creationId xmlns:a16="http://schemas.microsoft.com/office/drawing/2014/main" id="{DEFFEA53-8818-4347-97BF-E8F4831F4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185" y="1825625"/>
            <a:ext cx="3059615" cy="458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7235-AE84-4041-B1A9-D3AB3A6D1B12}"/>
              </a:ext>
            </a:extLst>
          </p:cNvPr>
          <p:cNvSpPr>
            <a:spLocks noGrp="1"/>
          </p:cNvSpPr>
          <p:nvPr>
            <p:ph type="title"/>
          </p:nvPr>
        </p:nvSpPr>
        <p:spPr/>
        <p:txBody>
          <a:bodyPr/>
          <a:lstStyle/>
          <a:p>
            <a:r>
              <a:rPr lang="en-US" dirty="0"/>
              <a:t>Smart Refrigerator</a:t>
            </a:r>
          </a:p>
        </p:txBody>
      </p:sp>
      <p:sp>
        <p:nvSpPr>
          <p:cNvPr id="3" name="Content Placeholder 2">
            <a:extLst>
              <a:ext uri="{FF2B5EF4-FFF2-40B4-BE49-F238E27FC236}">
                <a16:creationId xmlns:a16="http://schemas.microsoft.com/office/drawing/2014/main" id="{8959D3AF-710D-4835-AC5B-1352E2D58C19}"/>
              </a:ext>
            </a:extLst>
          </p:cNvPr>
          <p:cNvSpPr>
            <a:spLocks noGrp="1"/>
          </p:cNvSpPr>
          <p:nvPr>
            <p:ph idx="1"/>
          </p:nvPr>
        </p:nvSpPr>
        <p:spPr>
          <a:xfrm>
            <a:off x="838200" y="1825625"/>
            <a:ext cx="7581405" cy="4351338"/>
          </a:xfrm>
        </p:spPr>
        <p:txBody>
          <a:bodyPr/>
          <a:lstStyle/>
          <a:p>
            <a:r>
              <a:rPr lang="en-US" dirty="0"/>
              <a:t>Different temperature/humidity zones for different types of food.</a:t>
            </a:r>
          </a:p>
          <a:p>
            <a:r>
              <a:rPr lang="en-US" dirty="0"/>
              <a:t>Power-saving mode to conserve energy when nobody is home.</a:t>
            </a:r>
          </a:p>
        </p:txBody>
      </p:sp>
      <p:pic>
        <p:nvPicPr>
          <p:cNvPr id="3074" name="Picture 2" descr="Price: $2699 or $3499 Digital Smarts: Samsung’s advanced refrigerators feature four temperature-setting options. Meat and fish, for example, can be stored at 29°F and wine can be kept slightly warmer at 42 degrees. There are separate cooling systems in the refrigerator and freezer to regulate temperature and humidity. One drawer is adjustable so kids easily can reach for it. But the fun really begins with the fridge’s touch screen LCD panel. Select the “Grocery Manager” that tracks your food inv">
            <a:extLst>
              <a:ext uri="{FF2B5EF4-FFF2-40B4-BE49-F238E27FC236}">
                <a16:creationId xmlns:a16="http://schemas.microsoft.com/office/drawing/2014/main" id="{E4485121-9817-4BDE-B6D2-6480CA575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046" y="1825625"/>
            <a:ext cx="3097637" cy="464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5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B8B2-8737-4468-A5D3-623618A41AD6}"/>
              </a:ext>
            </a:extLst>
          </p:cNvPr>
          <p:cNvSpPr>
            <a:spLocks noGrp="1"/>
          </p:cNvSpPr>
          <p:nvPr>
            <p:ph type="title"/>
          </p:nvPr>
        </p:nvSpPr>
        <p:spPr/>
        <p:txBody>
          <a:bodyPr/>
          <a:lstStyle/>
          <a:p>
            <a:r>
              <a:rPr lang="en-US" dirty="0"/>
              <a:t>Cheaper Power</a:t>
            </a:r>
          </a:p>
        </p:txBody>
      </p:sp>
      <p:sp>
        <p:nvSpPr>
          <p:cNvPr id="3" name="Content Placeholder 2">
            <a:extLst>
              <a:ext uri="{FF2B5EF4-FFF2-40B4-BE49-F238E27FC236}">
                <a16:creationId xmlns:a16="http://schemas.microsoft.com/office/drawing/2014/main" id="{89B14D18-26E2-476D-9EBD-0928BF507FD6}"/>
              </a:ext>
            </a:extLst>
          </p:cNvPr>
          <p:cNvSpPr>
            <a:spLocks noGrp="1"/>
          </p:cNvSpPr>
          <p:nvPr>
            <p:ph idx="1"/>
          </p:nvPr>
        </p:nvSpPr>
        <p:spPr>
          <a:xfrm>
            <a:off x="838200" y="1825625"/>
            <a:ext cx="10515600" cy="4351338"/>
          </a:xfrm>
        </p:spPr>
        <p:txBody>
          <a:bodyPr/>
          <a:lstStyle/>
          <a:p>
            <a:r>
              <a:rPr lang="en-US" dirty="0"/>
              <a:t>In some countries like the US, utility companies charge less for electricity used in the middle of the night, when there is less strain on the system.</a:t>
            </a:r>
          </a:p>
          <a:p>
            <a:r>
              <a:rPr lang="en-US" dirty="0"/>
              <a:t>Appliances like a refrigerator could delay its energy-intensive tasks (like its defrost cycle) until those times.</a:t>
            </a:r>
          </a:p>
        </p:txBody>
      </p:sp>
      <p:pic>
        <p:nvPicPr>
          <p:cNvPr id="7172" name="Picture 4" descr="Image result for clock cartoon clip art">
            <a:extLst>
              <a:ext uri="{FF2B5EF4-FFF2-40B4-BE49-F238E27FC236}">
                <a16:creationId xmlns:a16="http://schemas.microsoft.com/office/drawing/2014/main" id="{7BADC5CC-9901-4E6D-9B61-FB93AE671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839" y="4168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power energy icon">
            <a:extLst>
              <a:ext uri="{FF2B5EF4-FFF2-40B4-BE49-F238E27FC236}">
                <a16:creationId xmlns:a16="http://schemas.microsoft.com/office/drawing/2014/main" id="{8B26EB42-CE6C-4948-9513-61883B816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65" y="3990650"/>
            <a:ext cx="2588823" cy="25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4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ttps://www.tesla.com/tesla_theme/assets/img/powerwall/section-powerwall-solution-march.png?20170418">
            <a:extLst>
              <a:ext uri="{FF2B5EF4-FFF2-40B4-BE49-F238E27FC236}">
                <a16:creationId xmlns:a16="http://schemas.microsoft.com/office/drawing/2014/main" id="{B0B7D36E-294E-43ED-8B75-A42E847FA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90600"/>
            <a:ext cx="12192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7C3AED-4CDE-46DE-939D-062FD73F296A}"/>
              </a:ext>
            </a:extLst>
          </p:cNvPr>
          <p:cNvSpPr>
            <a:spLocks noGrp="1"/>
          </p:cNvSpPr>
          <p:nvPr>
            <p:ph type="title"/>
          </p:nvPr>
        </p:nvSpPr>
        <p:spPr/>
        <p:txBody>
          <a:bodyPr/>
          <a:lstStyle/>
          <a:p>
            <a:r>
              <a:rPr lang="en-US" dirty="0"/>
              <a:t>Generating Power</a:t>
            </a:r>
          </a:p>
        </p:txBody>
      </p:sp>
      <p:sp>
        <p:nvSpPr>
          <p:cNvPr id="3" name="Content Placeholder 2">
            <a:extLst>
              <a:ext uri="{FF2B5EF4-FFF2-40B4-BE49-F238E27FC236}">
                <a16:creationId xmlns:a16="http://schemas.microsoft.com/office/drawing/2014/main" id="{73F2499D-B19C-474C-A07A-5E563A7EE716}"/>
              </a:ext>
            </a:extLst>
          </p:cNvPr>
          <p:cNvSpPr>
            <a:spLocks noGrp="1"/>
          </p:cNvSpPr>
          <p:nvPr>
            <p:ph idx="1"/>
          </p:nvPr>
        </p:nvSpPr>
        <p:spPr>
          <a:xfrm>
            <a:off x="838200" y="1825625"/>
            <a:ext cx="7330440" cy="4351338"/>
          </a:xfrm>
        </p:spPr>
        <p:txBody>
          <a:bodyPr/>
          <a:lstStyle/>
          <a:p>
            <a:r>
              <a:rPr lang="en-US" dirty="0"/>
              <a:t>Solar panels and Tesla’s Powerwall allow for generating and storing energy for your home.</a:t>
            </a:r>
          </a:p>
          <a:p>
            <a:r>
              <a:rPr lang="en-US" dirty="0"/>
              <a:t>As this technology improves, homes can become 100% energy independent.</a:t>
            </a:r>
          </a:p>
        </p:txBody>
      </p:sp>
    </p:spTree>
    <p:extLst>
      <p:ext uri="{BB962C8B-B14F-4D97-AF65-F5344CB8AC3E}">
        <p14:creationId xmlns:p14="http://schemas.microsoft.com/office/powerpoint/2010/main" val="322678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A6B-FF18-413B-B29C-71BC8D74479A}"/>
              </a:ext>
            </a:extLst>
          </p:cNvPr>
          <p:cNvSpPr>
            <a:spLocks noGrp="1"/>
          </p:cNvSpPr>
          <p:nvPr>
            <p:ph type="title"/>
          </p:nvPr>
        </p:nvSpPr>
        <p:spPr/>
        <p:txBody>
          <a:bodyPr/>
          <a:lstStyle/>
          <a:p>
            <a:r>
              <a:rPr lang="en-US" dirty="0"/>
              <a:t>Generating Power (Cont.)</a:t>
            </a:r>
          </a:p>
        </p:txBody>
      </p:sp>
      <p:sp>
        <p:nvSpPr>
          <p:cNvPr id="3" name="Content Placeholder 2">
            <a:extLst>
              <a:ext uri="{FF2B5EF4-FFF2-40B4-BE49-F238E27FC236}">
                <a16:creationId xmlns:a16="http://schemas.microsoft.com/office/drawing/2014/main" id="{1A454AE2-1491-48F9-8335-373B468D7A51}"/>
              </a:ext>
            </a:extLst>
          </p:cNvPr>
          <p:cNvSpPr>
            <a:spLocks noGrp="1"/>
          </p:cNvSpPr>
          <p:nvPr>
            <p:ph idx="1"/>
          </p:nvPr>
        </p:nvSpPr>
        <p:spPr>
          <a:xfrm>
            <a:off x="838200" y="1825625"/>
            <a:ext cx="5772150" cy="4351338"/>
          </a:xfrm>
        </p:spPr>
        <p:txBody>
          <a:bodyPr/>
          <a:lstStyle/>
          <a:p>
            <a:r>
              <a:rPr lang="en-US" dirty="0"/>
              <a:t>Track how much energy has been generated, used and is currently stored.</a:t>
            </a:r>
          </a:p>
          <a:p>
            <a:r>
              <a:rPr lang="en-US" dirty="0"/>
              <a:t>Pays for itself in 6 years.</a:t>
            </a:r>
          </a:p>
          <a:p>
            <a:r>
              <a:rPr lang="en-US" dirty="0"/>
              <a:t>Can even sell energy back to utilities.</a:t>
            </a:r>
          </a:p>
        </p:txBody>
      </p:sp>
      <p:pic>
        <p:nvPicPr>
          <p:cNvPr id="6146" name="Picture 2" descr="https://www.tesla.com/tesla_theme/assets/img/powerwall/images/en_US/section-app.png?20170418">
            <a:extLst>
              <a:ext uri="{FF2B5EF4-FFF2-40B4-BE49-F238E27FC236}">
                <a16:creationId xmlns:a16="http://schemas.microsoft.com/office/drawing/2014/main" id="{DEEE7C72-6569-4BF8-9BE6-685D31CC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80" y="1612098"/>
            <a:ext cx="5141595" cy="469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38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303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Green IoT at Home</vt:lpstr>
      <vt:lpstr>IoT can help make the world a greener place</vt:lpstr>
      <vt:lpstr>Smart A/C Systems</vt:lpstr>
      <vt:lpstr>Smart Washer and Dryer</vt:lpstr>
      <vt:lpstr>Smart Dishwasher</vt:lpstr>
      <vt:lpstr>Smart Refrigerator</vt:lpstr>
      <vt:lpstr>Cheaper Power</vt:lpstr>
      <vt:lpstr>Generating Power</vt:lpstr>
      <vt:lpstr>Generating Power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IoT at Home</dc:title>
  <dc:creator>Ben Weiss</dc:creator>
  <cp:lastModifiedBy>Ben Weiss</cp:lastModifiedBy>
  <cp:revision>11</cp:revision>
  <dcterms:created xsi:type="dcterms:W3CDTF">2017-05-15T10:11:40Z</dcterms:created>
  <dcterms:modified xsi:type="dcterms:W3CDTF">2017-05-15T12:04:21Z</dcterms:modified>
</cp:coreProperties>
</file>