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1" r:id="rId1"/>
  </p:sldMasterIdLst>
  <p:notesMasterIdLst>
    <p:notesMasterId r:id="rId11"/>
  </p:notesMasterIdLst>
  <p:sldIdLst>
    <p:sldId id="256" r:id="rId2"/>
    <p:sldId id="617" r:id="rId3"/>
    <p:sldId id="892" r:id="rId4"/>
    <p:sldId id="950" r:id="rId5"/>
    <p:sldId id="949" r:id="rId6"/>
    <p:sldId id="953" r:id="rId7"/>
    <p:sldId id="917" r:id="rId8"/>
    <p:sldId id="918" r:id="rId9"/>
    <p:sldId id="954" r:id="rId10"/>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66FF"/>
    <a:srgbClr val="006600"/>
    <a:srgbClr val="00CCFF"/>
    <a:srgbClr val="CC6600"/>
    <a:srgbClr val="009999"/>
    <a:srgbClr val="AF0DA7"/>
    <a:srgbClr val="007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8" autoAdjust="0"/>
    <p:restoredTop sz="99824" autoAdjust="0"/>
  </p:normalViewPr>
  <p:slideViewPr>
    <p:cSldViewPr>
      <p:cViewPr varScale="1">
        <p:scale>
          <a:sx n="88" d="100"/>
          <a:sy n="88" d="100"/>
        </p:scale>
        <p:origin x="1229" y="72"/>
      </p:cViewPr>
      <p:guideLst>
        <p:guide orient="horz" pos="2160"/>
        <p:guide pos="2880"/>
      </p:guideLst>
    </p:cSldViewPr>
  </p:slideViewPr>
  <p:outlineViewPr>
    <p:cViewPr>
      <p:scale>
        <a:sx n="33" d="100"/>
        <a:sy n="33" d="100"/>
      </p:scale>
      <p:origin x="54" y="2226"/>
    </p:cViewPr>
  </p:outlineViewPr>
  <p:notesTextViewPr>
    <p:cViewPr>
      <p:scale>
        <a:sx n="1" d="1"/>
        <a:sy n="1" d="1"/>
      </p:scale>
      <p:origin x="0" y="0"/>
    </p:cViewPr>
  </p:notesTextViewPr>
  <p:sorterViewPr>
    <p:cViewPr>
      <p:scale>
        <a:sx n="100" d="100"/>
        <a:sy n="100" d="100"/>
      </p:scale>
      <p:origin x="0" y="9012"/>
    </p:cViewPr>
  </p:sorterViewPr>
  <p:notesViewPr>
    <p:cSldViewPr>
      <p:cViewPr varScale="1">
        <p:scale>
          <a:sx n="77" d="100"/>
          <a:sy n="77" d="100"/>
        </p:scale>
        <p:origin x="-2160" y="-90"/>
      </p:cViewPr>
      <p:guideLst>
        <p:guide orient="horz" pos="3132"/>
        <p:guide pos="21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60BA8F-08CD-470F-9248-0B7B705BD9F5}"/>
              </a:ext>
            </a:extLst>
          </p:cNvPr>
          <p:cNvSpPr>
            <a:spLocks noGrp="1"/>
          </p:cNvSpPr>
          <p:nvPr>
            <p:ph type="hdr" sz="quarter"/>
          </p:nvPr>
        </p:nvSpPr>
        <p:spPr>
          <a:xfrm>
            <a:off x="0" y="0"/>
            <a:ext cx="2971800" cy="498475"/>
          </a:xfrm>
          <a:prstGeom prst="rect">
            <a:avLst/>
          </a:prstGeom>
        </p:spPr>
        <p:txBody>
          <a:bodyPr vert="horz" lIns="97811" tIns="48906" rIns="97811" bIns="48906" rtlCol="0"/>
          <a:lstStyle>
            <a:lvl1pPr algn="l" fontAlgn="auto">
              <a:spcBef>
                <a:spcPts val="0"/>
              </a:spcBef>
              <a:spcAft>
                <a:spcPts val="0"/>
              </a:spcAft>
              <a:defRPr sz="1300">
                <a:latin typeface="+mn-lt"/>
              </a:defRPr>
            </a:lvl1pPr>
          </a:lstStyle>
          <a:p>
            <a:pPr>
              <a:defRPr/>
            </a:pPr>
            <a:endParaRPr lang="en-US"/>
          </a:p>
        </p:txBody>
      </p:sp>
      <p:sp>
        <p:nvSpPr>
          <p:cNvPr id="3" name="Date Placeholder 2">
            <a:extLst>
              <a:ext uri="{FF2B5EF4-FFF2-40B4-BE49-F238E27FC236}">
                <a16:creationId xmlns:a16="http://schemas.microsoft.com/office/drawing/2014/main" id="{A378DA56-0670-4416-AC42-249190879D85}"/>
              </a:ext>
            </a:extLst>
          </p:cNvPr>
          <p:cNvSpPr>
            <a:spLocks noGrp="1"/>
          </p:cNvSpPr>
          <p:nvPr>
            <p:ph type="dt" idx="1"/>
          </p:nvPr>
        </p:nvSpPr>
        <p:spPr>
          <a:xfrm>
            <a:off x="3884613" y="0"/>
            <a:ext cx="2971800" cy="498475"/>
          </a:xfrm>
          <a:prstGeom prst="rect">
            <a:avLst/>
          </a:prstGeom>
        </p:spPr>
        <p:txBody>
          <a:bodyPr vert="horz" lIns="97811" tIns="48906" rIns="97811" bIns="48906" rtlCol="0"/>
          <a:lstStyle>
            <a:lvl1pPr algn="r" fontAlgn="auto">
              <a:spcBef>
                <a:spcPts val="0"/>
              </a:spcBef>
              <a:spcAft>
                <a:spcPts val="0"/>
              </a:spcAft>
              <a:defRPr sz="1300">
                <a:latin typeface="+mn-lt"/>
              </a:defRPr>
            </a:lvl1pPr>
          </a:lstStyle>
          <a:p>
            <a:pPr>
              <a:defRPr/>
            </a:pPr>
            <a:fld id="{B9695DB7-5E27-48C9-AD06-60FAEA32172A}" type="datetimeFigureOut">
              <a:rPr lang="en-US"/>
              <a:pPr>
                <a:defRPr/>
              </a:pPr>
              <a:t>5/13/2017</a:t>
            </a:fld>
            <a:endParaRPr lang="en-US"/>
          </a:p>
        </p:txBody>
      </p:sp>
      <p:sp>
        <p:nvSpPr>
          <p:cNvPr id="4" name="Slide Image Placeholder 3">
            <a:extLst>
              <a:ext uri="{FF2B5EF4-FFF2-40B4-BE49-F238E27FC236}">
                <a16:creationId xmlns:a16="http://schemas.microsoft.com/office/drawing/2014/main" id="{6F59A12D-A36F-48A5-A598-D3F58F035332}"/>
              </a:ext>
            </a:extLst>
          </p:cNvPr>
          <p:cNvSpPr>
            <a:spLocks noGrp="1" noRot="1" noChangeAspect="1"/>
          </p:cNvSpPr>
          <p:nvPr>
            <p:ph type="sldImg" idx="2"/>
          </p:nvPr>
        </p:nvSpPr>
        <p:spPr>
          <a:xfrm>
            <a:off x="942975" y="747713"/>
            <a:ext cx="4972050" cy="3729037"/>
          </a:xfrm>
          <a:prstGeom prst="rect">
            <a:avLst/>
          </a:prstGeom>
          <a:noFill/>
          <a:ln w="12700">
            <a:solidFill>
              <a:prstClr val="black"/>
            </a:solidFill>
          </a:ln>
        </p:spPr>
        <p:txBody>
          <a:bodyPr vert="horz" lIns="97811" tIns="48906" rIns="97811" bIns="48906" rtlCol="0" anchor="ctr"/>
          <a:lstStyle/>
          <a:p>
            <a:pPr lvl="0"/>
            <a:endParaRPr lang="en-US" noProof="0"/>
          </a:p>
        </p:txBody>
      </p:sp>
      <p:sp>
        <p:nvSpPr>
          <p:cNvPr id="5" name="Notes Placeholder 4">
            <a:extLst>
              <a:ext uri="{FF2B5EF4-FFF2-40B4-BE49-F238E27FC236}">
                <a16:creationId xmlns:a16="http://schemas.microsoft.com/office/drawing/2014/main" id="{C5DD6458-D549-402E-A9B0-E1D398D775E1}"/>
              </a:ext>
            </a:extLst>
          </p:cNvPr>
          <p:cNvSpPr>
            <a:spLocks noGrp="1"/>
          </p:cNvSpPr>
          <p:nvPr>
            <p:ph type="body" sz="quarter" idx="3"/>
          </p:nvPr>
        </p:nvSpPr>
        <p:spPr>
          <a:xfrm>
            <a:off x="685800" y="4724400"/>
            <a:ext cx="5486400" cy="4475163"/>
          </a:xfrm>
          <a:prstGeom prst="rect">
            <a:avLst/>
          </a:prstGeom>
        </p:spPr>
        <p:txBody>
          <a:bodyPr vert="horz" lIns="97811" tIns="48906" rIns="97811" bIns="4890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8E60973-F98C-4727-A99B-761FBDCB688D}"/>
              </a:ext>
            </a:extLst>
          </p:cNvPr>
          <p:cNvSpPr>
            <a:spLocks noGrp="1"/>
          </p:cNvSpPr>
          <p:nvPr>
            <p:ph type="ftr" sz="quarter" idx="4"/>
          </p:nvPr>
        </p:nvSpPr>
        <p:spPr>
          <a:xfrm>
            <a:off x="0" y="9445625"/>
            <a:ext cx="2971800" cy="498475"/>
          </a:xfrm>
          <a:prstGeom prst="rect">
            <a:avLst/>
          </a:prstGeom>
        </p:spPr>
        <p:txBody>
          <a:bodyPr vert="horz" lIns="97811" tIns="48906" rIns="97811" bIns="48906"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58B9C2D-1615-40B1-BE0C-9FA3FEB0771B}"/>
              </a:ext>
            </a:extLst>
          </p:cNvPr>
          <p:cNvSpPr>
            <a:spLocks noGrp="1"/>
          </p:cNvSpPr>
          <p:nvPr>
            <p:ph type="sldNum" sz="quarter" idx="5"/>
          </p:nvPr>
        </p:nvSpPr>
        <p:spPr>
          <a:xfrm>
            <a:off x="3884613" y="9445625"/>
            <a:ext cx="2971800" cy="498475"/>
          </a:xfrm>
          <a:prstGeom prst="rect">
            <a:avLst/>
          </a:prstGeom>
        </p:spPr>
        <p:txBody>
          <a:bodyPr vert="horz" wrap="square" lIns="97811" tIns="48906" rIns="97811" bIns="48906" numCol="1" anchor="b" anchorCtr="0" compatLnSpc="1">
            <a:prstTxWarp prst="textNoShape">
              <a:avLst/>
            </a:prstTxWarp>
          </a:bodyPr>
          <a:lstStyle>
            <a:lvl1pPr algn="r">
              <a:defRPr sz="1300">
                <a:latin typeface="Calibri" panose="020F0502020204030204" pitchFamily="34" charset="0"/>
              </a:defRPr>
            </a:lvl1pPr>
          </a:lstStyle>
          <a:p>
            <a:fld id="{977AAC8D-1904-411B-BEA2-DAFFAB390B1D}" type="slidenum">
              <a:rPr lang="en-US" altLang="he-IL"/>
              <a:pPr/>
              <a:t>‹#›</a:t>
            </a:fld>
            <a:endParaRPr lang="en-US" altLang="he-I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C60E6DC-3044-40EE-ACA8-178567284E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81E4A96A-58D8-4B6D-A155-B465844ED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he-IL"/>
          </a:p>
        </p:txBody>
      </p:sp>
      <p:sp>
        <p:nvSpPr>
          <p:cNvPr id="4" name="Slide Number Placeholder 3">
            <a:extLst>
              <a:ext uri="{FF2B5EF4-FFF2-40B4-BE49-F238E27FC236}">
                <a16:creationId xmlns:a16="http://schemas.microsoft.com/office/drawing/2014/main" id="{0559D806-B450-415F-8161-F33D4590F60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3C95E-3988-4451-8406-809700AF099F}" type="slidenum">
              <a:rPr lang="en-US" altLang="he-IL">
                <a:latin typeface="Calibri" panose="020F0502020204030204" pitchFamily="34" charset="0"/>
              </a:rPr>
              <a:pPr eaLnBrk="1" hangingPunct="1"/>
              <a:t>1</a:t>
            </a:fld>
            <a:endParaRPr lang="en-US" altLang="he-I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9F6B800-0FA9-4CDE-8360-C6F5B55A95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BBF3DC5-283D-4606-BC0E-057969451B43}"/>
              </a:ext>
            </a:extLst>
          </p:cNvPr>
          <p:cNvSpPr>
            <a:spLocks noGrp="1"/>
          </p:cNvSpPr>
          <p:nvPr>
            <p:ph type="body" idx="1"/>
          </p:nvPr>
        </p:nvSpPr>
        <p:spPr/>
        <p:txBody>
          <a:bodyPr/>
          <a:lstStyle/>
          <a:p>
            <a:pPr eaLnBrk="1" fontAlgn="auto" hangingPunct="1">
              <a:spcAft>
                <a:spcPts val="0"/>
              </a:spcAft>
              <a:buClr>
                <a:schemeClr val="bg2">
                  <a:lumMod val="50000"/>
                </a:schemeClr>
              </a:buClr>
              <a:buFont typeface="Wingdings" pitchFamily="2" charset="2"/>
              <a:buChar char="Ø"/>
              <a:defRPr/>
            </a:pPr>
            <a:r>
              <a:rPr lang="en-US" dirty="0">
                <a:cs typeface="Times New Roman" pitchFamily="18" charset="0"/>
              </a:rPr>
              <a:t>Advance Meter Infrastructure(AMI)</a:t>
            </a:r>
          </a:p>
          <a:p>
            <a:pPr eaLnBrk="1" fontAlgn="auto" hangingPunct="1">
              <a:spcAft>
                <a:spcPts val="0"/>
              </a:spcAft>
              <a:buClr>
                <a:schemeClr val="bg2">
                  <a:lumMod val="50000"/>
                </a:schemeClr>
              </a:buClr>
              <a:buFont typeface="Wingdings" pitchFamily="2" charset="2"/>
              <a:buChar char="Ø"/>
              <a:defRPr/>
            </a:pPr>
            <a:r>
              <a:rPr lang="en-US" dirty="0">
                <a:cs typeface="Times New Roman" pitchFamily="18" charset="0"/>
              </a:rPr>
              <a:t>Peak Load Management(PLM)</a:t>
            </a:r>
          </a:p>
          <a:p>
            <a:pPr eaLnBrk="1" fontAlgn="auto" hangingPunct="1">
              <a:spcAft>
                <a:spcPts val="0"/>
              </a:spcAft>
              <a:buClr>
                <a:schemeClr val="bg2">
                  <a:lumMod val="50000"/>
                </a:schemeClr>
              </a:buClr>
              <a:buFont typeface="Wingdings" pitchFamily="2" charset="2"/>
              <a:buChar char="Ø"/>
              <a:defRPr/>
            </a:pPr>
            <a:r>
              <a:rPr lang="en-US" dirty="0">
                <a:cs typeface="Times New Roman" pitchFamily="18" charset="0"/>
              </a:rPr>
              <a:t>Outage Management System(OMS)</a:t>
            </a:r>
          </a:p>
          <a:p>
            <a:pPr eaLnBrk="1" fontAlgn="auto" hangingPunct="1">
              <a:spcAft>
                <a:spcPts val="0"/>
              </a:spcAft>
              <a:buClr>
                <a:schemeClr val="bg2">
                  <a:lumMod val="50000"/>
                </a:schemeClr>
              </a:buClr>
              <a:buFont typeface="Wingdings" pitchFamily="2" charset="2"/>
              <a:buChar char="Ø"/>
              <a:defRPr/>
            </a:pPr>
            <a:r>
              <a:rPr lang="en-US" dirty="0">
                <a:cs typeface="Times New Roman" pitchFamily="18" charset="0"/>
              </a:rPr>
              <a:t>Power Quality Management(PQM)</a:t>
            </a:r>
          </a:p>
          <a:p>
            <a:pPr>
              <a:defRPr/>
            </a:pPr>
            <a:endParaRPr lang="en-US" dirty="0"/>
          </a:p>
        </p:txBody>
      </p:sp>
      <p:sp>
        <p:nvSpPr>
          <p:cNvPr id="4" name="Slide Number Placeholder 3">
            <a:extLst>
              <a:ext uri="{FF2B5EF4-FFF2-40B4-BE49-F238E27FC236}">
                <a16:creationId xmlns:a16="http://schemas.microsoft.com/office/drawing/2014/main" id="{F660021A-874C-4714-8E1E-4B5B23A167C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98FCA2-7014-42A4-8B5D-B22F9CCCB77A}" type="slidenum">
              <a:rPr lang="en-US" altLang="he-IL">
                <a:latin typeface="Calibri" panose="020F0502020204030204" pitchFamily="34" charset="0"/>
              </a:rPr>
              <a:pPr eaLnBrk="1" hangingPunct="1"/>
              <a:t>5</a:t>
            </a:fld>
            <a:endParaRPr lang="en-US" altLang="he-I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3C68381-8EBD-4BA3-B97E-264BE7F1E5D3}"/>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3AF2D9-4C63-4207-9760-1D1C92831D40}" type="slidenum">
              <a:rPr lang="en-US" altLang="he-IL">
                <a:latin typeface="Calibri" panose="020F0502020204030204" pitchFamily="34" charset="0"/>
              </a:rPr>
              <a:pPr eaLnBrk="1" hangingPunct="1"/>
              <a:t>6</a:t>
            </a:fld>
            <a:endParaRPr lang="en-US" altLang="he-IL">
              <a:latin typeface="Calibri" panose="020F0502020204030204" pitchFamily="34" charset="0"/>
            </a:endParaRPr>
          </a:p>
        </p:txBody>
      </p:sp>
      <p:sp>
        <p:nvSpPr>
          <p:cNvPr id="44035" name="Rectangle 2">
            <a:extLst>
              <a:ext uri="{FF2B5EF4-FFF2-40B4-BE49-F238E27FC236}">
                <a16:creationId xmlns:a16="http://schemas.microsoft.com/office/drawing/2014/main" id="{E65A1FC6-A15B-4113-B798-DC6CFDF316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FEAE3DEF-8235-4D50-A37D-B38254C67DA8}"/>
              </a:ext>
            </a:extLst>
          </p:cNvPr>
          <p:cNvSpPr>
            <a:spLocks noGrp="1" noChangeArrowheads="1"/>
          </p:cNvSpPr>
          <p:nvPr>
            <p:ph type="body" idx="1"/>
          </p:nvPr>
        </p:nvSpPr>
        <p:spPr bwMode="auto"/>
        <p:txBody>
          <a:bodyPr wrap="square" numCol="1" anchor="t" anchorCtr="0" compatLnSpc="1">
            <a:prstTxWarp prst="textNoShape">
              <a:avLst/>
            </a:prstTxWarp>
            <a:normAutofit fontScale="92500" lnSpcReduction="20000"/>
          </a:bodyPr>
          <a:lstStyle/>
          <a:p>
            <a:pPr>
              <a:defRPr/>
            </a:pPr>
            <a:r>
              <a:rPr lang="en-US" b="1" dirty="0"/>
              <a:t>Yokohama Smart City Project (YSCP)</a:t>
            </a:r>
          </a:p>
          <a:p>
            <a:pPr>
              <a:defRPr/>
            </a:pPr>
            <a:r>
              <a:rPr lang="en-US" dirty="0"/>
              <a:t>The Yokohama Smart City Project aims to establish comfortable eco-lifestyles and build systems that use energy effectively on a community-wide scale in order to cope with climate change and reduce CO</a:t>
            </a:r>
            <a:r>
              <a:rPr lang="en-US" baseline="-25000" dirty="0"/>
              <a:t>2</a:t>
            </a:r>
            <a:r>
              <a:rPr lang="en-US" dirty="0"/>
              <a:t> emissions by breaking away from dependence on fossil fuels.</a:t>
            </a:r>
          </a:p>
          <a:p>
            <a:pPr>
              <a:defRPr/>
            </a:pPr>
            <a:r>
              <a:rPr lang="en-US" dirty="0"/>
              <a:t>The Yokohama Smart City Project started tests in October 2012 to reduce energy consumption and CO</a:t>
            </a:r>
            <a:r>
              <a:rPr lang="en-US" baseline="-25000" dirty="0"/>
              <a:t>2</a:t>
            </a:r>
            <a:r>
              <a:rPr lang="en-US" dirty="0"/>
              <a:t> emissions through wide-area energy management by introducing energy management systems (</a:t>
            </a:r>
            <a:r>
              <a:rPr lang="en-US" dirty="0" err="1"/>
              <a:t>EMSes</a:t>
            </a:r>
            <a:r>
              <a:rPr lang="en-US" dirty="0"/>
              <a:t>) for buildings, factories, and houses as well as electric vehicles (EVs) and storage batteries in the city of Yokohama.</a:t>
            </a:r>
          </a:p>
          <a:p>
            <a:pPr>
              <a:defRPr/>
            </a:pPr>
            <a:r>
              <a:rPr lang="en-US" dirty="0"/>
              <a:t>This project is a large-scale experiment in which the city's many consumers participate-the project aims to test the effectiveness of wide-area, large-scale demand response ("DR," demand/supply control) and system stabilization through storage battery control.</a:t>
            </a:r>
          </a:p>
          <a:p>
            <a:pPr>
              <a:defRPr/>
            </a:pPr>
            <a:endParaRPr lang="en-US" dirty="0"/>
          </a:p>
          <a:p>
            <a:pPr>
              <a:defRPr/>
            </a:pPr>
            <a:r>
              <a:rPr lang="en-US" b="1" dirty="0"/>
              <a:t>CEMS </a:t>
            </a:r>
            <a:r>
              <a:rPr lang="en-US" dirty="0"/>
              <a:t>connects consumers (buildings, factories, houses, and EVs) and storage battery SCADA through standard interfaces to control overall energy demand via various DR incentives while monitoring local energy demand.</a:t>
            </a:r>
          </a:p>
          <a:p>
            <a:pPr>
              <a:defRPr/>
            </a:pPr>
            <a:r>
              <a:rPr lang="en-US" b="1" dirty="0"/>
              <a:t>BEMS </a:t>
            </a:r>
            <a:r>
              <a:rPr lang="en-US" dirty="0"/>
              <a:t>reduces peak energy consumption of several buildings through DR using algorithms to optimally distribute the surplus power and controls operation of in-building energy creation and storage equipment that support DR.</a:t>
            </a:r>
          </a:p>
          <a:p>
            <a:pPr>
              <a:defRPr/>
            </a:pPr>
            <a:r>
              <a:rPr lang="en-US" b="1" dirty="0"/>
              <a:t>Storage battery SCADA </a:t>
            </a:r>
            <a:r>
              <a:rPr lang="en-US" dirty="0"/>
              <a:t>links supply/demand adjustment storage batteries and consumers' storage batteries for system stabilization and DR-based control.</a:t>
            </a:r>
          </a:p>
          <a:p>
            <a:pPr>
              <a:defRPr/>
            </a:pPr>
            <a:r>
              <a:rPr lang="en-US" b="1" dirty="0"/>
              <a:t>HEMS</a:t>
            </a:r>
            <a:r>
              <a:rPr lang="en-US" dirty="0"/>
              <a:t> shifts peak energy consumption through visualization of energy consumption and controls operation of home appliances automatically through automatic DR, while combining energy creation and storage equipment in condominiums.</a:t>
            </a:r>
          </a:p>
          <a:p>
            <a:pPr>
              <a:defRPr/>
            </a:pPr>
            <a:endParaRPr lang="en-US" dirty="0"/>
          </a:p>
          <a:p>
            <a:pPr>
              <a:defRPr/>
            </a:pPr>
            <a:r>
              <a:rPr lang="en-US" dirty="0"/>
              <a:t>CEMS: Community Energy Management System BEMS: Building Energy Management System</a:t>
            </a:r>
            <a:br>
              <a:rPr lang="en-US" dirty="0"/>
            </a:br>
            <a:r>
              <a:rPr lang="en-US" dirty="0"/>
              <a:t>HEMS: Home Energy Management System SCADA: Supervisory Control And Data Acquisition</a:t>
            </a:r>
            <a:br>
              <a:rPr lang="en-US" dirty="0"/>
            </a:br>
            <a:r>
              <a:rPr lang="en-US" dirty="0"/>
              <a:t>DR: Demand Response</a:t>
            </a:r>
          </a:p>
          <a:p>
            <a:pPr>
              <a:defRP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8096842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29352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56404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42620160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8174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28320285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9892078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373195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7812921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2701405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5178116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3087806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56625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8603584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4924774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a:defRPr/>
            </a:pPr>
            <a:fld id="{9A86FFCC-41F8-4F67-9076-B082A3FB5E11}" type="datetime1">
              <a:rPr lang="en-IN" smtClean="0"/>
              <a:pPr>
                <a:defRPr/>
              </a:pPr>
              <a:t>13-05-2017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38091016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A86FFCC-41F8-4F67-9076-B082A3FB5E11}" type="datetime1">
              <a:rPr lang="en-IN" smtClean="0"/>
              <a:pPr>
                <a:defRPr/>
              </a:pPr>
              <a:t>13-05-2017</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31DF6FA-50E7-4644-BC1B-9570C07FB267}" type="slidenum">
              <a:rPr lang="en-IN" altLang="he-IL" smtClean="0"/>
              <a:pPr/>
              <a:t>‹#›</a:t>
            </a:fld>
            <a:endParaRPr lang="en-IN" altLang="he-IL"/>
          </a:p>
        </p:txBody>
      </p:sp>
    </p:spTree>
    <p:extLst>
      <p:ext uri="{BB962C8B-B14F-4D97-AF65-F5344CB8AC3E}">
        <p14:creationId xmlns:p14="http://schemas.microsoft.com/office/powerpoint/2010/main" val="1721319901"/>
      </p:ext>
    </p:extLst>
  </p:cSld>
  <p:clrMap bg1="lt1" tx1="dk1" bg2="lt2" tx2="dk2" accent1="accent1" accent2="accent2" accent3="accent3" accent4="accent4" accent5="accent5" accent6="accent6" hlink="hlink" folHlink="folHlink"/>
  <p:sldLayoutIdLst>
    <p:sldLayoutId id="2147484652" r:id="rId1"/>
    <p:sldLayoutId id="2147484653" r:id="rId2"/>
    <p:sldLayoutId id="2147484654" r:id="rId3"/>
    <p:sldLayoutId id="2147484655" r:id="rId4"/>
    <p:sldLayoutId id="2147484656" r:id="rId5"/>
    <p:sldLayoutId id="2147484657" r:id="rId6"/>
    <p:sldLayoutId id="2147484658" r:id="rId7"/>
    <p:sldLayoutId id="2147484659" r:id="rId8"/>
    <p:sldLayoutId id="2147484660" r:id="rId9"/>
    <p:sldLayoutId id="2147484661" r:id="rId10"/>
    <p:sldLayoutId id="2147484662" r:id="rId11"/>
    <p:sldLayoutId id="2147484663" r:id="rId12"/>
    <p:sldLayoutId id="2147484664" r:id="rId13"/>
    <p:sldLayoutId id="2147484665" r:id="rId14"/>
    <p:sldLayoutId id="2147484666" r:id="rId15"/>
    <p:sldLayoutId id="2147484667"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RmuEurPH9M4"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11FBA34-34E7-4E1B-B090-82D5254A9ABA}"/>
              </a:ext>
            </a:extLst>
          </p:cNvPr>
          <p:cNvSpPr>
            <a:spLocks noGrp="1"/>
          </p:cNvSpPr>
          <p:nvPr>
            <p:ph type="ctrTitle"/>
          </p:nvPr>
        </p:nvSpPr>
        <p:spPr>
          <a:xfrm>
            <a:off x="228600" y="838200"/>
            <a:ext cx="8305800" cy="2438400"/>
          </a:xfrm>
          <a:ln>
            <a:miter lim="800000"/>
            <a:headEnd/>
            <a:tailEnd/>
          </a:ln>
          <a:extLst/>
        </p:spPr>
        <p:txBody>
          <a:bodyPr>
            <a:sp3d prstMaterial="flat">
              <a:contourClr>
                <a:schemeClr val="tx2"/>
              </a:contourClr>
            </a:sp3d>
          </a:bodyPr>
          <a:lstStyle/>
          <a:p>
            <a:pPr algn="ctr" eaLnBrk="1" fontAlgn="auto" hangingPunct="1">
              <a:spcAft>
                <a:spcPts val="0"/>
              </a:spcAft>
              <a:defRPr/>
            </a:pPr>
            <a:r>
              <a:rPr lang="en-IN" sz="8000" dirty="0">
                <a:solidFill>
                  <a:schemeClr val="accent5">
                    <a:lumMod val="75000"/>
                  </a:schemeClr>
                </a:solidFill>
                <a:effectLst>
                  <a:outerShdw blurRad="38100" dist="38100" dir="2700000" algn="tl">
                    <a:srgbClr val="000000">
                      <a:alpha val="43137"/>
                    </a:srgbClr>
                  </a:outerShdw>
                </a:effectLst>
              </a:rPr>
              <a:t> </a:t>
            </a:r>
            <a:r>
              <a:rPr lang="en-IN" sz="7300" dirty="0">
                <a:solidFill>
                  <a:schemeClr val="accent2"/>
                </a:solidFill>
                <a:effectLst>
                  <a:outerShdw blurRad="38100" dist="38100" dir="2700000" algn="tl">
                    <a:srgbClr val="000000">
                      <a:alpha val="43137"/>
                    </a:srgbClr>
                  </a:outerShdw>
                </a:effectLst>
              </a:rPr>
              <a:t>Green IOT </a:t>
            </a:r>
            <a:br>
              <a:rPr lang="en-IN" sz="7300" dirty="0">
                <a:solidFill>
                  <a:srgbClr val="FFFF00"/>
                </a:solidFill>
                <a:effectLst>
                  <a:outerShdw blurRad="38100" dist="38100" dir="2700000" algn="tl">
                    <a:srgbClr val="000000">
                      <a:alpha val="43137"/>
                    </a:srgbClr>
                  </a:outerShdw>
                </a:effectLst>
              </a:rPr>
            </a:br>
            <a:r>
              <a:rPr lang="en-IN" sz="7300" dirty="0">
                <a:solidFill>
                  <a:schemeClr val="accent5"/>
                </a:solidFill>
                <a:effectLst>
                  <a:outerShdw blurRad="38100" dist="38100" dir="2700000" algn="tl">
                    <a:srgbClr val="000000">
                      <a:alpha val="43137"/>
                    </a:srgbClr>
                  </a:outerShdw>
                </a:effectLst>
              </a:rPr>
              <a:t>Smart Cities</a:t>
            </a:r>
            <a:endParaRPr lang="en-IN" sz="4000" dirty="0">
              <a:solidFill>
                <a:schemeClr val="accent5"/>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3817C67F-9FE4-4DDF-B5A5-D20A986BE42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2EB4D0-D03F-4012-8BDC-058ECE5B21FC}" type="slidenum">
              <a:rPr lang="en-IN" altLang="he-IL">
                <a:solidFill>
                  <a:srgbClr val="D1EAEE"/>
                </a:solidFill>
              </a:rPr>
              <a:pPr eaLnBrk="1" hangingPunct="1"/>
              <a:t>1</a:t>
            </a:fld>
            <a:endParaRPr lang="en-IN" altLang="he-IL">
              <a:solidFill>
                <a:srgbClr val="D1EAEE"/>
              </a:solidFill>
            </a:endParaRPr>
          </a:p>
        </p:txBody>
      </p:sp>
      <p:pic>
        <p:nvPicPr>
          <p:cNvPr id="6151" name="Picture 7" descr="תוצאת תמונה עבור ‪green cities IOT‬‏">
            <a:extLst>
              <a:ext uri="{FF2B5EF4-FFF2-40B4-BE49-F238E27FC236}">
                <a16:creationId xmlns:a16="http://schemas.microsoft.com/office/drawing/2014/main" id="{D862C886-A550-4A0E-8C1C-FF6389CA3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2782887" cy="2878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75E4138D-7EEA-4481-B7C0-AAB2942C7DEF}"/>
              </a:ext>
            </a:extLst>
          </p:cNvPr>
          <p:cNvSpPr>
            <a:spLocks noGrp="1"/>
          </p:cNvSpPr>
          <p:nvPr>
            <p:ph idx="1"/>
          </p:nvPr>
        </p:nvSpPr>
        <p:spPr>
          <a:xfrm>
            <a:off x="409303" y="1143000"/>
            <a:ext cx="6949440" cy="4572000"/>
          </a:xfrm>
        </p:spPr>
        <p:txBody>
          <a:bodyPr>
            <a:normAutofit/>
          </a:bodyPr>
          <a:lstStyle/>
          <a:p>
            <a:pPr algn="just" rtl="0">
              <a:buFont typeface="Wingdings 2" panose="05020102010507070707" pitchFamily="18" charset="2"/>
              <a:buNone/>
              <a:defRPr/>
            </a:pPr>
            <a:r>
              <a:rPr lang="en-US" sz="2100" b="1" dirty="0">
                <a:solidFill>
                  <a:srgbClr val="0070C4"/>
                </a:solidFill>
                <a:latin typeface="+mj-lt"/>
              </a:rPr>
              <a:t>Definition</a:t>
            </a:r>
            <a:r>
              <a:rPr lang="en-US" sz="1800" b="1" dirty="0">
                <a:solidFill>
                  <a:srgbClr val="006600"/>
                </a:solidFill>
                <a:latin typeface="+mj-lt"/>
              </a:rPr>
              <a:t>  </a:t>
            </a:r>
            <a:r>
              <a:rPr lang="en-US" sz="1500" b="1" dirty="0">
                <a:solidFill>
                  <a:srgbClr val="006600"/>
                </a:solidFill>
                <a:latin typeface="+mj-lt"/>
              </a:rPr>
              <a:t>of Smart City </a:t>
            </a:r>
            <a:r>
              <a:rPr lang="en-US" sz="1300" i="1" dirty="0">
                <a:latin typeface="+mj-lt"/>
              </a:rPr>
              <a:t>by </a:t>
            </a:r>
            <a:r>
              <a:rPr lang="en-US" sz="1300" i="1" dirty="0" err="1">
                <a:latin typeface="+mj-lt"/>
              </a:rPr>
              <a:t>wikipedia</a:t>
            </a:r>
            <a:r>
              <a:rPr lang="en-US" sz="1800" b="1" dirty="0">
                <a:solidFill>
                  <a:srgbClr val="006600"/>
                </a:solidFill>
                <a:latin typeface="+mj-lt"/>
              </a:rPr>
              <a:t>:</a:t>
            </a:r>
          </a:p>
          <a:p>
            <a:pPr algn="just" rtl="0">
              <a:defRPr/>
            </a:pPr>
            <a:r>
              <a:rPr lang="en-US" sz="1900" dirty="0">
                <a:latin typeface="Century Gothic (כותרות)"/>
                <a:cs typeface="David" panose="020E0502060401010101" pitchFamily="34" charset="-79"/>
              </a:rPr>
              <a:t>A smart city is an urban development vision to integrate information and communication technology (ICT) and Internet of things (IOT) technology in a secure fashion to manage a city's assets. </a:t>
            </a:r>
          </a:p>
          <a:p>
            <a:pPr algn="just" rtl="0">
              <a:defRPr/>
            </a:pPr>
            <a:r>
              <a:rPr lang="en-US" sz="1900" dirty="0">
                <a:latin typeface="Century Gothic (כותרות)"/>
                <a:cs typeface="David" panose="020E0502060401010101" pitchFamily="34" charset="-79"/>
              </a:rPr>
              <a:t>These assets include local departments' information systems, schools, libraries, transportation systems, hospitals, power plants, water supply networks, waste management, law enforcement, and other community services.</a:t>
            </a:r>
          </a:p>
          <a:p>
            <a:pPr algn="just" rtl="0">
              <a:defRPr/>
            </a:pPr>
            <a:r>
              <a:rPr lang="en-US" sz="1900" dirty="0">
                <a:latin typeface="Century Gothic (כותרות)"/>
                <a:cs typeface="David" panose="020E0502060401010101" pitchFamily="34" charset="-79"/>
              </a:rPr>
              <a:t>ICT allows city officials to interact directly with the community and the city infrastructure and to monitor what is happening in the city, how the city is evolving, and how to enable a better quality of life.</a:t>
            </a:r>
          </a:p>
        </p:txBody>
      </p:sp>
      <p:sp>
        <p:nvSpPr>
          <p:cNvPr id="6148" name="Rectangle 5">
            <a:extLst>
              <a:ext uri="{FF2B5EF4-FFF2-40B4-BE49-F238E27FC236}">
                <a16:creationId xmlns:a16="http://schemas.microsoft.com/office/drawing/2014/main" id="{5A1D1682-371E-4B68-AA35-D78606B6682C}"/>
              </a:ext>
            </a:extLst>
          </p:cNvPr>
          <p:cNvSpPr>
            <a:spLocks noChangeArrowheads="1"/>
          </p:cNvSpPr>
          <p:nvPr/>
        </p:nvSpPr>
        <p:spPr bwMode="auto">
          <a:xfrm>
            <a:off x="441960" y="381000"/>
            <a:ext cx="7772400" cy="584775"/>
          </a:xfrm>
          <a:prstGeom prst="rect">
            <a:avLst/>
          </a:prstGeom>
          <a:noFill/>
          <a:ln w="9525">
            <a:noFill/>
            <a:miter lim="800000"/>
            <a:headEnd/>
            <a:tailEnd/>
          </a:ln>
        </p:spPr>
        <p:txBody>
          <a:bodyPr>
            <a:spAutoFit/>
          </a:bodyPr>
          <a:lstStyle/>
          <a:p>
            <a:pPr>
              <a:defRPr/>
            </a:pPr>
            <a:r>
              <a:rPr lang="en-US" sz="3200" b="1" dirty="0">
                <a:solidFill>
                  <a:srgbClr val="551D9F"/>
                </a:solidFill>
                <a:latin typeface="+mj-lt"/>
              </a:rPr>
              <a:t>Smart City : </a:t>
            </a:r>
            <a:r>
              <a:rPr lang="en-US" sz="2400" b="1" dirty="0">
                <a:solidFill>
                  <a:srgbClr val="0070C4"/>
                </a:solidFill>
                <a:latin typeface="+mj-lt"/>
              </a:rPr>
              <a:t>Introduction </a:t>
            </a:r>
            <a:r>
              <a:rPr lang="en-US" sz="2400" b="1" dirty="0">
                <a:solidFill>
                  <a:srgbClr val="551D9F"/>
                </a:solidFill>
                <a:latin typeface="+mj-lt"/>
              </a:rPr>
              <a:t>  </a:t>
            </a:r>
            <a:endParaRPr lang="en-US"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BEC5CC39-E607-4A47-827C-02F6EAF63F71}"/>
              </a:ext>
            </a:extLst>
          </p:cNvPr>
          <p:cNvSpPr>
            <a:spLocks noGrp="1"/>
          </p:cNvSpPr>
          <p:nvPr>
            <p:ph idx="1"/>
          </p:nvPr>
        </p:nvSpPr>
        <p:spPr>
          <a:xfrm>
            <a:off x="446314" y="1118062"/>
            <a:ext cx="6640286" cy="5206537"/>
          </a:xfrm>
        </p:spPr>
        <p:txBody>
          <a:bodyPr>
            <a:normAutofit/>
          </a:bodyPr>
          <a:lstStyle/>
          <a:p>
            <a:pPr algn="just" rtl="0">
              <a:defRPr/>
            </a:pPr>
            <a:r>
              <a:rPr lang="en-US" sz="1600" b="1" dirty="0">
                <a:solidFill>
                  <a:srgbClr val="0070C4"/>
                </a:solidFill>
                <a:latin typeface="+mj-lt"/>
              </a:rPr>
              <a:t>The need to handle global environment and urbanization problems</a:t>
            </a:r>
          </a:p>
          <a:p>
            <a:pPr lvl="1" algn="just" rtl="0">
              <a:defRPr/>
            </a:pPr>
            <a:r>
              <a:rPr lang="en-US" sz="1400" dirty="0">
                <a:latin typeface="+mj-lt"/>
              </a:rPr>
              <a:t>Global warming and climate change</a:t>
            </a:r>
          </a:p>
          <a:p>
            <a:pPr lvl="1" algn="just" rtl="0">
              <a:defRPr/>
            </a:pPr>
            <a:r>
              <a:rPr lang="en-US" sz="1400" dirty="0"/>
              <a:t>Population increase and resource depletion</a:t>
            </a:r>
          </a:p>
          <a:p>
            <a:pPr lvl="1" algn="just" rtl="0">
              <a:defRPr/>
            </a:pPr>
            <a:r>
              <a:rPr lang="en-US" sz="1400" dirty="0"/>
              <a:t>Adverse effects of increasing urbanization</a:t>
            </a:r>
          </a:p>
          <a:p>
            <a:pPr algn="just" rtl="0">
              <a:defRPr/>
            </a:pPr>
            <a:r>
              <a:rPr lang="en-US" sz="1600" b="1" dirty="0">
                <a:solidFill>
                  <a:srgbClr val="0070C4"/>
                </a:solidFill>
                <a:latin typeface="+mj-lt"/>
              </a:rPr>
              <a:t>The need for a long-term approach to developing sustainable cities</a:t>
            </a:r>
          </a:p>
          <a:p>
            <a:pPr lvl="1" algn="just" rtl="0">
              <a:defRPr/>
            </a:pPr>
            <a:r>
              <a:rPr lang="en-US" sz="1400" dirty="0">
                <a:latin typeface="+mj-lt"/>
              </a:rPr>
              <a:t>Managing the lifecycles of cities</a:t>
            </a:r>
          </a:p>
          <a:p>
            <a:pPr lvl="1" algn="just" rtl="0">
              <a:defRPr/>
            </a:pPr>
            <a:r>
              <a:rPr lang="en-US" sz="1400" dirty="0">
                <a:latin typeface="+mj-lt"/>
              </a:rPr>
              <a:t>Improving economic performance over the entire Lifecycle</a:t>
            </a:r>
          </a:p>
          <a:p>
            <a:pPr marL="457200" lvl="1" indent="0" algn="just" rtl="0">
              <a:spcBef>
                <a:spcPts val="0"/>
              </a:spcBef>
              <a:buNone/>
              <a:defRPr/>
            </a:pPr>
            <a:r>
              <a:rPr lang="en-US" sz="1400" i="1" dirty="0">
                <a:solidFill>
                  <a:srgbClr val="C00000"/>
                </a:solidFill>
                <a:latin typeface="+mj-lt"/>
              </a:rPr>
              <a:t>      e.g., pollution, that are very expensive to clean up later.</a:t>
            </a:r>
          </a:p>
          <a:p>
            <a:pPr lvl="1" algn="just" rtl="0">
              <a:defRPr/>
            </a:pPr>
            <a:r>
              <a:rPr lang="en-US" sz="1400" dirty="0">
                <a:latin typeface="+mj-lt"/>
              </a:rPr>
              <a:t>Enhancing city competitiveness</a:t>
            </a:r>
          </a:p>
        </p:txBody>
      </p:sp>
      <p:sp>
        <p:nvSpPr>
          <p:cNvPr id="7172" name="Rectangle 5">
            <a:extLst>
              <a:ext uri="{FF2B5EF4-FFF2-40B4-BE49-F238E27FC236}">
                <a16:creationId xmlns:a16="http://schemas.microsoft.com/office/drawing/2014/main" id="{99E12EFF-849F-4201-92CD-7F5846736AFB}"/>
              </a:ext>
            </a:extLst>
          </p:cNvPr>
          <p:cNvSpPr>
            <a:spLocks noChangeArrowheads="1"/>
          </p:cNvSpPr>
          <p:nvPr/>
        </p:nvSpPr>
        <p:spPr bwMode="auto">
          <a:xfrm>
            <a:off x="446314" y="457200"/>
            <a:ext cx="7772400" cy="461963"/>
          </a:xfrm>
          <a:prstGeom prst="rect">
            <a:avLst/>
          </a:prstGeom>
          <a:noFill/>
          <a:ln w="9525">
            <a:noFill/>
            <a:miter lim="800000"/>
            <a:headEnd/>
            <a:tailEnd/>
          </a:ln>
        </p:spPr>
        <p:txBody>
          <a:bodyPr>
            <a:spAutoFit/>
          </a:bodyPr>
          <a:lstStyle/>
          <a:p>
            <a:pPr>
              <a:defRPr/>
            </a:pPr>
            <a:r>
              <a:rPr lang="en-US" sz="2400" b="1" dirty="0">
                <a:solidFill>
                  <a:srgbClr val="551D9F"/>
                </a:solidFill>
                <a:latin typeface="+mj-lt"/>
              </a:rPr>
              <a:t>Why Smart Cities are needed now?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15CFBD4F-10EB-47F7-AAC1-25C98156F399}"/>
              </a:ext>
            </a:extLst>
          </p:cNvPr>
          <p:cNvSpPr>
            <a:spLocks noGrp="1"/>
          </p:cNvSpPr>
          <p:nvPr>
            <p:ph idx="1"/>
          </p:nvPr>
        </p:nvSpPr>
        <p:spPr>
          <a:xfrm>
            <a:off x="457200" y="1600199"/>
            <a:ext cx="3276600" cy="4430735"/>
          </a:xfrm>
        </p:spPr>
        <p:txBody>
          <a:bodyPr>
            <a:normAutofit/>
          </a:bodyPr>
          <a:lstStyle/>
          <a:p>
            <a:pPr algn="just" rtl="0">
              <a:buFont typeface="Wingdings 2" panose="05020102010507070707" pitchFamily="18" charset="2"/>
              <a:buNone/>
              <a:defRPr/>
            </a:pPr>
            <a:r>
              <a:rPr lang="en-US" sz="1600" b="1" dirty="0">
                <a:solidFill>
                  <a:srgbClr val="0070C4"/>
                </a:solidFill>
                <a:latin typeface="+mj-lt"/>
              </a:rPr>
              <a:t>Managing the lifecycles of cities</a:t>
            </a:r>
          </a:p>
          <a:p>
            <a:pPr algn="just" rtl="0">
              <a:defRPr/>
            </a:pPr>
            <a:r>
              <a:rPr lang="en-US" sz="1200" b="1" dirty="0">
                <a:latin typeface="+mj-lt"/>
              </a:rPr>
              <a:t>Early phase: </a:t>
            </a:r>
            <a:r>
              <a:rPr lang="en-US" sz="1200" dirty="0">
                <a:latin typeface="+mj-lt"/>
              </a:rPr>
              <a:t>Provide the infrastructure needed for the operation of the city.</a:t>
            </a:r>
          </a:p>
          <a:p>
            <a:pPr algn="just" rtl="0">
              <a:defRPr/>
            </a:pPr>
            <a:r>
              <a:rPr lang="en-US" sz="1200" b="1" dirty="0">
                <a:latin typeface="+mj-lt"/>
              </a:rPr>
              <a:t>Growth Phase: </a:t>
            </a:r>
            <a:r>
              <a:rPr lang="en-US" sz="1200" dirty="0">
                <a:latin typeface="+mj-lt"/>
              </a:rPr>
              <a:t>Expand and intensify the infrastructure to ensure that supply can keep the pace with increasing demands of the growing demand.</a:t>
            </a:r>
          </a:p>
          <a:p>
            <a:pPr algn="just" rtl="0">
              <a:defRPr/>
            </a:pPr>
            <a:r>
              <a:rPr lang="en-US" sz="1200" b="1" dirty="0">
                <a:latin typeface="+mj-lt"/>
              </a:rPr>
              <a:t>Mature phase:</a:t>
            </a:r>
            <a:r>
              <a:rPr lang="en-US" sz="1200" dirty="0">
                <a:latin typeface="+mj-lt"/>
              </a:rPr>
              <a:t> Enhance infrastructure to ensure the delivery of high-quality services based on criteria such as ease-of-use and comfort.</a:t>
            </a:r>
          </a:p>
          <a:p>
            <a:pPr algn="just" rtl="0">
              <a:defRPr/>
            </a:pPr>
            <a:r>
              <a:rPr lang="en-US" sz="1200" b="1" dirty="0">
                <a:latin typeface="+mj-lt"/>
              </a:rPr>
              <a:t>Transformation phase: </a:t>
            </a:r>
            <a:r>
              <a:rPr lang="en-US" sz="1200" dirty="0">
                <a:latin typeface="+mj-lt"/>
              </a:rPr>
              <a:t>Integrate infrastructure systems to satisfy social values such as aiding, or at least avoiding damage to, the natural environment.</a:t>
            </a:r>
          </a:p>
        </p:txBody>
      </p:sp>
      <p:sp>
        <p:nvSpPr>
          <p:cNvPr id="10" name="Content Placeholder 2">
            <a:extLst>
              <a:ext uri="{FF2B5EF4-FFF2-40B4-BE49-F238E27FC236}">
                <a16:creationId xmlns:a16="http://schemas.microsoft.com/office/drawing/2014/main" id="{17A38A58-CAC7-4D5E-A04C-803018479353}"/>
              </a:ext>
            </a:extLst>
          </p:cNvPr>
          <p:cNvSpPr txBox="1">
            <a:spLocks/>
          </p:cNvSpPr>
          <p:nvPr/>
        </p:nvSpPr>
        <p:spPr bwMode="auto">
          <a:xfrm>
            <a:off x="457200" y="990600"/>
            <a:ext cx="6172200" cy="304800"/>
          </a:xfrm>
          <a:prstGeom prst="rect">
            <a:avLst/>
          </a:prstGeom>
          <a:noFill/>
          <a:ln w="9525">
            <a:noFill/>
            <a:miter lim="800000"/>
            <a:headEnd/>
            <a:tailEnd/>
          </a:ln>
        </p:spPr>
        <p:txBody>
          <a:bodyPr/>
          <a:lstStyle/>
          <a:p>
            <a:pPr marL="273050" indent="-273050" algn="just" eaLnBrk="0" hangingPunct="0">
              <a:spcBef>
                <a:spcPct val="20000"/>
              </a:spcBef>
              <a:buClr>
                <a:srgbClr val="0BD0D9"/>
              </a:buClr>
              <a:buSzPct val="95000"/>
              <a:buFont typeface="Wingdings 2" pitchFamily="18" charset="2"/>
              <a:buNone/>
              <a:defRPr/>
            </a:pPr>
            <a:r>
              <a:rPr lang="en-US" sz="1600" b="1" dirty="0">
                <a:solidFill>
                  <a:srgbClr val="006600"/>
                </a:solidFill>
                <a:latin typeface="+mj-lt"/>
              </a:rPr>
              <a:t>The need for a long-term approach to developing sustainable cities</a:t>
            </a:r>
          </a:p>
        </p:txBody>
      </p:sp>
      <p:sp>
        <p:nvSpPr>
          <p:cNvPr id="11" name="Content Placeholder 2">
            <a:extLst>
              <a:ext uri="{FF2B5EF4-FFF2-40B4-BE49-F238E27FC236}">
                <a16:creationId xmlns:a16="http://schemas.microsoft.com/office/drawing/2014/main" id="{7CB988B6-094F-45BC-A61F-8AC3CA65F724}"/>
              </a:ext>
            </a:extLst>
          </p:cNvPr>
          <p:cNvSpPr txBox="1">
            <a:spLocks/>
          </p:cNvSpPr>
          <p:nvPr/>
        </p:nvSpPr>
        <p:spPr bwMode="auto">
          <a:xfrm>
            <a:off x="409303" y="6166258"/>
            <a:ext cx="5667103" cy="556419"/>
          </a:xfrm>
          <a:prstGeom prst="rect">
            <a:avLst/>
          </a:prstGeom>
          <a:noFill/>
          <a:ln w="9525">
            <a:noFill/>
            <a:miter lim="800000"/>
            <a:headEnd/>
            <a:tailEnd/>
          </a:ln>
        </p:spPr>
        <p:txBody>
          <a:bodyPr/>
          <a:lstStyle/>
          <a:p>
            <a:pPr marL="273050" indent="-273050" algn="just" eaLnBrk="0" hangingPunct="0">
              <a:spcBef>
                <a:spcPct val="20000"/>
              </a:spcBef>
              <a:buClr>
                <a:srgbClr val="0BD0D9"/>
              </a:buClr>
              <a:buSzPct val="95000"/>
              <a:buFont typeface="Wingdings 2" pitchFamily="18" charset="2"/>
              <a:buNone/>
              <a:defRPr/>
            </a:pPr>
            <a:r>
              <a:rPr lang="en-US" sz="1200" baseline="30000" dirty="0">
                <a:latin typeface="+mj-lt"/>
              </a:rPr>
              <a:t>1</a:t>
            </a:r>
            <a:r>
              <a:rPr lang="en-US" sz="1200" dirty="0">
                <a:latin typeface="+mj-lt"/>
              </a:rPr>
              <a:t>Enhancing city competitiveness - In terms of services (education ,healthcare), waste management, water management, transportation, safety etc.</a:t>
            </a:r>
          </a:p>
        </p:txBody>
      </p:sp>
      <p:pic>
        <p:nvPicPr>
          <p:cNvPr id="9224" name="Picture 2" descr="C:\Documents and Settings\All Users\Documents\graph copy.jpg">
            <a:extLst>
              <a:ext uri="{FF2B5EF4-FFF2-40B4-BE49-F238E27FC236}">
                <a16:creationId xmlns:a16="http://schemas.microsoft.com/office/drawing/2014/main" id="{4943ADA9-C862-452D-B0AC-D7D017ABA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77" t="4587"/>
          <a:stretch>
            <a:fillRect/>
          </a:stretch>
        </p:blipFill>
        <p:spPr bwMode="auto">
          <a:xfrm>
            <a:off x="3733800" y="1773725"/>
            <a:ext cx="52578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a:extLst>
              <a:ext uri="{FF2B5EF4-FFF2-40B4-BE49-F238E27FC236}">
                <a16:creationId xmlns:a16="http://schemas.microsoft.com/office/drawing/2014/main" id="{1F6D3F90-B246-41C4-9508-A0929B8B94BF}"/>
              </a:ext>
            </a:extLst>
          </p:cNvPr>
          <p:cNvSpPr>
            <a:spLocks noChangeArrowheads="1"/>
          </p:cNvSpPr>
          <p:nvPr/>
        </p:nvSpPr>
        <p:spPr bwMode="auto">
          <a:xfrm>
            <a:off x="446314" y="457200"/>
            <a:ext cx="7772400" cy="461963"/>
          </a:xfrm>
          <a:prstGeom prst="rect">
            <a:avLst/>
          </a:prstGeom>
          <a:noFill/>
          <a:ln w="9525">
            <a:noFill/>
            <a:miter lim="800000"/>
            <a:headEnd/>
            <a:tailEnd/>
          </a:ln>
        </p:spPr>
        <p:txBody>
          <a:bodyPr>
            <a:spAutoFit/>
          </a:bodyPr>
          <a:lstStyle/>
          <a:p>
            <a:pPr>
              <a:defRPr/>
            </a:pPr>
            <a:r>
              <a:rPr lang="en-US" sz="2400" b="1" dirty="0">
                <a:solidFill>
                  <a:srgbClr val="551D9F"/>
                </a:solidFill>
                <a:latin typeface="+mj-lt"/>
              </a:rPr>
              <a:t>Why Smart Cities are needed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5B5E864-F0C6-4261-9FCB-402C49311DD2}"/>
              </a:ext>
            </a:extLst>
          </p:cNvPr>
          <p:cNvSpPr>
            <a:spLocks noGrp="1"/>
          </p:cNvSpPr>
          <p:nvPr>
            <p:ph type="title"/>
          </p:nvPr>
        </p:nvSpPr>
        <p:spPr>
          <a:xfrm>
            <a:off x="457200" y="468313"/>
            <a:ext cx="8229600" cy="476250"/>
          </a:xfrm>
        </p:spPr>
        <p:txBody>
          <a:bodyPr>
            <a:normAutofit fontScale="90000"/>
          </a:bodyPr>
          <a:lstStyle/>
          <a:p>
            <a:r>
              <a:rPr lang="en-US" altLang="he-IL" sz="3200" b="1">
                <a:solidFill>
                  <a:srgbClr val="571EA2"/>
                </a:solidFill>
              </a:rPr>
              <a:t>"Smart Cities" </a:t>
            </a:r>
            <a:r>
              <a:rPr lang="en-US" altLang="he-IL" sz="2400" b="1">
                <a:solidFill>
                  <a:srgbClr val="0070C0"/>
                </a:solidFill>
              </a:rPr>
              <a:t>includes</a:t>
            </a:r>
            <a:r>
              <a:rPr lang="en-US" altLang="he-IL" sz="3200" b="1">
                <a:solidFill>
                  <a:srgbClr val="0070C0"/>
                </a:solidFill>
              </a:rPr>
              <a:t> </a:t>
            </a:r>
          </a:p>
        </p:txBody>
      </p:sp>
      <p:sp>
        <p:nvSpPr>
          <p:cNvPr id="10243" name="Content Placeholder 2">
            <a:extLst>
              <a:ext uri="{FF2B5EF4-FFF2-40B4-BE49-F238E27FC236}">
                <a16:creationId xmlns:a16="http://schemas.microsoft.com/office/drawing/2014/main" id="{C1AD9EA5-F179-44F3-B69B-3730EDAE3B1B}"/>
              </a:ext>
            </a:extLst>
          </p:cNvPr>
          <p:cNvSpPr>
            <a:spLocks noGrp="1"/>
          </p:cNvSpPr>
          <p:nvPr>
            <p:ph idx="1"/>
          </p:nvPr>
        </p:nvSpPr>
        <p:spPr>
          <a:xfrm>
            <a:off x="457200" y="1249363"/>
            <a:ext cx="6629400" cy="5075237"/>
          </a:xfrm>
        </p:spPr>
        <p:txBody>
          <a:bodyPr>
            <a:normAutofit/>
          </a:bodyPr>
          <a:lstStyle/>
          <a:p>
            <a:pPr algn="l" rtl="0">
              <a:buFont typeface="Arial" charset="0"/>
              <a:buChar char="•"/>
              <a:defRPr/>
            </a:pPr>
            <a:r>
              <a:rPr lang="en-US" sz="1600" dirty="0">
                <a:latin typeface="+mj-lt"/>
                <a:cs typeface="Times New Roman" pitchFamily="18" charset="0"/>
              </a:rPr>
              <a:t>Smart Building &amp; Home</a:t>
            </a:r>
            <a:endParaRPr lang="en-US" sz="1600" dirty="0">
              <a:latin typeface="+mj-lt"/>
            </a:endParaRPr>
          </a:p>
          <a:p>
            <a:pPr algn="l" rtl="0">
              <a:buFont typeface="Arial" charset="0"/>
              <a:buChar char="•"/>
              <a:defRPr/>
            </a:pPr>
            <a:r>
              <a:rPr lang="en-US" sz="1600" dirty="0">
                <a:latin typeface="+mj-lt"/>
              </a:rPr>
              <a:t>Smart Transportation</a:t>
            </a:r>
          </a:p>
          <a:p>
            <a:pPr algn="l" rtl="0">
              <a:buFont typeface="Arial" charset="0"/>
              <a:buChar char="•"/>
              <a:defRPr/>
            </a:pPr>
            <a:r>
              <a:rPr lang="en-US" sz="1600" dirty="0">
                <a:latin typeface="+mj-lt"/>
              </a:rPr>
              <a:t>Smart Energy (</a:t>
            </a:r>
            <a:r>
              <a:rPr lang="en-US" sz="1600" dirty="0">
                <a:latin typeface="+mj-lt"/>
                <a:cs typeface="Times New Roman" pitchFamily="18" charset="0"/>
              </a:rPr>
              <a:t>renewable generation &amp; storage</a:t>
            </a:r>
            <a:r>
              <a:rPr lang="en-US" sz="1600" dirty="0">
                <a:latin typeface="+mj-lt"/>
              </a:rPr>
              <a:t>)</a:t>
            </a:r>
          </a:p>
          <a:p>
            <a:pPr algn="l" rtl="0">
              <a:buFont typeface="Arial" charset="0"/>
              <a:buChar char="•"/>
              <a:defRPr/>
            </a:pPr>
            <a:r>
              <a:rPr lang="en-US" sz="1600" dirty="0">
                <a:latin typeface="+mj-lt"/>
              </a:rPr>
              <a:t>Smart Water Management</a:t>
            </a:r>
          </a:p>
          <a:p>
            <a:pPr algn="l" rtl="0">
              <a:buFont typeface="Arial" charset="0"/>
              <a:buChar char="•"/>
              <a:defRPr/>
            </a:pPr>
            <a:r>
              <a:rPr lang="en-US" sz="1600" dirty="0">
                <a:latin typeface="+mj-lt"/>
              </a:rPr>
              <a:t>Smart Waste Management (recycling of waste, residual management, Recovery of waste organics &amp; Energy)</a:t>
            </a:r>
          </a:p>
          <a:p>
            <a:pPr algn="l" rtl="0">
              <a:buFont typeface="Arial" charset="0"/>
              <a:buChar char="•"/>
              <a:defRPr/>
            </a:pPr>
            <a:r>
              <a:rPr lang="en-US" sz="1600" dirty="0">
                <a:latin typeface="+mj-lt"/>
              </a:rPr>
              <a:t>Smart Education (</a:t>
            </a:r>
            <a:r>
              <a:rPr lang="en-US" sz="1600" dirty="0">
                <a:latin typeface="+mj-lt"/>
                <a:cs typeface="Times New Roman" pitchFamily="18" charset="0"/>
              </a:rPr>
              <a:t>e-Education</a:t>
            </a:r>
            <a:r>
              <a:rPr lang="en-US" sz="1600" dirty="0">
                <a:latin typeface="+mj-lt"/>
              </a:rPr>
              <a:t>)</a:t>
            </a:r>
          </a:p>
          <a:p>
            <a:pPr algn="l" rtl="0">
              <a:buFont typeface="Arial" charset="0"/>
              <a:buChar char="•"/>
              <a:defRPr/>
            </a:pPr>
            <a:r>
              <a:rPr lang="en-US" sz="1600" dirty="0">
                <a:latin typeface="+mj-lt"/>
              </a:rPr>
              <a:t>Smart Medical Facility (</a:t>
            </a:r>
            <a:r>
              <a:rPr lang="en-US" sz="1600" dirty="0">
                <a:latin typeface="+mj-lt"/>
                <a:cs typeface="Times New Roman" pitchFamily="18" charset="0"/>
              </a:rPr>
              <a:t>e-Medical</a:t>
            </a:r>
            <a:r>
              <a:rPr lang="en-US" sz="1600" dirty="0">
                <a:latin typeface="+mj-lt"/>
              </a:rPr>
              <a:t>)</a:t>
            </a:r>
          </a:p>
          <a:p>
            <a:pPr algn="l" rtl="0">
              <a:buFont typeface="Arial" charset="0"/>
              <a:buChar char="•"/>
              <a:defRPr/>
            </a:pPr>
            <a:r>
              <a:rPr lang="en-US" sz="1600" dirty="0">
                <a:latin typeface="+mj-lt"/>
              </a:rPr>
              <a:t>Smart Communications</a:t>
            </a:r>
          </a:p>
          <a:p>
            <a:pPr algn="l" rtl="0">
              <a:buFont typeface="Arial" charset="0"/>
              <a:buChar char="•"/>
              <a:defRPr/>
            </a:pPr>
            <a:r>
              <a:rPr lang="en-US" sz="1600" dirty="0">
                <a:latin typeface="+mj-lt"/>
              </a:rPr>
              <a:t>Smart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4F747DCA-767F-4AE8-8622-3EED43157F8A}"/>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F37BE8-C7E3-412F-8BD3-4A9E64B7D1AC}" type="slidenum">
              <a:rPr lang="en-US" altLang="he-IL">
                <a:solidFill>
                  <a:srgbClr val="045C75"/>
                </a:solidFill>
              </a:rPr>
              <a:pPr eaLnBrk="1" hangingPunct="1"/>
              <a:t>6</a:t>
            </a:fld>
            <a:endParaRPr lang="en-US" altLang="he-IL">
              <a:solidFill>
                <a:srgbClr val="045C75"/>
              </a:solidFill>
            </a:endParaRPr>
          </a:p>
        </p:txBody>
      </p:sp>
      <p:sp>
        <p:nvSpPr>
          <p:cNvPr id="9" name="Title 1">
            <a:extLst>
              <a:ext uri="{FF2B5EF4-FFF2-40B4-BE49-F238E27FC236}">
                <a16:creationId xmlns:a16="http://schemas.microsoft.com/office/drawing/2014/main" id="{E342687C-9EB3-458A-A899-BF8A9B6FE3A2}"/>
              </a:ext>
            </a:extLst>
          </p:cNvPr>
          <p:cNvSpPr txBox="1">
            <a:spLocks/>
          </p:cNvSpPr>
          <p:nvPr/>
        </p:nvSpPr>
        <p:spPr bwMode="auto">
          <a:xfrm>
            <a:off x="609600" y="0"/>
            <a:ext cx="7696200" cy="628650"/>
          </a:xfrm>
          <a:prstGeom prst="rect">
            <a:avLst/>
          </a:prstGeom>
          <a:noFill/>
          <a:ln w="9525">
            <a:noFill/>
            <a:miter lim="800000"/>
            <a:headEnd/>
            <a:tailEnd/>
          </a:ln>
        </p:spPr>
        <p:txBody>
          <a:bodyPr lIns="0" rIns="0" bIns="0" anchor="b">
            <a:normAutofit/>
            <a:scene3d>
              <a:camera prst="orthographicFront"/>
              <a:lightRig rig="freezing" dir="t">
                <a:rot lat="0" lon="0" rev="5640000"/>
              </a:lightRig>
            </a:scene3d>
            <a:sp3d prstMaterial="flat">
              <a:contourClr>
                <a:schemeClr val="tx2"/>
              </a:contourClr>
            </a:sp3d>
          </a:bodyPr>
          <a:lstStyle/>
          <a:p>
            <a:pPr eaLnBrk="0" hangingPunct="0">
              <a:defRPr/>
            </a:pPr>
            <a:r>
              <a:rPr lang="en-US" sz="2800" b="1" dirty="0">
                <a:solidFill>
                  <a:srgbClr val="551D9F"/>
                </a:solidFill>
                <a:latin typeface="Arial" charset="0"/>
              </a:rPr>
              <a:t>SMART CITY example</a:t>
            </a:r>
            <a:endParaRPr lang="en-US" sz="2000" b="1" dirty="0">
              <a:solidFill>
                <a:srgbClr val="C00000"/>
              </a:solidFill>
              <a:latin typeface="Corbel" pitchFamily="34" charset="0"/>
            </a:endParaRPr>
          </a:p>
        </p:txBody>
      </p:sp>
      <p:pic>
        <p:nvPicPr>
          <p:cNvPr id="13318" name="Picture 2" descr="E:\Arnab\Supreme Gridtech\Smart City.jpg">
            <a:extLst>
              <a:ext uri="{FF2B5EF4-FFF2-40B4-BE49-F238E27FC236}">
                <a16:creationId xmlns:a16="http://schemas.microsoft.com/office/drawing/2014/main" id="{53005A10-3E5A-4918-82B7-A5A71FE47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63484"/>
            <a:ext cx="73342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4">
            <a:extLst>
              <a:ext uri="{FF2B5EF4-FFF2-40B4-BE49-F238E27FC236}">
                <a16:creationId xmlns:a16="http://schemas.microsoft.com/office/drawing/2014/main" id="{AD6CE66D-9A83-40E7-BD07-289D1346D4C4}"/>
              </a:ext>
            </a:extLst>
          </p:cNvPr>
          <p:cNvSpPr>
            <a:spLocks noGrp="1" noChangeArrowheads="1"/>
          </p:cNvSpPr>
          <p:nvPr>
            <p:ph type="title"/>
          </p:nvPr>
        </p:nvSpPr>
        <p:spPr>
          <a:xfrm>
            <a:off x="609600" y="838200"/>
            <a:ext cx="5257800" cy="271463"/>
          </a:xfrm>
        </p:spPr>
        <p:txBody>
          <a:bodyPr>
            <a:normAutofit fontScale="90000"/>
          </a:bodyPr>
          <a:lstStyle/>
          <a:p>
            <a:pPr eaLnBrk="1" hangingPunct="1"/>
            <a:r>
              <a:rPr lang="en-US" altLang="he-IL" sz="1600" b="1">
                <a:solidFill>
                  <a:srgbClr val="006600"/>
                </a:solidFill>
              </a:rPr>
              <a:t>Remote communication services for Education &amp; Healthcare</a:t>
            </a:r>
          </a:p>
        </p:txBody>
      </p:sp>
      <p:pic>
        <p:nvPicPr>
          <p:cNvPr id="14339" name="Picture 7">
            <a:extLst>
              <a:ext uri="{FF2B5EF4-FFF2-40B4-BE49-F238E27FC236}">
                <a16:creationId xmlns:a16="http://schemas.microsoft.com/office/drawing/2014/main" id="{AFE9CB39-6E99-4B45-AC9A-0DA2F6A66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32" t="19089" r="25961" b="18803"/>
          <a:stretch>
            <a:fillRect/>
          </a:stretch>
        </p:blipFill>
        <p:spPr bwMode="auto">
          <a:xfrm>
            <a:off x="1214438" y="1651000"/>
            <a:ext cx="6938962"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8D649D2-9991-405C-8F30-9A9913C6A1ED}"/>
              </a:ext>
            </a:extLst>
          </p:cNvPr>
          <p:cNvSpPr txBox="1">
            <a:spLocks/>
          </p:cNvSpPr>
          <p:nvPr/>
        </p:nvSpPr>
        <p:spPr bwMode="auto">
          <a:xfrm>
            <a:off x="609600" y="457200"/>
            <a:ext cx="7696200" cy="381000"/>
          </a:xfrm>
          <a:prstGeom prst="rect">
            <a:avLst/>
          </a:prstGeom>
          <a:noFill/>
          <a:ln w="9525">
            <a:noFill/>
            <a:miter lim="800000"/>
            <a:headEnd/>
            <a:tailEnd/>
          </a:ln>
        </p:spPr>
        <p:txBody>
          <a:bodyPr lIns="0" rIns="0" bIns="0" anchor="b">
            <a:normAutofit fontScale="92500" lnSpcReduction="20000"/>
            <a:scene3d>
              <a:camera prst="orthographicFront"/>
              <a:lightRig rig="freezing" dir="t">
                <a:rot lat="0" lon="0" rev="5640000"/>
              </a:lightRig>
            </a:scene3d>
            <a:sp3d prstMaterial="flat">
              <a:contourClr>
                <a:schemeClr val="tx2"/>
              </a:contourClr>
            </a:sp3d>
          </a:bodyPr>
          <a:lstStyle/>
          <a:p>
            <a:pPr eaLnBrk="0" hangingPunct="0">
              <a:defRPr/>
            </a:pPr>
            <a:r>
              <a:rPr lang="en-US" sz="2800" b="1" dirty="0">
                <a:solidFill>
                  <a:srgbClr val="551D9F"/>
                </a:solidFill>
                <a:latin typeface="Arial" charset="0"/>
              </a:rPr>
              <a:t>SMART CITY example</a:t>
            </a:r>
            <a:endParaRPr lang="en-US" sz="2000" b="1" dirty="0">
              <a:solidFill>
                <a:srgbClr val="C00000"/>
              </a:solidFill>
              <a:latin typeface="Corbe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4">
            <a:extLst>
              <a:ext uri="{FF2B5EF4-FFF2-40B4-BE49-F238E27FC236}">
                <a16:creationId xmlns:a16="http://schemas.microsoft.com/office/drawing/2014/main" id="{08F80BB2-ECBF-488B-BE1B-3E120C38D75B}"/>
              </a:ext>
            </a:extLst>
          </p:cNvPr>
          <p:cNvSpPr>
            <a:spLocks noGrp="1" noChangeArrowheads="1"/>
          </p:cNvSpPr>
          <p:nvPr>
            <p:ph type="title"/>
          </p:nvPr>
        </p:nvSpPr>
        <p:spPr>
          <a:xfrm>
            <a:off x="609600" y="838200"/>
            <a:ext cx="5257800" cy="271463"/>
          </a:xfrm>
        </p:spPr>
        <p:txBody>
          <a:bodyPr>
            <a:normAutofit fontScale="90000"/>
          </a:bodyPr>
          <a:lstStyle/>
          <a:p>
            <a:pPr eaLnBrk="1" hangingPunct="1"/>
            <a:r>
              <a:rPr lang="en-US" altLang="he-IL" sz="1600" b="1">
                <a:solidFill>
                  <a:srgbClr val="006600"/>
                </a:solidFill>
              </a:rPr>
              <a:t>Shared use of neighborhood facilities</a:t>
            </a:r>
          </a:p>
        </p:txBody>
      </p:sp>
      <p:sp>
        <p:nvSpPr>
          <p:cNvPr id="4" name="Slide Number Placeholder 3">
            <a:extLst>
              <a:ext uri="{FF2B5EF4-FFF2-40B4-BE49-F238E27FC236}">
                <a16:creationId xmlns:a16="http://schemas.microsoft.com/office/drawing/2014/main" id="{034D80F8-2EA9-45FF-9009-3A740290FA4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7C5CFA-05DA-400C-9492-BA8CA740B39E}" type="slidenum">
              <a:rPr lang="en-IN" altLang="he-IL">
                <a:solidFill>
                  <a:srgbClr val="045C75"/>
                </a:solidFill>
              </a:rPr>
              <a:pPr eaLnBrk="1" hangingPunct="1"/>
              <a:t>8</a:t>
            </a:fld>
            <a:endParaRPr lang="en-IN" altLang="he-IL">
              <a:solidFill>
                <a:srgbClr val="045C75"/>
              </a:solidFill>
            </a:endParaRPr>
          </a:p>
        </p:txBody>
      </p:sp>
      <p:pic>
        <p:nvPicPr>
          <p:cNvPr id="15363" name="Picture 5">
            <a:extLst>
              <a:ext uri="{FF2B5EF4-FFF2-40B4-BE49-F238E27FC236}">
                <a16:creationId xmlns:a16="http://schemas.microsoft.com/office/drawing/2014/main" id="{1D1F86C1-38E2-44F3-89A2-54FCA60F2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403" t="11966" r="27885" b="17380"/>
          <a:stretch>
            <a:fillRect/>
          </a:stretch>
        </p:blipFill>
        <p:spPr bwMode="auto">
          <a:xfrm>
            <a:off x="1219200" y="1524000"/>
            <a:ext cx="63246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CF1F41B6-9EEF-45E8-BA13-176A40FA3E99}"/>
              </a:ext>
            </a:extLst>
          </p:cNvPr>
          <p:cNvSpPr txBox="1">
            <a:spLocks/>
          </p:cNvSpPr>
          <p:nvPr/>
        </p:nvSpPr>
        <p:spPr bwMode="auto">
          <a:xfrm>
            <a:off x="609600" y="457200"/>
            <a:ext cx="7696200" cy="381000"/>
          </a:xfrm>
          <a:prstGeom prst="rect">
            <a:avLst/>
          </a:prstGeom>
          <a:noFill/>
          <a:ln w="9525">
            <a:noFill/>
            <a:miter lim="800000"/>
            <a:headEnd/>
            <a:tailEnd/>
          </a:ln>
        </p:spPr>
        <p:txBody>
          <a:bodyPr lIns="0" rIns="0" bIns="0" anchor="b">
            <a:normAutofit fontScale="92500" lnSpcReduction="20000"/>
            <a:scene3d>
              <a:camera prst="orthographicFront"/>
              <a:lightRig rig="freezing" dir="t">
                <a:rot lat="0" lon="0" rev="5640000"/>
              </a:lightRig>
            </a:scene3d>
            <a:sp3d prstMaterial="flat">
              <a:contourClr>
                <a:schemeClr val="tx2"/>
              </a:contourClr>
            </a:sp3d>
          </a:bodyPr>
          <a:lstStyle/>
          <a:p>
            <a:pPr eaLnBrk="0" hangingPunct="0">
              <a:defRPr/>
            </a:pPr>
            <a:r>
              <a:rPr lang="en-US" sz="2800" b="1" dirty="0">
                <a:solidFill>
                  <a:srgbClr val="551D9F"/>
                </a:solidFill>
                <a:latin typeface="Arial" charset="0"/>
              </a:rPr>
              <a:t>SMART CITY example</a:t>
            </a:r>
            <a:endParaRPr lang="en-US" sz="2000" b="1" dirty="0">
              <a:solidFill>
                <a:srgbClr val="C00000"/>
              </a:solidFill>
              <a:latin typeface="Corbe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5C06CC-E8F4-49F3-B592-D7AEE39C2A6B}"/>
              </a:ext>
            </a:extLst>
          </p:cNvPr>
          <p:cNvSpPr>
            <a:spLocks noGrp="1"/>
          </p:cNvSpPr>
          <p:nvPr>
            <p:ph type="title"/>
          </p:nvPr>
        </p:nvSpPr>
        <p:spPr>
          <a:xfrm>
            <a:off x="457200" y="1143000"/>
            <a:ext cx="6347713" cy="838200"/>
          </a:xfrm>
        </p:spPr>
        <p:txBody>
          <a:bodyPr/>
          <a:lstStyle/>
          <a:p>
            <a:pPr rtl="0"/>
            <a:r>
              <a:rPr lang="en-US" dirty="0" err="1"/>
              <a:t>IoT</a:t>
            </a:r>
            <a:r>
              <a:rPr lang="en-US" dirty="0"/>
              <a:t> Stories - Smart Building</a:t>
            </a:r>
            <a:endParaRPr lang="he-IL" dirty="0"/>
          </a:p>
        </p:txBody>
      </p:sp>
      <p:sp>
        <p:nvSpPr>
          <p:cNvPr id="3" name="מציין מיקום תוכן 2">
            <a:extLst>
              <a:ext uri="{FF2B5EF4-FFF2-40B4-BE49-F238E27FC236}">
                <a16:creationId xmlns:a16="http://schemas.microsoft.com/office/drawing/2014/main" id="{66D8E4EC-EF57-4C16-B199-C45017D37CD4}"/>
              </a:ext>
            </a:extLst>
          </p:cNvPr>
          <p:cNvSpPr>
            <a:spLocks noGrp="1"/>
          </p:cNvSpPr>
          <p:nvPr>
            <p:ph idx="1"/>
          </p:nvPr>
        </p:nvSpPr>
        <p:spPr>
          <a:xfrm>
            <a:off x="1219200" y="2438400"/>
            <a:ext cx="5585713" cy="506410"/>
          </a:xfrm>
        </p:spPr>
        <p:txBody>
          <a:bodyPr/>
          <a:lstStyle/>
          <a:p>
            <a:pPr marL="0" indent="0" algn="l" rtl="0">
              <a:buNone/>
            </a:pPr>
            <a:r>
              <a:rPr lang="en-US" dirty="0">
                <a:hlinkClick r:id="rId2"/>
              </a:rPr>
              <a:t>https://www.youtube.com/watch?v=RmuEurPH9M4</a:t>
            </a:r>
            <a:endParaRPr lang="he-IL" dirty="0"/>
          </a:p>
        </p:txBody>
      </p:sp>
      <p:pic>
        <p:nvPicPr>
          <p:cNvPr id="5" name="תמונה 4">
            <a:extLst>
              <a:ext uri="{FF2B5EF4-FFF2-40B4-BE49-F238E27FC236}">
                <a16:creationId xmlns:a16="http://schemas.microsoft.com/office/drawing/2014/main" id="{6839760A-D237-4767-85A3-914C52E0849F}"/>
              </a:ext>
            </a:extLst>
          </p:cNvPr>
          <p:cNvPicPr>
            <a:picLocks noChangeAspect="1"/>
          </p:cNvPicPr>
          <p:nvPr/>
        </p:nvPicPr>
        <p:blipFill>
          <a:blip r:embed="rId3"/>
          <a:stretch>
            <a:fillRect/>
          </a:stretch>
        </p:blipFill>
        <p:spPr>
          <a:xfrm>
            <a:off x="4191000" y="4193585"/>
            <a:ext cx="3143708" cy="1768336"/>
          </a:xfrm>
          <a:prstGeom prst="rect">
            <a:avLst/>
          </a:prstGeom>
        </p:spPr>
      </p:pic>
      <p:pic>
        <p:nvPicPr>
          <p:cNvPr id="7" name="תמונה 6">
            <a:extLst>
              <a:ext uri="{FF2B5EF4-FFF2-40B4-BE49-F238E27FC236}">
                <a16:creationId xmlns:a16="http://schemas.microsoft.com/office/drawing/2014/main" id="{BBC42463-2553-4D17-A448-1886953E8258}"/>
              </a:ext>
            </a:extLst>
          </p:cNvPr>
          <p:cNvPicPr>
            <a:picLocks noChangeAspect="1"/>
          </p:cNvPicPr>
          <p:nvPr/>
        </p:nvPicPr>
        <p:blipFill>
          <a:blip r:embed="rId4"/>
          <a:stretch>
            <a:fillRect/>
          </a:stretch>
        </p:blipFill>
        <p:spPr>
          <a:xfrm>
            <a:off x="504765" y="3498669"/>
            <a:ext cx="3143708" cy="1768336"/>
          </a:xfrm>
          <a:prstGeom prst="rect">
            <a:avLst/>
          </a:prstGeom>
        </p:spPr>
      </p:pic>
    </p:spTree>
    <p:extLst>
      <p:ext uri="{BB962C8B-B14F-4D97-AF65-F5344CB8AC3E}">
        <p14:creationId xmlns:p14="http://schemas.microsoft.com/office/powerpoint/2010/main" val="2606267531"/>
      </p:ext>
    </p:extLst>
  </p:cSld>
  <p:clrMapOvr>
    <a:masterClrMapping/>
  </p:clrMapOvr>
</p:sld>
</file>

<file path=ppt/theme/theme1.xml><?xml version="1.0" encoding="utf-8"?>
<a:theme xmlns:a="http://schemas.openxmlformats.org/drawingml/2006/main" name="פיאה">
  <a:themeElements>
    <a:clrScheme name="ירוק">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3989656</TotalTime>
  <Words>379</Words>
  <Application>Microsoft Office PowerPoint</Application>
  <PresentationFormat>‫הצגה על המסך (4:3)</PresentationFormat>
  <Paragraphs>62</Paragraphs>
  <Slides>9</Slides>
  <Notes>3</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9</vt:i4>
      </vt:variant>
    </vt:vector>
  </HeadingPairs>
  <TitlesOfParts>
    <vt:vector size="21" baseType="lpstr">
      <vt:lpstr>Arial</vt:lpstr>
      <vt:lpstr>Calibri</vt:lpstr>
      <vt:lpstr>Century Gothic (כותרות)</vt:lpstr>
      <vt:lpstr>Corbel</vt:lpstr>
      <vt:lpstr>David</vt:lpstr>
      <vt:lpstr>Gisha</vt:lpstr>
      <vt:lpstr>Times New Roman</vt:lpstr>
      <vt:lpstr>Trebuchet MS</vt:lpstr>
      <vt:lpstr>Wingdings</vt:lpstr>
      <vt:lpstr>Wingdings 2</vt:lpstr>
      <vt:lpstr>Wingdings 3</vt:lpstr>
      <vt:lpstr>פיאה</vt:lpstr>
      <vt:lpstr> Green IOT  Smart Cities</vt:lpstr>
      <vt:lpstr>מצגת של PowerPoint‏</vt:lpstr>
      <vt:lpstr>מצגת של PowerPoint‏</vt:lpstr>
      <vt:lpstr>מצגת של PowerPoint‏</vt:lpstr>
      <vt:lpstr>"Smart Cities" includes </vt:lpstr>
      <vt:lpstr>מצגת של PowerPoint‏</vt:lpstr>
      <vt:lpstr>Remote communication services for Education &amp; Healthcare</vt:lpstr>
      <vt:lpstr>Shared use of neighborhood facilities</vt:lpstr>
      <vt:lpstr>IoT Stories - Smart Building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Reshmi</dc:creator>
  <cp:lastModifiedBy>idan cohen</cp:lastModifiedBy>
  <cp:revision>1177</cp:revision>
  <dcterms:created xsi:type="dcterms:W3CDTF">2012-06-19T07:31:56Z</dcterms:created>
  <dcterms:modified xsi:type="dcterms:W3CDTF">2017-05-13T10:41:15Z</dcterms:modified>
</cp:coreProperties>
</file>