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51" r:id="rId1"/>
  </p:sldMasterIdLst>
  <p:notesMasterIdLst>
    <p:notesMasterId r:id="rId6"/>
  </p:notesMasterIdLst>
  <p:sldIdLst>
    <p:sldId id="617" r:id="rId2"/>
    <p:sldId id="950" r:id="rId3"/>
    <p:sldId id="953" r:id="rId4"/>
    <p:sldId id="954" r:id="rId5"/>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66FF"/>
    <a:srgbClr val="006600"/>
    <a:srgbClr val="00CCFF"/>
    <a:srgbClr val="CC6600"/>
    <a:srgbClr val="009999"/>
    <a:srgbClr val="AF0DA7"/>
    <a:srgbClr val="007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68" autoAdjust="0"/>
    <p:restoredTop sz="81663" autoAdjust="0"/>
  </p:normalViewPr>
  <p:slideViewPr>
    <p:cSldViewPr>
      <p:cViewPr>
        <p:scale>
          <a:sx n="75" d="100"/>
          <a:sy n="75" d="100"/>
        </p:scale>
        <p:origin x="1589" y="48"/>
      </p:cViewPr>
      <p:guideLst>
        <p:guide orient="horz" pos="2160"/>
        <p:guide pos="2880"/>
      </p:guideLst>
    </p:cSldViewPr>
  </p:slideViewPr>
  <p:outlineViewPr>
    <p:cViewPr>
      <p:scale>
        <a:sx n="33" d="100"/>
        <a:sy n="33" d="100"/>
      </p:scale>
      <p:origin x="54" y="2226"/>
    </p:cViewPr>
  </p:outlineViewPr>
  <p:notesTextViewPr>
    <p:cViewPr>
      <p:scale>
        <a:sx n="1" d="1"/>
        <a:sy n="1" d="1"/>
      </p:scale>
      <p:origin x="0" y="0"/>
    </p:cViewPr>
  </p:notesTextViewPr>
  <p:sorterViewPr>
    <p:cViewPr>
      <p:scale>
        <a:sx n="100" d="100"/>
        <a:sy n="100" d="100"/>
      </p:scale>
      <p:origin x="0" y="9012"/>
    </p:cViewPr>
  </p:sorterViewPr>
  <p:notesViewPr>
    <p:cSldViewPr>
      <p:cViewPr varScale="1">
        <p:scale>
          <a:sx n="77" d="100"/>
          <a:sy n="77" d="100"/>
        </p:scale>
        <p:origin x="-2160" y="-90"/>
      </p:cViewPr>
      <p:guideLst>
        <p:guide orient="horz" pos="3132"/>
        <p:guide pos="21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60BA8F-08CD-470F-9248-0B7B705BD9F5}"/>
              </a:ext>
            </a:extLst>
          </p:cNvPr>
          <p:cNvSpPr>
            <a:spLocks noGrp="1"/>
          </p:cNvSpPr>
          <p:nvPr>
            <p:ph type="hdr" sz="quarter"/>
          </p:nvPr>
        </p:nvSpPr>
        <p:spPr>
          <a:xfrm>
            <a:off x="0" y="0"/>
            <a:ext cx="2971800" cy="498475"/>
          </a:xfrm>
          <a:prstGeom prst="rect">
            <a:avLst/>
          </a:prstGeom>
        </p:spPr>
        <p:txBody>
          <a:bodyPr vert="horz" lIns="97811" tIns="48906" rIns="97811" bIns="48906" rtlCol="0"/>
          <a:lstStyle>
            <a:lvl1pPr algn="l" fontAlgn="auto">
              <a:spcBef>
                <a:spcPts val="0"/>
              </a:spcBef>
              <a:spcAft>
                <a:spcPts val="0"/>
              </a:spcAft>
              <a:defRPr sz="1300">
                <a:latin typeface="+mn-lt"/>
              </a:defRPr>
            </a:lvl1pPr>
          </a:lstStyle>
          <a:p>
            <a:pPr>
              <a:defRPr/>
            </a:pPr>
            <a:endParaRPr lang="en-US"/>
          </a:p>
        </p:txBody>
      </p:sp>
      <p:sp>
        <p:nvSpPr>
          <p:cNvPr id="3" name="Date Placeholder 2">
            <a:extLst>
              <a:ext uri="{FF2B5EF4-FFF2-40B4-BE49-F238E27FC236}">
                <a16:creationId xmlns:a16="http://schemas.microsoft.com/office/drawing/2014/main" id="{A378DA56-0670-4416-AC42-249190879D85}"/>
              </a:ext>
            </a:extLst>
          </p:cNvPr>
          <p:cNvSpPr>
            <a:spLocks noGrp="1"/>
          </p:cNvSpPr>
          <p:nvPr>
            <p:ph type="dt" idx="1"/>
          </p:nvPr>
        </p:nvSpPr>
        <p:spPr>
          <a:xfrm>
            <a:off x="3884613" y="0"/>
            <a:ext cx="2971800" cy="498475"/>
          </a:xfrm>
          <a:prstGeom prst="rect">
            <a:avLst/>
          </a:prstGeom>
        </p:spPr>
        <p:txBody>
          <a:bodyPr vert="horz" lIns="97811" tIns="48906" rIns="97811" bIns="48906" rtlCol="0"/>
          <a:lstStyle>
            <a:lvl1pPr algn="r" fontAlgn="auto">
              <a:spcBef>
                <a:spcPts val="0"/>
              </a:spcBef>
              <a:spcAft>
                <a:spcPts val="0"/>
              </a:spcAft>
              <a:defRPr sz="1300">
                <a:latin typeface="+mn-lt"/>
              </a:defRPr>
            </a:lvl1pPr>
          </a:lstStyle>
          <a:p>
            <a:pPr>
              <a:defRPr/>
            </a:pPr>
            <a:fld id="{B9695DB7-5E27-48C9-AD06-60FAEA32172A}" type="datetimeFigureOut">
              <a:rPr lang="en-US"/>
              <a:pPr>
                <a:defRPr/>
              </a:pPr>
              <a:t>5/16/2017</a:t>
            </a:fld>
            <a:endParaRPr lang="en-US"/>
          </a:p>
        </p:txBody>
      </p:sp>
      <p:sp>
        <p:nvSpPr>
          <p:cNvPr id="4" name="Slide Image Placeholder 3">
            <a:extLst>
              <a:ext uri="{FF2B5EF4-FFF2-40B4-BE49-F238E27FC236}">
                <a16:creationId xmlns:a16="http://schemas.microsoft.com/office/drawing/2014/main" id="{6F59A12D-A36F-48A5-A598-D3F58F035332}"/>
              </a:ext>
            </a:extLst>
          </p:cNvPr>
          <p:cNvSpPr>
            <a:spLocks noGrp="1" noRot="1" noChangeAspect="1"/>
          </p:cNvSpPr>
          <p:nvPr>
            <p:ph type="sldImg" idx="2"/>
          </p:nvPr>
        </p:nvSpPr>
        <p:spPr>
          <a:xfrm>
            <a:off x="942975" y="747713"/>
            <a:ext cx="4972050" cy="3729037"/>
          </a:xfrm>
          <a:prstGeom prst="rect">
            <a:avLst/>
          </a:prstGeom>
          <a:noFill/>
          <a:ln w="12700">
            <a:solidFill>
              <a:prstClr val="black"/>
            </a:solidFill>
          </a:ln>
        </p:spPr>
        <p:txBody>
          <a:bodyPr vert="horz" lIns="97811" tIns="48906" rIns="97811" bIns="48906" rtlCol="0" anchor="ctr"/>
          <a:lstStyle/>
          <a:p>
            <a:pPr lvl="0"/>
            <a:endParaRPr lang="en-US" noProof="0"/>
          </a:p>
        </p:txBody>
      </p:sp>
      <p:sp>
        <p:nvSpPr>
          <p:cNvPr id="5" name="Notes Placeholder 4">
            <a:extLst>
              <a:ext uri="{FF2B5EF4-FFF2-40B4-BE49-F238E27FC236}">
                <a16:creationId xmlns:a16="http://schemas.microsoft.com/office/drawing/2014/main" id="{C5DD6458-D549-402E-A9B0-E1D398D775E1}"/>
              </a:ext>
            </a:extLst>
          </p:cNvPr>
          <p:cNvSpPr>
            <a:spLocks noGrp="1"/>
          </p:cNvSpPr>
          <p:nvPr>
            <p:ph type="body" sz="quarter" idx="3"/>
          </p:nvPr>
        </p:nvSpPr>
        <p:spPr>
          <a:xfrm>
            <a:off x="685800" y="4724400"/>
            <a:ext cx="5486400" cy="4475163"/>
          </a:xfrm>
          <a:prstGeom prst="rect">
            <a:avLst/>
          </a:prstGeom>
        </p:spPr>
        <p:txBody>
          <a:bodyPr vert="horz" lIns="97811" tIns="48906" rIns="97811" bIns="4890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8E60973-F98C-4727-A99B-761FBDCB688D}"/>
              </a:ext>
            </a:extLst>
          </p:cNvPr>
          <p:cNvSpPr>
            <a:spLocks noGrp="1"/>
          </p:cNvSpPr>
          <p:nvPr>
            <p:ph type="ftr" sz="quarter" idx="4"/>
          </p:nvPr>
        </p:nvSpPr>
        <p:spPr>
          <a:xfrm>
            <a:off x="0" y="9445625"/>
            <a:ext cx="2971800" cy="498475"/>
          </a:xfrm>
          <a:prstGeom prst="rect">
            <a:avLst/>
          </a:prstGeom>
        </p:spPr>
        <p:txBody>
          <a:bodyPr vert="horz" lIns="97811" tIns="48906" rIns="97811" bIns="48906"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a:extLst>
              <a:ext uri="{FF2B5EF4-FFF2-40B4-BE49-F238E27FC236}">
                <a16:creationId xmlns:a16="http://schemas.microsoft.com/office/drawing/2014/main" id="{F58B9C2D-1615-40B1-BE0C-9FA3FEB0771B}"/>
              </a:ext>
            </a:extLst>
          </p:cNvPr>
          <p:cNvSpPr>
            <a:spLocks noGrp="1"/>
          </p:cNvSpPr>
          <p:nvPr>
            <p:ph type="sldNum" sz="quarter" idx="5"/>
          </p:nvPr>
        </p:nvSpPr>
        <p:spPr>
          <a:xfrm>
            <a:off x="3884613" y="9445625"/>
            <a:ext cx="2971800" cy="498475"/>
          </a:xfrm>
          <a:prstGeom prst="rect">
            <a:avLst/>
          </a:prstGeom>
        </p:spPr>
        <p:txBody>
          <a:bodyPr vert="horz" wrap="square" lIns="97811" tIns="48906" rIns="97811" bIns="48906" numCol="1" anchor="b" anchorCtr="0" compatLnSpc="1">
            <a:prstTxWarp prst="textNoShape">
              <a:avLst/>
            </a:prstTxWarp>
          </a:bodyPr>
          <a:lstStyle>
            <a:lvl1pPr algn="r">
              <a:defRPr sz="1300">
                <a:latin typeface="Calibri" panose="020F0502020204030204" pitchFamily="34" charset="0"/>
              </a:defRPr>
            </a:lvl1pPr>
          </a:lstStyle>
          <a:p>
            <a:fld id="{977AAC8D-1904-411B-BEA2-DAFFAB390B1D}" type="slidenum">
              <a:rPr lang="en-US" altLang="he-IL"/>
              <a:pPr/>
              <a:t>‹#›</a:t>
            </a:fld>
            <a:endParaRPr lang="en-US" altLang="he-I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entury Gothic (כותרות)"/>
                <a:cs typeface="David" panose="020E0502060401010101" pitchFamily="34" charset="-79"/>
              </a:rPr>
              <a:t>ICT allows city officials to interact directly with the community and the city infrastructure and to monitor what is happening in the city, how the city is evolving, and how to enable a better quality of life.</a:t>
            </a:r>
          </a:p>
          <a:p>
            <a:endParaRPr lang="he-IL" dirty="0"/>
          </a:p>
        </p:txBody>
      </p:sp>
      <p:sp>
        <p:nvSpPr>
          <p:cNvPr id="4" name="מציין מיקום של מספר שקופית 3"/>
          <p:cNvSpPr>
            <a:spLocks noGrp="1"/>
          </p:cNvSpPr>
          <p:nvPr>
            <p:ph type="sldNum" sz="quarter" idx="10"/>
          </p:nvPr>
        </p:nvSpPr>
        <p:spPr/>
        <p:txBody>
          <a:bodyPr/>
          <a:lstStyle/>
          <a:p>
            <a:fld id="{977AAC8D-1904-411B-BEA2-DAFFAB390B1D}" type="slidenum">
              <a:rPr lang="en-US" altLang="he-IL" smtClean="0"/>
              <a:pPr/>
              <a:t>1</a:t>
            </a:fld>
            <a:endParaRPr lang="en-US" altLang="he-IL"/>
          </a:p>
        </p:txBody>
      </p:sp>
    </p:spTree>
    <p:extLst>
      <p:ext uri="{BB962C8B-B14F-4D97-AF65-F5344CB8AC3E}">
        <p14:creationId xmlns:p14="http://schemas.microsoft.com/office/powerpoint/2010/main" val="3950525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just" rtl="0">
              <a:buFont typeface="Wingdings 2" panose="05020102010507070707" pitchFamily="18" charset="2"/>
              <a:buNone/>
              <a:defRPr/>
            </a:pPr>
            <a:r>
              <a:rPr lang="en-US" sz="1600" b="1" kern="1200" dirty="0">
                <a:solidFill>
                  <a:srgbClr val="0070C4"/>
                </a:solidFill>
                <a:latin typeface="+mn-lt"/>
                <a:ea typeface="+mn-ea"/>
                <a:cs typeface="+mn-cs"/>
              </a:rPr>
              <a:t>Managing the lifecycles of cities</a:t>
            </a:r>
          </a:p>
          <a:p>
            <a:pPr algn="just" rtl="0">
              <a:defRPr/>
            </a:pPr>
            <a:r>
              <a:rPr lang="en-US" sz="1200" b="1" kern="1200" dirty="0">
                <a:solidFill>
                  <a:schemeClr val="tx1"/>
                </a:solidFill>
                <a:latin typeface="+mn-lt"/>
                <a:ea typeface="+mn-ea"/>
                <a:cs typeface="+mn-cs"/>
              </a:rPr>
              <a:t>Early phase: </a:t>
            </a:r>
            <a:r>
              <a:rPr lang="en-US" sz="1200" kern="1200" dirty="0">
                <a:solidFill>
                  <a:schemeClr val="tx1"/>
                </a:solidFill>
                <a:latin typeface="+mn-lt"/>
                <a:ea typeface="+mn-ea"/>
                <a:cs typeface="+mn-cs"/>
              </a:rPr>
              <a:t>Provide the infrastructure needed for the operation of the city.</a:t>
            </a:r>
          </a:p>
          <a:p>
            <a:pPr algn="just" rtl="0">
              <a:defRPr/>
            </a:pPr>
            <a:r>
              <a:rPr lang="en-US" sz="1200" b="1" kern="1200" dirty="0">
                <a:solidFill>
                  <a:schemeClr val="tx1"/>
                </a:solidFill>
                <a:latin typeface="+mn-lt"/>
                <a:ea typeface="+mn-ea"/>
                <a:cs typeface="+mn-cs"/>
              </a:rPr>
              <a:t>Growth Phase: </a:t>
            </a:r>
            <a:r>
              <a:rPr lang="en-US" sz="1200" kern="1200" dirty="0">
                <a:solidFill>
                  <a:schemeClr val="tx1"/>
                </a:solidFill>
                <a:latin typeface="+mn-lt"/>
                <a:ea typeface="+mn-ea"/>
                <a:cs typeface="+mn-cs"/>
              </a:rPr>
              <a:t>Expand and intensify the infrastructure to ensure that supply can keep the pace with increasing demands of the growing demand.</a:t>
            </a:r>
          </a:p>
          <a:p>
            <a:pPr algn="just" rtl="0">
              <a:defRPr/>
            </a:pPr>
            <a:r>
              <a:rPr lang="en-US" sz="1200" b="1" kern="1200" dirty="0">
                <a:solidFill>
                  <a:schemeClr val="tx1"/>
                </a:solidFill>
                <a:latin typeface="+mn-lt"/>
                <a:ea typeface="+mn-ea"/>
                <a:cs typeface="+mn-cs"/>
              </a:rPr>
              <a:t>Mature phase:</a:t>
            </a:r>
            <a:r>
              <a:rPr lang="en-US" sz="1200" kern="1200" dirty="0">
                <a:solidFill>
                  <a:schemeClr val="tx1"/>
                </a:solidFill>
                <a:latin typeface="+mn-lt"/>
                <a:ea typeface="+mn-ea"/>
                <a:cs typeface="+mn-cs"/>
              </a:rPr>
              <a:t> Enhance infrastructure to ensure the delivery of high-quality services based on criteria such as ease-of-use and comfort.</a:t>
            </a:r>
          </a:p>
          <a:p>
            <a:pPr algn="just" rtl="0">
              <a:defRPr/>
            </a:pPr>
            <a:r>
              <a:rPr lang="en-US" sz="1200" b="1" kern="1200" dirty="0">
                <a:solidFill>
                  <a:schemeClr val="tx1"/>
                </a:solidFill>
                <a:latin typeface="+mn-lt"/>
                <a:ea typeface="+mn-ea"/>
                <a:cs typeface="+mn-cs"/>
              </a:rPr>
              <a:t>Transformation phase: </a:t>
            </a:r>
            <a:r>
              <a:rPr lang="en-US" sz="1200" kern="1200" dirty="0">
                <a:solidFill>
                  <a:schemeClr val="tx1"/>
                </a:solidFill>
                <a:latin typeface="+mn-lt"/>
                <a:ea typeface="+mn-ea"/>
                <a:cs typeface="+mn-cs"/>
              </a:rPr>
              <a:t>Integrate infrastructure systems to satisfy social values such as aiding, or at least avoiding damage to, the natural environment.</a:t>
            </a:r>
          </a:p>
          <a:p>
            <a:endParaRPr lang="he-IL" dirty="0"/>
          </a:p>
        </p:txBody>
      </p:sp>
      <p:sp>
        <p:nvSpPr>
          <p:cNvPr id="4" name="מציין מיקום של מספר שקופית 3"/>
          <p:cNvSpPr>
            <a:spLocks noGrp="1"/>
          </p:cNvSpPr>
          <p:nvPr>
            <p:ph type="sldNum" sz="quarter" idx="10"/>
          </p:nvPr>
        </p:nvSpPr>
        <p:spPr/>
        <p:txBody>
          <a:bodyPr/>
          <a:lstStyle/>
          <a:p>
            <a:fld id="{977AAC8D-1904-411B-BEA2-DAFFAB390B1D}" type="slidenum">
              <a:rPr lang="en-US" altLang="he-IL" smtClean="0"/>
              <a:pPr/>
              <a:t>2</a:t>
            </a:fld>
            <a:endParaRPr lang="en-US" altLang="he-IL"/>
          </a:p>
        </p:txBody>
      </p:sp>
    </p:spTree>
    <p:extLst>
      <p:ext uri="{BB962C8B-B14F-4D97-AF65-F5344CB8AC3E}">
        <p14:creationId xmlns:p14="http://schemas.microsoft.com/office/powerpoint/2010/main" val="2208026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3C68381-8EBD-4BA3-B97E-264BE7F1E5D3}"/>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3AF2D9-4C63-4207-9760-1D1C92831D40}" type="slidenum">
              <a:rPr lang="en-US" altLang="he-IL">
                <a:latin typeface="Calibri" panose="020F0502020204030204" pitchFamily="34" charset="0"/>
              </a:rPr>
              <a:pPr eaLnBrk="1" hangingPunct="1"/>
              <a:t>3</a:t>
            </a:fld>
            <a:endParaRPr lang="en-US" altLang="he-IL">
              <a:latin typeface="Calibri" panose="020F0502020204030204" pitchFamily="34" charset="0"/>
            </a:endParaRPr>
          </a:p>
        </p:txBody>
      </p:sp>
      <p:sp>
        <p:nvSpPr>
          <p:cNvPr id="44035" name="Rectangle 2">
            <a:extLst>
              <a:ext uri="{FF2B5EF4-FFF2-40B4-BE49-F238E27FC236}">
                <a16:creationId xmlns:a16="http://schemas.microsoft.com/office/drawing/2014/main" id="{E65A1FC6-A15B-4113-B798-DC6CFDF316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FEAE3DEF-8235-4D50-A37D-B38254C67DA8}"/>
              </a:ext>
            </a:extLst>
          </p:cNvPr>
          <p:cNvSpPr>
            <a:spLocks noGrp="1" noChangeArrowheads="1"/>
          </p:cNvSpPr>
          <p:nvPr>
            <p:ph type="body" idx="1"/>
          </p:nvPr>
        </p:nvSpPr>
        <p:spPr bwMode="auto"/>
        <p:txBody>
          <a:bodyPr wrap="square" numCol="1" anchor="t" anchorCtr="0" compatLnSpc="1">
            <a:prstTxWarp prst="textNoShape">
              <a:avLst/>
            </a:prstTxWarp>
            <a:normAutofit/>
          </a:bodyPr>
          <a:lstStyle/>
          <a:p>
            <a:pPr algn="l" rtl="0">
              <a:buFont typeface="Arial" charset="0"/>
              <a:buChar char="•"/>
              <a:defRPr/>
            </a:pPr>
            <a:r>
              <a:rPr lang="en-US" sz="1200" kern="1200" dirty="0">
                <a:solidFill>
                  <a:schemeClr val="tx1"/>
                </a:solidFill>
                <a:latin typeface="+mn-lt"/>
                <a:ea typeface="+mn-ea"/>
                <a:cs typeface="Times New Roman" pitchFamily="18" charset="0"/>
              </a:rPr>
              <a:t>Smart Building &amp; Home</a:t>
            </a:r>
            <a:endParaRPr lang="en-US" sz="1200" kern="1200" dirty="0">
              <a:solidFill>
                <a:schemeClr val="tx1"/>
              </a:solidFill>
              <a:latin typeface="+mn-lt"/>
              <a:ea typeface="+mn-ea"/>
              <a:cs typeface="+mn-cs"/>
            </a:endParaRPr>
          </a:p>
          <a:p>
            <a:pPr algn="l" rtl="0">
              <a:buFont typeface="Arial" charset="0"/>
              <a:buChar char="•"/>
              <a:defRPr/>
            </a:pPr>
            <a:r>
              <a:rPr lang="en-US" sz="1200" kern="1200" dirty="0">
                <a:solidFill>
                  <a:schemeClr val="tx1"/>
                </a:solidFill>
                <a:latin typeface="+mn-lt"/>
                <a:ea typeface="+mn-ea"/>
                <a:cs typeface="+mn-cs"/>
              </a:rPr>
              <a:t>Smart Transportation</a:t>
            </a:r>
          </a:p>
          <a:p>
            <a:pPr algn="l" rtl="0">
              <a:buFont typeface="Arial" charset="0"/>
              <a:buChar char="•"/>
              <a:defRPr/>
            </a:pPr>
            <a:r>
              <a:rPr lang="en-US" sz="1200" kern="1200" dirty="0">
                <a:solidFill>
                  <a:schemeClr val="tx1"/>
                </a:solidFill>
                <a:latin typeface="+mn-lt"/>
                <a:ea typeface="+mn-ea"/>
                <a:cs typeface="+mn-cs"/>
              </a:rPr>
              <a:t>Smart Energy (</a:t>
            </a:r>
            <a:r>
              <a:rPr lang="en-US" sz="1200" kern="1200" dirty="0">
                <a:solidFill>
                  <a:schemeClr val="tx1"/>
                </a:solidFill>
                <a:latin typeface="+mn-lt"/>
                <a:ea typeface="+mn-ea"/>
                <a:cs typeface="Times New Roman" pitchFamily="18" charset="0"/>
              </a:rPr>
              <a:t>renewable generation &amp; storage</a:t>
            </a:r>
            <a:r>
              <a:rPr lang="en-US" sz="1200" kern="1200" dirty="0">
                <a:solidFill>
                  <a:schemeClr val="tx1"/>
                </a:solidFill>
                <a:latin typeface="+mn-lt"/>
                <a:ea typeface="+mn-ea"/>
                <a:cs typeface="+mn-cs"/>
              </a:rPr>
              <a:t>)</a:t>
            </a:r>
          </a:p>
          <a:p>
            <a:pPr algn="l" rtl="0">
              <a:buFont typeface="Arial" charset="0"/>
              <a:buChar char="•"/>
              <a:defRPr/>
            </a:pPr>
            <a:r>
              <a:rPr lang="en-US" sz="1200" kern="1200" dirty="0">
                <a:solidFill>
                  <a:schemeClr val="tx1"/>
                </a:solidFill>
                <a:latin typeface="+mn-lt"/>
                <a:ea typeface="+mn-ea"/>
                <a:cs typeface="+mn-cs"/>
              </a:rPr>
              <a:t>Smart Water Management</a:t>
            </a:r>
          </a:p>
          <a:p>
            <a:pPr algn="l" rtl="0">
              <a:buFont typeface="Arial" charset="0"/>
              <a:buChar char="•"/>
              <a:defRPr/>
            </a:pPr>
            <a:r>
              <a:rPr lang="en-US" sz="1200" kern="1200" dirty="0">
                <a:solidFill>
                  <a:schemeClr val="tx1"/>
                </a:solidFill>
                <a:latin typeface="+mn-lt"/>
                <a:ea typeface="+mn-ea"/>
                <a:cs typeface="+mn-cs"/>
              </a:rPr>
              <a:t>Smart Waste Management (recycling of waste, residual management, Recovery of waste organics &amp; Energy)</a:t>
            </a:r>
          </a:p>
          <a:p>
            <a:pPr algn="l" rtl="0">
              <a:buFont typeface="Arial" charset="0"/>
              <a:buChar char="•"/>
              <a:defRPr/>
            </a:pPr>
            <a:r>
              <a:rPr lang="en-US" sz="1200" kern="1200" dirty="0">
                <a:solidFill>
                  <a:schemeClr val="tx1"/>
                </a:solidFill>
                <a:latin typeface="+mn-lt"/>
                <a:ea typeface="+mn-ea"/>
                <a:cs typeface="+mn-cs"/>
              </a:rPr>
              <a:t>Smart Education (</a:t>
            </a:r>
            <a:r>
              <a:rPr lang="en-US" sz="1200" kern="1200" dirty="0">
                <a:solidFill>
                  <a:schemeClr val="tx1"/>
                </a:solidFill>
                <a:latin typeface="+mn-lt"/>
                <a:ea typeface="+mn-ea"/>
                <a:cs typeface="Times New Roman" pitchFamily="18" charset="0"/>
              </a:rPr>
              <a:t>e-Education</a:t>
            </a:r>
            <a:r>
              <a:rPr lang="en-US" sz="1200" kern="1200" dirty="0">
                <a:solidFill>
                  <a:schemeClr val="tx1"/>
                </a:solidFill>
                <a:latin typeface="+mn-lt"/>
                <a:ea typeface="+mn-ea"/>
                <a:cs typeface="+mn-cs"/>
              </a:rPr>
              <a:t>)</a:t>
            </a:r>
          </a:p>
          <a:p>
            <a:pPr algn="l" rtl="0">
              <a:buFont typeface="Arial" charset="0"/>
              <a:buChar char="•"/>
              <a:defRPr/>
            </a:pPr>
            <a:r>
              <a:rPr lang="en-US" sz="1200" kern="1200" dirty="0">
                <a:solidFill>
                  <a:schemeClr val="tx1"/>
                </a:solidFill>
                <a:latin typeface="+mn-lt"/>
                <a:ea typeface="+mn-ea"/>
                <a:cs typeface="+mn-cs"/>
              </a:rPr>
              <a:t>Smart Medical Facility (</a:t>
            </a:r>
            <a:r>
              <a:rPr lang="en-US" sz="1200" kern="1200" dirty="0">
                <a:solidFill>
                  <a:schemeClr val="tx1"/>
                </a:solidFill>
                <a:latin typeface="+mn-lt"/>
                <a:ea typeface="+mn-ea"/>
                <a:cs typeface="Times New Roman" pitchFamily="18" charset="0"/>
              </a:rPr>
              <a:t>e-Medical</a:t>
            </a:r>
            <a:r>
              <a:rPr lang="en-US" sz="1200" kern="1200" dirty="0">
                <a:solidFill>
                  <a:schemeClr val="tx1"/>
                </a:solidFill>
                <a:latin typeface="+mn-lt"/>
                <a:ea typeface="+mn-ea"/>
                <a:cs typeface="+mn-cs"/>
              </a:rPr>
              <a:t>)</a:t>
            </a:r>
          </a:p>
          <a:p>
            <a:pPr algn="l" rtl="0">
              <a:buFont typeface="Arial" charset="0"/>
              <a:buChar char="•"/>
              <a:defRPr/>
            </a:pPr>
            <a:r>
              <a:rPr lang="en-US" sz="1200" kern="1200" dirty="0">
                <a:solidFill>
                  <a:schemeClr val="tx1"/>
                </a:solidFill>
                <a:latin typeface="+mn-lt"/>
                <a:ea typeface="+mn-ea"/>
                <a:cs typeface="+mn-cs"/>
              </a:rPr>
              <a:t>Smart Communications</a:t>
            </a:r>
          </a:p>
          <a:p>
            <a:pPr algn="l" rtl="0">
              <a:buFont typeface="Arial" charset="0"/>
              <a:buChar char="•"/>
              <a:defRPr/>
            </a:pPr>
            <a:r>
              <a:rPr lang="en-US" sz="1200" kern="1200" dirty="0">
                <a:solidFill>
                  <a:schemeClr val="tx1"/>
                </a:solidFill>
                <a:latin typeface="+mn-lt"/>
                <a:ea typeface="+mn-ea"/>
                <a:cs typeface="+mn-cs"/>
              </a:rPr>
              <a:t>Smart Networks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38096842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329352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56404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42620160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81749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283202855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59892078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53731959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7812921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2701405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5178116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3087806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56625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86035841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4924774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pPr>
              <a:defRPr/>
            </a:pPr>
            <a:fld id="{9A86FFCC-41F8-4F67-9076-B082A3FB5E11}" type="datetime1">
              <a:rPr lang="en-IN" smtClean="0"/>
              <a:pPr>
                <a:defRPr/>
              </a:pPr>
              <a:t>16-05-2017</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38091016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A86FFCC-41F8-4F67-9076-B082A3FB5E11}" type="datetime1">
              <a:rPr lang="en-IN" smtClean="0"/>
              <a:pPr>
                <a:defRPr/>
              </a:pPr>
              <a:t>16-05-2017</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721319901"/>
      </p:ext>
    </p:extLst>
  </p:cSld>
  <p:clrMap bg1="lt1" tx1="dk1" bg2="lt2" tx2="dk2" accent1="accent1" accent2="accent2" accent3="accent3" accent4="accent4" accent5="accent5" accent6="accent6" hlink="hlink" folHlink="folHlink"/>
  <p:sldLayoutIdLst>
    <p:sldLayoutId id="2147484652" r:id="rId1"/>
    <p:sldLayoutId id="2147484653" r:id="rId2"/>
    <p:sldLayoutId id="2147484654" r:id="rId3"/>
    <p:sldLayoutId id="2147484655" r:id="rId4"/>
    <p:sldLayoutId id="2147484656" r:id="rId5"/>
    <p:sldLayoutId id="2147484657" r:id="rId6"/>
    <p:sldLayoutId id="2147484658" r:id="rId7"/>
    <p:sldLayoutId id="2147484659" r:id="rId8"/>
    <p:sldLayoutId id="2147484660" r:id="rId9"/>
    <p:sldLayoutId id="2147484661" r:id="rId10"/>
    <p:sldLayoutId id="2147484662" r:id="rId11"/>
    <p:sldLayoutId id="2147484663" r:id="rId12"/>
    <p:sldLayoutId id="2147484664" r:id="rId13"/>
    <p:sldLayoutId id="2147484665" r:id="rId14"/>
    <p:sldLayoutId id="2147484666" r:id="rId15"/>
    <p:sldLayoutId id="2147484667"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RmuEurPH9M4"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a:extLst>
              <a:ext uri="{FF2B5EF4-FFF2-40B4-BE49-F238E27FC236}">
                <a16:creationId xmlns:a16="http://schemas.microsoft.com/office/drawing/2014/main" id="{75E4138D-7EEA-4481-B7C0-AAB2942C7DEF}"/>
              </a:ext>
            </a:extLst>
          </p:cNvPr>
          <p:cNvSpPr>
            <a:spLocks noGrp="1"/>
          </p:cNvSpPr>
          <p:nvPr>
            <p:ph idx="1"/>
          </p:nvPr>
        </p:nvSpPr>
        <p:spPr>
          <a:xfrm>
            <a:off x="441960" y="1752600"/>
            <a:ext cx="6949440" cy="3124200"/>
          </a:xfrm>
        </p:spPr>
        <p:txBody>
          <a:bodyPr>
            <a:normAutofit/>
          </a:bodyPr>
          <a:lstStyle/>
          <a:p>
            <a:pPr algn="l" rtl="0">
              <a:buFont typeface="Wingdings" panose="05000000000000000000" pitchFamily="2" charset="2"/>
              <a:buChar char="Ø"/>
              <a:defRPr/>
            </a:pPr>
            <a:r>
              <a:rPr lang="en-US" sz="2400" dirty="0">
                <a:latin typeface="Century Gothic (כותרות)"/>
                <a:cs typeface="David" panose="020E0502060401010101" pitchFamily="34" charset="-79"/>
              </a:rPr>
              <a:t>Monitor city-wide resources and consumption</a:t>
            </a:r>
          </a:p>
          <a:p>
            <a:pPr algn="l" rtl="0">
              <a:buFont typeface="Wingdings" panose="05000000000000000000" pitchFamily="2" charset="2"/>
              <a:buChar char="Ø"/>
              <a:defRPr/>
            </a:pPr>
            <a:r>
              <a:rPr lang="en-US" sz="2400" dirty="0">
                <a:latin typeface="Century Gothic (כותרות)"/>
                <a:cs typeface="David" panose="020E0502060401010101" pitchFamily="34" charset="-79"/>
              </a:rPr>
              <a:t>Efficiently allocate resources</a:t>
            </a:r>
          </a:p>
          <a:p>
            <a:pPr algn="l" rtl="0">
              <a:buFont typeface="Wingdings" panose="05000000000000000000" pitchFamily="2" charset="2"/>
              <a:buChar char="Ø"/>
              <a:defRPr/>
            </a:pPr>
            <a:r>
              <a:rPr lang="en-US" sz="2400" dirty="0">
                <a:latin typeface="Century Gothic (כותרות)"/>
                <a:cs typeface="David" panose="020E0502060401010101" pitchFamily="34" charset="-79"/>
              </a:rPr>
              <a:t>Allows city officials to interact directly with the community and fix problems as they arise</a:t>
            </a:r>
          </a:p>
        </p:txBody>
      </p:sp>
      <p:sp>
        <p:nvSpPr>
          <p:cNvPr id="6148" name="Rectangle 5">
            <a:extLst>
              <a:ext uri="{FF2B5EF4-FFF2-40B4-BE49-F238E27FC236}">
                <a16:creationId xmlns:a16="http://schemas.microsoft.com/office/drawing/2014/main" id="{5A1D1682-371E-4B68-AA35-D78606B6682C}"/>
              </a:ext>
            </a:extLst>
          </p:cNvPr>
          <p:cNvSpPr>
            <a:spLocks noChangeArrowheads="1"/>
          </p:cNvSpPr>
          <p:nvPr/>
        </p:nvSpPr>
        <p:spPr bwMode="auto">
          <a:xfrm>
            <a:off x="441960" y="685800"/>
            <a:ext cx="7772400" cy="707886"/>
          </a:xfrm>
          <a:prstGeom prst="rect">
            <a:avLst/>
          </a:prstGeom>
          <a:noFill/>
          <a:ln w="9525">
            <a:noFill/>
            <a:miter lim="800000"/>
            <a:headEnd/>
            <a:tailEnd/>
          </a:ln>
        </p:spPr>
        <p:txBody>
          <a:bodyPr>
            <a:spAutoFit/>
          </a:bodyPr>
          <a:lstStyle/>
          <a:p>
            <a:pPr>
              <a:defRPr/>
            </a:pPr>
            <a:r>
              <a:rPr lang="en-US" sz="4000" b="1" dirty="0">
                <a:solidFill>
                  <a:srgbClr val="551D9F"/>
                </a:solidFill>
                <a:latin typeface="+mj-lt"/>
              </a:rPr>
              <a:t>Smart City </a:t>
            </a:r>
            <a:endParaRPr lang="en-US" sz="32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4" name="Picture 2" descr="C:\Documents and Settings\All Users\Documents\graph copy.jpg">
            <a:extLst>
              <a:ext uri="{FF2B5EF4-FFF2-40B4-BE49-F238E27FC236}">
                <a16:creationId xmlns:a16="http://schemas.microsoft.com/office/drawing/2014/main" id="{4943ADA9-C862-452D-B0AC-D7D017ABA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77" t="4587"/>
          <a:stretch>
            <a:fillRect/>
          </a:stretch>
        </p:blipFill>
        <p:spPr bwMode="auto">
          <a:xfrm>
            <a:off x="471377" y="1524000"/>
            <a:ext cx="7678479" cy="485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a:extLst>
              <a:ext uri="{FF2B5EF4-FFF2-40B4-BE49-F238E27FC236}">
                <a16:creationId xmlns:a16="http://schemas.microsoft.com/office/drawing/2014/main" id="{1F6D3F90-B246-41C4-9508-A0929B8B94BF}"/>
              </a:ext>
            </a:extLst>
          </p:cNvPr>
          <p:cNvSpPr>
            <a:spLocks noChangeArrowheads="1"/>
          </p:cNvSpPr>
          <p:nvPr/>
        </p:nvSpPr>
        <p:spPr bwMode="auto">
          <a:xfrm>
            <a:off x="446314" y="457200"/>
            <a:ext cx="7772400" cy="461963"/>
          </a:xfrm>
          <a:prstGeom prst="rect">
            <a:avLst/>
          </a:prstGeom>
          <a:noFill/>
          <a:ln w="9525">
            <a:noFill/>
            <a:miter lim="800000"/>
            <a:headEnd/>
            <a:tailEnd/>
          </a:ln>
        </p:spPr>
        <p:txBody>
          <a:bodyPr>
            <a:spAutoFit/>
          </a:bodyPr>
          <a:lstStyle/>
          <a:p>
            <a:pPr>
              <a:defRPr/>
            </a:pPr>
            <a:r>
              <a:rPr lang="en-US" sz="2400" b="1" dirty="0">
                <a:solidFill>
                  <a:srgbClr val="551D9F"/>
                </a:solidFill>
                <a:latin typeface="+mj-lt"/>
              </a:rPr>
              <a:t>Why Smart Cities are needed now?</a:t>
            </a:r>
          </a:p>
        </p:txBody>
      </p:sp>
      <p:sp>
        <p:nvSpPr>
          <p:cNvPr id="11" name="Content Placeholder 2">
            <a:extLst>
              <a:ext uri="{FF2B5EF4-FFF2-40B4-BE49-F238E27FC236}">
                <a16:creationId xmlns:a16="http://schemas.microsoft.com/office/drawing/2014/main" id="{7CB988B6-094F-45BC-A61F-8AC3CA65F724}"/>
              </a:ext>
            </a:extLst>
          </p:cNvPr>
          <p:cNvSpPr txBox="1">
            <a:spLocks/>
          </p:cNvSpPr>
          <p:nvPr/>
        </p:nvSpPr>
        <p:spPr bwMode="auto">
          <a:xfrm>
            <a:off x="1219200" y="6225381"/>
            <a:ext cx="5667103" cy="556419"/>
          </a:xfrm>
          <a:prstGeom prst="rect">
            <a:avLst/>
          </a:prstGeom>
          <a:noFill/>
          <a:ln w="9525">
            <a:noFill/>
            <a:miter lim="800000"/>
            <a:headEnd/>
            <a:tailEnd/>
          </a:ln>
        </p:spPr>
        <p:txBody>
          <a:bodyPr/>
          <a:lstStyle/>
          <a:p>
            <a:pPr marL="273050" indent="-273050" algn="just" eaLnBrk="0" hangingPunct="0">
              <a:spcBef>
                <a:spcPct val="20000"/>
              </a:spcBef>
              <a:buClr>
                <a:srgbClr val="0BD0D9"/>
              </a:buClr>
              <a:buSzPct val="95000"/>
              <a:buFont typeface="Wingdings 2" pitchFamily="18" charset="2"/>
              <a:buNone/>
              <a:defRPr/>
            </a:pPr>
            <a:r>
              <a:rPr lang="en-US" sz="1200" baseline="30000" dirty="0">
                <a:latin typeface="+mj-lt"/>
              </a:rPr>
              <a:t>1</a:t>
            </a:r>
            <a:r>
              <a:rPr lang="en-US" sz="1200" dirty="0">
                <a:latin typeface="+mj-lt"/>
              </a:rPr>
              <a:t>Enhancing city competitiveness - In terms of services (education ,healthcare), waste management, water management, transportation, safety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4F747DCA-767F-4AE8-8622-3EED43157F8A}"/>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F37BE8-C7E3-412F-8BD3-4A9E64B7D1AC}" type="slidenum">
              <a:rPr lang="en-US" altLang="he-IL">
                <a:solidFill>
                  <a:srgbClr val="045C75"/>
                </a:solidFill>
              </a:rPr>
              <a:pPr eaLnBrk="1" hangingPunct="1"/>
              <a:t>3</a:t>
            </a:fld>
            <a:endParaRPr lang="en-US" altLang="he-IL">
              <a:solidFill>
                <a:srgbClr val="045C75"/>
              </a:solidFill>
            </a:endParaRPr>
          </a:p>
        </p:txBody>
      </p:sp>
      <p:sp>
        <p:nvSpPr>
          <p:cNvPr id="9" name="Title 1">
            <a:extLst>
              <a:ext uri="{FF2B5EF4-FFF2-40B4-BE49-F238E27FC236}">
                <a16:creationId xmlns:a16="http://schemas.microsoft.com/office/drawing/2014/main" id="{E342687C-9EB3-458A-A899-BF8A9B6FE3A2}"/>
              </a:ext>
            </a:extLst>
          </p:cNvPr>
          <p:cNvSpPr txBox="1">
            <a:spLocks/>
          </p:cNvSpPr>
          <p:nvPr/>
        </p:nvSpPr>
        <p:spPr bwMode="auto">
          <a:xfrm>
            <a:off x="609600" y="228600"/>
            <a:ext cx="5562600" cy="400050"/>
          </a:xfrm>
          <a:prstGeom prst="rect">
            <a:avLst/>
          </a:prstGeom>
          <a:noFill/>
          <a:ln w="9525">
            <a:noFill/>
            <a:miter lim="800000"/>
            <a:headEnd/>
            <a:tailEnd/>
          </a:ln>
        </p:spPr>
        <p:txBody>
          <a:bodyPr lIns="0" rIns="0" bIns="0" anchor="b">
            <a:normAutofit fontScale="92500" lnSpcReduction="20000"/>
            <a:scene3d>
              <a:camera prst="orthographicFront"/>
              <a:lightRig rig="freezing" dir="t">
                <a:rot lat="0" lon="0" rev="5640000"/>
              </a:lightRig>
            </a:scene3d>
            <a:sp3d prstMaterial="flat">
              <a:contourClr>
                <a:schemeClr val="tx2"/>
              </a:contourClr>
            </a:sp3d>
          </a:bodyPr>
          <a:lstStyle/>
          <a:p>
            <a:pPr eaLnBrk="0" hangingPunct="0">
              <a:defRPr/>
            </a:pPr>
            <a:r>
              <a:rPr lang="en-US" sz="2800" b="1" dirty="0">
                <a:solidFill>
                  <a:srgbClr val="551D9F"/>
                </a:solidFill>
                <a:latin typeface="Arial" charset="0"/>
              </a:rPr>
              <a:t>Smart City Example </a:t>
            </a:r>
            <a:endParaRPr lang="en-US" sz="2000" b="1" dirty="0">
              <a:solidFill>
                <a:srgbClr val="C00000"/>
              </a:solidFill>
              <a:latin typeface="Corbel" pitchFamily="34" charset="0"/>
            </a:endParaRPr>
          </a:p>
        </p:txBody>
      </p:sp>
      <p:pic>
        <p:nvPicPr>
          <p:cNvPr id="13318" name="Picture 2" descr="E:\Arnab\Supreme Gridtech\Smart City.jpg">
            <a:extLst>
              <a:ext uri="{FF2B5EF4-FFF2-40B4-BE49-F238E27FC236}">
                <a16:creationId xmlns:a16="http://schemas.microsoft.com/office/drawing/2014/main" id="{53005A10-3E5A-4918-82B7-A5A71FE47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63484"/>
            <a:ext cx="733425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5C06CC-E8F4-49F3-B592-D7AEE39C2A6B}"/>
              </a:ext>
            </a:extLst>
          </p:cNvPr>
          <p:cNvSpPr>
            <a:spLocks noGrp="1"/>
          </p:cNvSpPr>
          <p:nvPr>
            <p:ph type="title"/>
          </p:nvPr>
        </p:nvSpPr>
        <p:spPr>
          <a:xfrm>
            <a:off x="457200" y="1143000"/>
            <a:ext cx="6347713" cy="838200"/>
          </a:xfrm>
        </p:spPr>
        <p:txBody>
          <a:bodyPr/>
          <a:lstStyle/>
          <a:p>
            <a:pPr rtl="0"/>
            <a:r>
              <a:rPr lang="en-US" dirty="0" err="1"/>
              <a:t>IoT</a:t>
            </a:r>
            <a:r>
              <a:rPr lang="en-US" dirty="0"/>
              <a:t> Stories - Smart Building</a:t>
            </a:r>
            <a:endParaRPr lang="he-IL" dirty="0"/>
          </a:p>
        </p:txBody>
      </p:sp>
      <p:sp>
        <p:nvSpPr>
          <p:cNvPr id="3" name="מציין מיקום תוכן 2">
            <a:extLst>
              <a:ext uri="{FF2B5EF4-FFF2-40B4-BE49-F238E27FC236}">
                <a16:creationId xmlns:a16="http://schemas.microsoft.com/office/drawing/2014/main" id="{66D8E4EC-EF57-4C16-B199-C45017D37CD4}"/>
              </a:ext>
            </a:extLst>
          </p:cNvPr>
          <p:cNvSpPr>
            <a:spLocks noGrp="1"/>
          </p:cNvSpPr>
          <p:nvPr>
            <p:ph idx="1"/>
          </p:nvPr>
        </p:nvSpPr>
        <p:spPr>
          <a:xfrm>
            <a:off x="1219200" y="2438400"/>
            <a:ext cx="5585713" cy="506410"/>
          </a:xfrm>
        </p:spPr>
        <p:txBody>
          <a:bodyPr/>
          <a:lstStyle/>
          <a:p>
            <a:pPr marL="0" indent="0" algn="l" rtl="0">
              <a:buNone/>
            </a:pPr>
            <a:r>
              <a:rPr lang="en-US" dirty="0">
                <a:hlinkClick r:id="rId2"/>
              </a:rPr>
              <a:t>https://www.youtube.com/watch?v=RmuEurPH9M4</a:t>
            </a:r>
            <a:endParaRPr lang="he-IL" dirty="0"/>
          </a:p>
        </p:txBody>
      </p:sp>
      <p:pic>
        <p:nvPicPr>
          <p:cNvPr id="5" name="תמונה 4">
            <a:extLst>
              <a:ext uri="{FF2B5EF4-FFF2-40B4-BE49-F238E27FC236}">
                <a16:creationId xmlns:a16="http://schemas.microsoft.com/office/drawing/2014/main" id="{6839760A-D237-4767-85A3-914C52E0849F}"/>
              </a:ext>
            </a:extLst>
          </p:cNvPr>
          <p:cNvPicPr>
            <a:picLocks noChangeAspect="1"/>
          </p:cNvPicPr>
          <p:nvPr/>
        </p:nvPicPr>
        <p:blipFill>
          <a:blip r:embed="rId3"/>
          <a:stretch>
            <a:fillRect/>
          </a:stretch>
        </p:blipFill>
        <p:spPr>
          <a:xfrm>
            <a:off x="4191000" y="4193585"/>
            <a:ext cx="3143708" cy="1768336"/>
          </a:xfrm>
          <a:prstGeom prst="rect">
            <a:avLst/>
          </a:prstGeom>
        </p:spPr>
      </p:pic>
      <p:pic>
        <p:nvPicPr>
          <p:cNvPr id="7" name="תמונה 6">
            <a:extLst>
              <a:ext uri="{FF2B5EF4-FFF2-40B4-BE49-F238E27FC236}">
                <a16:creationId xmlns:a16="http://schemas.microsoft.com/office/drawing/2014/main" id="{BBC42463-2553-4D17-A448-1886953E8258}"/>
              </a:ext>
            </a:extLst>
          </p:cNvPr>
          <p:cNvPicPr>
            <a:picLocks noChangeAspect="1"/>
          </p:cNvPicPr>
          <p:nvPr/>
        </p:nvPicPr>
        <p:blipFill>
          <a:blip r:embed="rId4"/>
          <a:stretch>
            <a:fillRect/>
          </a:stretch>
        </p:blipFill>
        <p:spPr>
          <a:xfrm>
            <a:off x="504765" y="3498669"/>
            <a:ext cx="3143708" cy="1768336"/>
          </a:xfrm>
          <a:prstGeom prst="rect">
            <a:avLst/>
          </a:prstGeom>
        </p:spPr>
      </p:pic>
    </p:spTree>
    <p:extLst>
      <p:ext uri="{BB962C8B-B14F-4D97-AF65-F5344CB8AC3E}">
        <p14:creationId xmlns:p14="http://schemas.microsoft.com/office/powerpoint/2010/main" val="2606267531"/>
      </p:ext>
    </p:extLst>
  </p:cSld>
  <p:clrMapOvr>
    <a:masterClrMapping/>
  </p:clrMapOvr>
</p:sld>
</file>

<file path=ppt/theme/theme1.xml><?xml version="1.0" encoding="utf-8"?>
<a:theme xmlns:a="http://schemas.openxmlformats.org/drawingml/2006/main" name="פיאה">
  <a:themeElements>
    <a:clrScheme name="ירוק">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3989743</TotalTime>
  <Words>260</Words>
  <Application>Microsoft Office PowerPoint</Application>
  <PresentationFormat>‫הצגה על המסך (4:3)</PresentationFormat>
  <Paragraphs>28</Paragraphs>
  <Slides>4</Slides>
  <Notes>3</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4</vt:i4>
      </vt:variant>
    </vt:vector>
  </HeadingPairs>
  <TitlesOfParts>
    <vt:vector size="16" baseType="lpstr">
      <vt:lpstr>Arial</vt:lpstr>
      <vt:lpstr>Calibri</vt:lpstr>
      <vt:lpstr>Century Gothic (כותרות)</vt:lpstr>
      <vt:lpstr>Corbel</vt:lpstr>
      <vt:lpstr>David</vt:lpstr>
      <vt:lpstr>Gisha</vt:lpstr>
      <vt:lpstr>Times New Roman</vt:lpstr>
      <vt:lpstr>Trebuchet MS</vt:lpstr>
      <vt:lpstr>Wingdings</vt:lpstr>
      <vt:lpstr>Wingdings 2</vt:lpstr>
      <vt:lpstr>Wingdings 3</vt:lpstr>
      <vt:lpstr>פיאה</vt:lpstr>
      <vt:lpstr>מצגת של PowerPoint‏</vt:lpstr>
      <vt:lpstr>מצגת של PowerPoint‏</vt:lpstr>
      <vt:lpstr>מצגת של PowerPoint‏</vt:lpstr>
      <vt:lpstr>IoT Stories - Smart Building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Reshmi</dc:creator>
  <cp:lastModifiedBy>idan cohen</cp:lastModifiedBy>
  <cp:revision>1188</cp:revision>
  <dcterms:created xsi:type="dcterms:W3CDTF">2012-06-19T07:31:56Z</dcterms:created>
  <dcterms:modified xsi:type="dcterms:W3CDTF">2017-05-16T14:59:31Z</dcterms:modified>
</cp:coreProperties>
</file>