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1" r:id="rId8"/>
    <p:sldId id="262" r:id="rId9"/>
    <p:sldId id="264" r:id="rId10"/>
    <p:sldId id="266"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56" autoAdjust="0"/>
  </p:normalViewPr>
  <p:slideViewPr>
    <p:cSldViewPr snapToGrid="0">
      <p:cViewPr varScale="1">
        <p:scale>
          <a:sx n="55" d="100"/>
          <a:sy n="55" d="100"/>
        </p:scale>
        <p:origin x="4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AFD15-2880-4AC4-86CE-D41FE75B5C56}" type="datetimeFigureOut">
              <a:rPr lang="en-CM" smtClean="0"/>
              <a:t>04/08/2021</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85927-1391-4125-9E9D-FDF8C14FDC8B}" type="slidenum">
              <a:rPr lang="en-CM" smtClean="0"/>
              <a:t>‹#›</a:t>
            </a:fld>
            <a:endParaRPr lang="en-CM"/>
          </a:p>
        </p:txBody>
      </p:sp>
    </p:spTree>
    <p:extLst>
      <p:ext uri="{BB962C8B-B14F-4D97-AF65-F5344CB8AC3E}">
        <p14:creationId xmlns:p14="http://schemas.microsoft.com/office/powerpoint/2010/main" val="3089164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When we declare a variable, we specify its type and then the variable name. To make a variable into an array, we put square brackets after the data type. For example, </a:t>
            </a:r>
            <a:r>
              <a:rPr lang="en-US" dirty="0">
                <a:effectLst/>
              </a:rPr>
              <a:t>int[]</a:t>
            </a:r>
            <a:r>
              <a:rPr lang="en-US" dirty="0"/>
              <a:t> </a:t>
            </a:r>
            <a:r>
              <a:rPr lang="en-US" dirty="0">
                <a:effectLst/>
              </a:rPr>
              <a:t>scores</a:t>
            </a:r>
            <a:r>
              <a:rPr lang="en-US" b="0" i="0" dirty="0">
                <a:solidFill>
                  <a:srgbClr val="000000"/>
                </a:solidFill>
                <a:effectLst/>
                <a:latin typeface="Helvetica Neue"/>
              </a:rPr>
              <a:t> means we have an array called scores that contains int values.</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3</a:t>
            </a:fld>
            <a:endParaRPr lang="en-CM"/>
          </a:p>
        </p:txBody>
      </p:sp>
    </p:spTree>
    <p:extLst>
      <p:ext uri="{BB962C8B-B14F-4D97-AF65-F5344CB8AC3E}">
        <p14:creationId xmlns:p14="http://schemas.microsoft.com/office/powerpoint/2010/main" val="218655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declarations do not create the array. Arrays are objects in Java, so any variable that declares an array holds a reference to an object. If the array hasn’t been created yet and you try to print the value of the variable, it will print null (meaning it doesn’t reference any object yet).</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4</a:t>
            </a:fld>
            <a:endParaRPr lang="en-CM"/>
          </a:p>
        </p:txBody>
      </p:sp>
    </p:spTree>
    <p:extLst>
      <p:ext uri="{BB962C8B-B14F-4D97-AF65-F5344CB8AC3E}">
        <p14:creationId xmlns:p14="http://schemas.microsoft.com/office/powerpoint/2010/main" val="204424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method is with new</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5</a:t>
            </a:fld>
            <a:endParaRPr lang="en-CM"/>
          </a:p>
        </p:txBody>
      </p:sp>
    </p:spTree>
    <p:extLst>
      <p:ext uri="{BB962C8B-B14F-4D97-AF65-F5344CB8AC3E}">
        <p14:creationId xmlns:p14="http://schemas.microsoft.com/office/powerpoint/2010/main" val="299679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way is with initializer list</a:t>
            </a:r>
          </a:p>
          <a:p>
            <a:r>
              <a:rPr lang="en-US" dirty="0"/>
              <a:t>Note: the size of an array can not be modified (like in python). </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6</a:t>
            </a:fld>
            <a:endParaRPr lang="en-CM"/>
          </a:p>
        </p:txBody>
      </p:sp>
    </p:spTree>
    <p:extLst>
      <p:ext uri="{BB962C8B-B14F-4D97-AF65-F5344CB8AC3E}">
        <p14:creationId xmlns:p14="http://schemas.microsoft.com/office/powerpoint/2010/main" val="1832420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length is an instance variable and not a method, unlike the String length() method, so you don’t add parentheses after length. However, if you use parentheses after length during the exam, you won’t lose any points. The length instance variable is declared as a public final int. public means you can access it and final means the value can’t change.</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7</a:t>
            </a:fld>
            <a:endParaRPr lang="en-CM"/>
          </a:p>
        </p:txBody>
      </p:sp>
    </p:spTree>
    <p:extLst>
      <p:ext uri="{BB962C8B-B14F-4D97-AF65-F5344CB8AC3E}">
        <p14:creationId xmlns:p14="http://schemas.microsoft.com/office/powerpoint/2010/main" val="528008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 by one errors are common</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10</a:t>
            </a:fld>
            <a:endParaRPr lang="en-CM"/>
          </a:p>
        </p:txBody>
      </p:sp>
    </p:spTree>
    <p:extLst>
      <p:ext uri="{BB962C8B-B14F-4D97-AF65-F5344CB8AC3E}">
        <p14:creationId xmlns:p14="http://schemas.microsoft.com/office/powerpoint/2010/main" val="353821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set up a for-each loop, use for (type variable : </a:t>
            </a:r>
            <a:r>
              <a:rPr lang="en-US" dirty="0" err="1"/>
              <a:t>arrayname</a:t>
            </a:r>
            <a:r>
              <a:rPr lang="en-US" dirty="0"/>
              <a:t>) where the type is the type for elements in the array, and read it as “for each variable value in </a:t>
            </a:r>
            <a:r>
              <a:rPr lang="en-US" dirty="0" err="1"/>
              <a:t>arrayname</a:t>
            </a:r>
            <a:r>
              <a:rPr lang="en-US" dirty="0"/>
              <a:t>”.</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11</a:t>
            </a:fld>
            <a:endParaRPr lang="en-CM"/>
          </a:p>
        </p:txBody>
      </p:sp>
    </p:spTree>
    <p:extLst>
      <p:ext uri="{BB962C8B-B14F-4D97-AF65-F5344CB8AC3E}">
        <p14:creationId xmlns:p14="http://schemas.microsoft.com/office/powerpoint/2010/main" val="5791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out this code</a:t>
            </a:r>
          </a:p>
          <a:p>
            <a:r>
              <a:rPr lang="en-US" dirty="0"/>
              <a:t>https://csawesome.runestone.academy/runestone/books/published/csawesome/Unit6-Arrays/topic-6-3-arrays-with-foreach.html</a:t>
            </a:r>
            <a:endParaRPr lang="en-CM" dirty="0"/>
          </a:p>
        </p:txBody>
      </p:sp>
      <p:sp>
        <p:nvSpPr>
          <p:cNvPr id="4" name="Slide Number Placeholder 3"/>
          <p:cNvSpPr>
            <a:spLocks noGrp="1"/>
          </p:cNvSpPr>
          <p:nvPr>
            <p:ph type="sldNum" sz="quarter" idx="5"/>
          </p:nvPr>
        </p:nvSpPr>
        <p:spPr/>
        <p:txBody>
          <a:bodyPr/>
          <a:lstStyle/>
          <a:p>
            <a:fld id="{D9C85927-1391-4125-9E9D-FDF8C14FDC8B}" type="slidenum">
              <a:rPr lang="en-CM" smtClean="0"/>
              <a:t>12</a:t>
            </a:fld>
            <a:endParaRPr lang="en-CM"/>
          </a:p>
        </p:txBody>
      </p:sp>
    </p:spTree>
    <p:extLst>
      <p:ext uri="{BB962C8B-B14F-4D97-AF65-F5344CB8AC3E}">
        <p14:creationId xmlns:p14="http://schemas.microsoft.com/office/powerpoint/2010/main" val="482155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IbPFjw1FNkE&amp;feature=emb_log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0A67-3F03-4D62-AAD9-1091983AEF36}"/>
              </a:ext>
            </a:extLst>
          </p:cNvPr>
          <p:cNvSpPr>
            <a:spLocks noGrp="1"/>
          </p:cNvSpPr>
          <p:nvPr>
            <p:ph type="ctrTitle"/>
          </p:nvPr>
        </p:nvSpPr>
        <p:spPr/>
        <p:txBody>
          <a:bodyPr/>
          <a:lstStyle/>
          <a:p>
            <a:r>
              <a:rPr lang="en-US" dirty="0"/>
              <a:t>Unit 6</a:t>
            </a:r>
            <a:endParaRPr lang="en-CM" dirty="0"/>
          </a:p>
        </p:txBody>
      </p:sp>
      <p:sp>
        <p:nvSpPr>
          <p:cNvPr id="3" name="Subtitle 2">
            <a:extLst>
              <a:ext uri="{FF2B5EF4-FFF2-40B4-BE49-F238E27FC236}">
                <a16:creationId xmlns:a16="http://schemas.microsoft.com/office/drawing/2014/main" id="{2232A8A5-AD24-4D5B-9C03-51E8642144A3}"/>
              </a:ext>
            </a:extLst>
          </p:cNvPr>
          <p:cNvSpPr>
            <a:spLocks noGrp="1"/>
          </p:cNvSpPr>
          <p:nvPr>
            <p:ph type="subTitle" idx="1"/>
          </p:nvPr>
        </p:nvSpPr>
        <p:spPr/>
        <p:txBody>
          <a:bodyPr/>
          <a:lstStyle/>
          <a:p>
            <a:r>
              <a:rPr lang="en-US" dirty="0"/>
              <a:t>Teacher: iddo sadeh</a:t>
            </a:r>
            <a:endParaRPr lang="en-CM" dirty="0"/>
          </a:p>
        </p:txBody>
      </p:sp>
    </p:spTree>
    <p:extLst>
      <p:ext uri="{BB962C8B-B14F-4D97-AF65-F5344CB8AC3E}">
        <p14:creationId xmlns:p14="http://schemas.microsoft.com/office/powerpoint/2010/main" val="194177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99E0-F45F-4B8D-A4EF-B048313379D9}"/>
              </a:ext>
            </a:extLst>
          </p:cNvPr>
          <p:cNvSpPr>
            <a:spLocks noGrp="1"/>
          </p:cNvSpPr>
          <p:nvPr>
            <p:ph type="title"/>
          </p:nvPr>
        </p:nvSpPr>
        <p:spPr/>
        <p:txBody>
          <a:bodyPr/>
          <a:lstStyle/>
          <a:p>
            <a:r>
              <a:rPr lang="en-US" dirty="0"/>
              <a:t>Traversing arrays</a:t>
            </a:r>
            <a:endParaRPr lang="en-CM" dirty="0"/>
          </a:p>
        </p:txBody>
      </p:sp>
      <p:sp>
        <p:nvSpPr>
          <p:cNvPr id="3" name="Content Placeholder 2">
            <a:extLst>
              <a:ext uri="{FF2B5EF4-FFF2-40B4-BE49-F238E27FC236}">
                <a16:creationId xmlns:a16="http://schemas.microsoft.com/office/drawing/2014/main" id="{E8668230-AAEF-4BA3-8DCA-ACA3CBE8EC14}"/>
              </a:ext>
            </a:extLst>
          </p:cNvPr>
          <p:cNvSpPr>
            <a:spLocks noGrp="1"/>
          </p:cNvSpPr>
          <p:nvPr>
            <p:ph idx="1"/>
          </p:nvPr>
        </p:nvSpPr>
        <p:spPr/>
        <p:txBody>
          <a:bodyPr/>
          <a:lstStyle/>
          <a:p>
            <a:r>
              <a:rPr lang="en-US" dirty="0"/>
              <a:t>You can use loops to traverse through arrays (go through all the elements).</a:t>
            </a:r>
          </a:p>
          <a:p>
            <a:r>
              <a:rPr lang="en-US" dirty="0"/>
              <a:t>To traverse from the last index to first index use </a:t>
            </a:r>
            <a:r>
              <a:rPr lang="en-US" dirty="0" err="1"/>
              <a:t>arrayName.length</a:t>
            </a:r>
            <a:r>
              <a:rPr lang="en-US" dirty="0"/>
              <a:t> – 1 as your initial index</a:t>
            </a:r>
          </a:p>
          <a:p>
            <a:r>
              <a:rPr lang="en-US" dirty="0"/>
              <a:t>Make sure to put in conditions in your for loop to avoid errors (traversing through indexes that are out of bounds)</a:t>
            </a:r>
          </a:p>
          <a:p>
            <a:r>
              <a:rPr lang="en-US" dirty="0"/>
              <a:t>Remember arrays start at the 0</a:t>
            </a:r>
            <a:r>
              <a:rPr lang="en-US" baseline="30000" dirty="0"/>
              <a:t>th</a:t>
            </a:r>
            <a:r>
              <a:rPr lang="en-US" dirty="0"/>
              <a:t> index</a:t>
            </a:r>
            <a:endParaRPr lang="en-CM" dirty="0"/>
          </a:p>
        </p:txBody>
      </p:sp>
    </p:spTree>
    <p:extLst>
      <p:ext uri="{BB962C8B-B14F-4D97-AF65-F5344CB8AC3E}">
        <p14:creationId xmlns:p14="http://schemas.microsoft.com/office/powerpoint/2010/main" val="98143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8118-AEEE-44B9-8D84-14BFB877997D}"/>
              </a:ext>
            </a:extLst>
          </p:cNvPr>
          <p:cNvSpPr>
            <a:spLocks noGrp="1"/>
          </p:cNvSpPr>
          <p:nvPr>
            <p:ph type="title"/>
          </p:nvPr>
        </p:nvSpPr>
        <p:spPr/>
        <p:txBody>
          <a:bodyPr/>
          <a:lstStyle/>
          <a:p>
            <a:r>
              <a:rPr lang="en-US" dirty="0"/>
              <a:t>For each loop</a:t>
            </a:r>
            <a:endParaRPr lang="en-CM" dirty="0"/>
          </a:p>
        </p:txBody>
      </p:sp>
      <p:pic>
        <p:nvPicPr>
          <p:cNvPr id="5" name="Content Placeholder 4" descr="Graphical user interface, text&#10;&#10;Description automatically generated">
            <a:extLst>
              <a:ext uri="{FF2B5EF4-FFF2-40B4-BE49-F238E27FC236}">
                <a16:creationId xmlns:a16="http://schemas.microsoft.com/office/drawing/2014/main" id="{A9F6E732-AB67-4C06-A2AB-0BED2EE97E5C}"/>
              </a:ext>
            </a:extLst>
          </p:cNvPr>
          <p:cNvPicPr>
            <a:picLocks noGrp="1" noChangeAspect="1"/>
          </p:cNvPicPr>
          <p:nvPr>
            <p:ph idx="1"/>
          </p:nvPr>
        </p:nvPicPr>
        <p:blipFill>
          <a:blip r:embed="rId3"/>
          <a:stretch>
            <a:fillRect/>
          </a:stretch>
        </p:blipFill>
        <p:spPr>
          <a:xfrm>
            <a:off x="1141413" y="1735781"/>
            <a:ext cx="6576257" cy="3541712"/>
          </a:xfrm>
        </p:spPr>
      </p:pic>
      <p:sp>
        <p:nvSpPr>
          <p:cNvPr id="6" name="TextBox 5">
            <a:extLst>
              <a:ext uri="{FF2B5EF4-FFF2-40B4-BE49-F238E27FC236}">
                <a16:creationId xmlns:a16="http://schemas.microsoft.com/office/drawing/2014/main" id="{0BCEF037-9496-4152-A8AE-47298157CA11}"/>
              </a:ext>
            </a:extLst>
          </p:cNvPr>
          <p:cNvSpPr txBox="1"/>
          <p:nvPr/>
        </p:nvSpPr>
        <p:spPr>
          <a:xfrm>
            <a:off x="417871" y="5916316"/>
            <a:ext cx="11356258" cy="646331"/>
          </a:xfrm>
          <a:prstGeom prst="rect">
            <a:avLst/>
          </a:prstGeom>
          <a:noFill/>
        </p:spPr>
        <p:txBody>
          <a:bodyPr wrap="square" rtlCol="0">
            <a:spAutoFit/>
          </a:bodyPr>
          <a:lstStyle/>
          <a:p>
            <a:r>
              <a:rPr lang="en-US" dirty="0"/>
              <a:t>* Screenshot from https://csawesome.runestone.academy/runestone/books/published/csawesome/Unit6-Arrays/topic-6-3-arrays-with-foreach.html</a:t>
            </a:r>
            <a:endParaRPr lang="en-CM" dirty="0"/>
          </a:p>
        </p:txBody>
      </p:sp>
    </p:spTree>
    <p:extLst>
      <p:ext uri="{BB962C8B-B14F-4D97-AF65-F5344CB8AC3E}">
        <p14:creationId xmlns:p14="http://schemas.microsoft.com/office/powerpoint/2010/main" val="194388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5619-46B7-4B66-A006-E11939450574}"/>
              </a:ext>
            </a:extLst>
          </p:cNvPr>
          <p:cNvSpPr>
            <a:spLocks noGrp="1"/>
          </p:cNvSpPr>
          <p:nvPr>
            <p:ph type="title"/>
          </p:nvPr>
        </p:nvSpPr>
        <p:spPr/>
        <p:txBody>
          <a:bodyPr/>
          <a:lstStyle/>
          <a:p>
            <a:endParaRPr lang="en-CM"/>
          </a:p>
        </p:txBody>
      </p:sp>
      <p:pic>
        <p:nvPicPr>
          <p:cNvPr id="5" name="Content Placeholder 4" descr="Graphical user interface, text, application&#10;&#10;Description automatically generated">
            <a:extLst>
              <a:ext uri="{FF2B5EF4-FFF2-40B4-BE49-F238E27FC236}">
                <a16:creationId xmlns:a16="http://schemas.microsoft.com/office/drawing/2014/main" id="{65B50477-E49A-4972-9E9C-74B8653A74F9}"/>
              </a:ext>
            </a:extLst>
          </p:cNvPr>
          <p:cNvPicPr>
            <a:picLocks noGrp="1" noChangeAspect="1"/>
          </p:cNvPicPr>
          <p:nvPr>
            <p:ph idx="1"/>
          </p:nvPr>
        </p:nvPicPr>
        <p:blipFill>
          <a:blip r:embed="rId3"/>
          <a:stretch>
            <a:fillRect/>
          </a:stretch>
        </p:blipFill>
        <p:spPr>
          <a:xfrm>
            <a:off x="1986456" y="434487"/>
            <a:ext cx="6136650" cy="5356713"/>
          </a:xfrm>
        </p:spPr>
      </p:pic>
    </p:spTree>
    <p:extLst>
      <p:ext uri="{BB962C8B-B14F-4D97-AF65-F5344CB8AC3E}">
        <p14:creationId xmlns:p14="http://schemas.microsoft.com/office/powerpoint/2010/main" val="50924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6CE5-4643-443E-BC6D-7B958AC01198}"/>
              </a:ext>
            </a:extLst>
          </p:cNvPr>
          <p:cNvSpPr>
            <a:spLocks noGrp="1"/>
          </p:cNvSpPr>
          <p:nvPr>
            <p:ph type="title"/>
          </p:nvPr>
        </p:nvSpPr>
        <p:spPr/>
        <p:txBody>
          <a:bodyPr/>
          <a:lstStyle/>
          <a:p>
            <a:r>
              <a:rPr lang="en-US" dirty="0"/>
              <a:t>Array summary</a:t>
            </a:r>
            <a:endParaRPr lang="en-CM" dirty="0"/>
          </a:p>
        </p:txBody>
      </p:sp>
      <p:sp>
        <p:nvSpPr>
          <p:cNvPr id="3" name="Content Placeholder 2">
            <a:extLst>
              <a:ext uri="{FF2B5EF4-FFF2-40B4-BE49-F238E27FC236}">
                <a16:creationId xmlns:a16="http://schemas.microsoft.com/office/drawing/2014/main" id="{2E8DFCC6-971B-4464-96E4-13C3EED1AA80}"/>
              </a:ext>
            </a:extLst>
          </p:cNvPr>
          <p:cNvSpPr>
            <a:spLocks noGrp="1"/>
          </p:cNvSpPr>
          <p:nvPr>
            <p:ph idx="1"/>
          </p:nvPr>
        </p:nvSpPr>
        <p:spPr>
          <a:xfrm>
            <a:off x="1028396" y="1630969"/>
            <a:ext cx="10386192" cy="4608513"/>
          </a:xfrm>
        </p:spPr>
        <p:txBody>
          <a:bodyPr>
            <a:noAutofit/>
          </a:bodyPr>
          <a:lstStyle/>
          <a:p>
            <a:r>
              <a:rPr lang="en-US" sz="1400" dirty="0"/>
              <a:t>Arrays represent collections of related data all of the same data type.</a:t>
            </a:r>
          </a:p>
          <a:p>
            <a:r>
              <a:rPr lang="en-US" sz="1400" dirty="0"/>
              <a:t>The size of an array is established at the time of creation and cannot be changed.</a:t>
            </a:r>
          </a:p>
          <a:p>
            <a:r>
              <a:rPr lang="en-US" sz="1400" dirty="0"/>
              <a:t>Arrays can store either primitive data or object reference data.</a:t>
            </a:r>
          </a:p>
          <a:p>
            <a:r>
              <a:rPr lang="en-US" sz="1400" dirty="0"/>
              <a:t>When an array is created using the keyword new, all of its elements are initialized with a specific value based on the type of elements:</a:t>
            </a:r>
          </a:p>
          <a:p>
            <a:r>
              <a:rPr lang="en-US" sz="1400" dirty="0"/>
              <a:t>Elements of type int are initialized to 0</a:t>
            </a:r>
          </a:p>
          <a:p>
            <a:r>
              <a:rPr lang="en-US" sz="1400" dirty="0"/>
              <a:t>Elements of type double are initialized to 0.0</a:t>
            </a:r>
          </a:p>
          <a:p>
            <a:r>
              <a:rPr lang="en-US" sz="1400" dirty="0"/>
              <a:t>Elements of type </a:t>
            </a:r>
            <a:r>
              <a:rPr lang="en-US" sz="1400" dirty="0" err="1"/>
              <a:t>boolean</a:t>
            </a:r>
            <a:r>
              <a:rPr lang="en-US" sz="1400" dirty="0"/>
              <a:t> are initialized to false</a:t>
            </a:r>
          </a:p>
          <a:p>
            <a:r>
              <a:rPr lang="en-US" sz="1400" dirty="0"/>
              <a:t>Elements of a reference type are initialized to the reference value null. No objects are automatically created.</a:t>
            </a:r>
          </a:p>
          <a:p>
            <a:r>
              <a:rPr lang="en-US" sz="1400" dirty="0"/>
              <a:t>Initializer lists can be used to create and initialize arrays.</a:t>
            </a:r>
          </a:p>
          <a:p>
            <a:r>
              <a:rPr lang="en-US" sz="1400" dirty="0"/>
              <a:t>Square brackets ([ ]) are used to access and modify an element in an array using an index. The indexed array variable, for example array[index], can be used anywhere a regular variable can be used, for example to get or assign values.</a:t>
            </a:r>
          </a:p>
          <a:p>
            <a:r>
              <a:rPr lang="en-US" sz="1400" dirty="0"/>
              <a:t>The valid index values for an array are 0 through one less than the number of elements in the array, inclusive. Using an index value outside of this range will result in an </a:t>
            </a:r>
            <a:r>
              <a:rPr lang="en-US" sz="1400" dirty="0" err="1"/>
              <a:t>ArrayIndexOutOfBoundsException</a:t>
            </a:r>
            <a:r>
              <a:rPr lang="en-US" sz="1400" dirty="0"/>
              <a:t> being thrown.</a:t>
            </a:r>
            <a:endParaRPr lang="en-CM" sz="1400" dirty="0"/>
          </a:p>
        </p:txBody>
      </p:sp>
    </p:spTree>
    <p:extLst>
      <p:ext uri="{BB962C8B-B14F-4D97-AF65-F5344CB8AC3E}">
        <p14:creationId xmlns:p14="http://schemas.microsoft.com/office/powerpoint/2010/main" val="342277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C272-696E-4713-8910-4C3F172BE4AB}"/>
              </a:ext>
            </a:extLst>
          </p:cNvPr>
          <p:cNvSpPr>
            <a:spLocks noGrp="1"/>
          </p:cNvSpPr>
          <p:nvPr>
            <p:ph type="title"/>
          </p:nvPr>
        </p:nvSpPr>
        <p:spPr/>
        <p:txBody>
          <a:bodyPr/>
          <a:lstStyle/>
          <a:p>
            <a:r>
              <a:rPr lang="en-US" dirty="0"/>
              <a:t>arrays</a:t>
            </a:r>
            <a:endParaRPr lang="en-CM" dirty="0"/>
          </a:p>
        </p:txBody>
      </p:sp>
      <p:sp>
        <p:nvSpPr>
          <p:cNvPr id="3" name="Content Placeholder 2">
            <a:extLst>
              <a:ext uri="{FF2B5EF4-FFF2-40B4-BE49-F238E27FC236}">
                <a16:creationId xmlns:a16="http://schemas.microsoft.com/office/drawing/2014/main" id="{51D0C606-96F6-481D-B17F-7EFFA2E89956}"/>
              </a:ext>
            </a:extLst>
          </p:cNvPr>
          <p:cNvSpPr>
            <a:spLocks noGrp="1"/>
          </p:cNvSpPr>
          <p:nvPr>
            <p:ph idx="1"/>
          </p:nvPr>
        </p:nvSpPr>
        <p:spPr>
          <a:xfrm>
            <a:off x="1141412" y="2249487"/>
            <a:ext cx="9905999" cy="1798638"/>
          </a:xfrm>
        </p:spPr>
        <p:txBody>
          <a:bodyPr/>
          <a:lstStyle/>
          <a:p>
            <a:r>
              <a:rPr lang="en-US" dirty="0"/>
              <a:t>Block of memory that stores a collection of data items (elements)</a:t>
            </a:r>
          </a:p>
          <a:p>
            <a:r>
              <a:rPr lang="en-US" dirty="0"/>
              <a:t>Useful whenever you have many elements of data of the same type that you want to keep track of, but you don’t need to name each one.</a:t>
            </a:r>
            <a:endParaRPr lang="en-CM" dirty="0"/>
          </a:p>
        </p:txBody>
      </p:sp>
      <p:pic>
        <p:nvPicPr>
          <p:cNvPr id="4" name="Picture 3">
            <a:extLst>
              <a:ext uri="{FF2B5EF4-FFF2-40B4-BE49-F238E27FC236}">
                <a16:creationId xmlns:a16="http://schemas.microsoft.com/office/drawing/2014/main" id="{43B3EBD6-347D-45F5-978E-94D1D49CF4B1}"/>
              </a:ext>
            </a:extLst>
          </p:cNvPr>
          <p:cNvPicPr>
            <a:picLocks noChangeAspect="1"/>
          </p:cNvPicPr>
          <p:nvPr/>
        </p:nvPicPr>
        <p:blipFill>
          <a:blip r:embed="rId2"/>
          <a:stretch>
            <a:fillRect/>
          </a:stretch>
        </p:blipFill>
        <p:spPr>
          <a:xfrm>
            <a:off x="1237933" y="3850727"/>
            <a:ext cx="4654868" cy="2181138"/>
          </a:xfrm>
          <a:prstGeom prst="rect">
            <a:avLst/>
          </a:prstGeom>
        </p:spPr>
      </p:pic>
      <p:sp>
        <p:nvSpPr>
          <p:cNvPr id="5" name="TextBox 4">
            <a:extLst>
              <a:ext uri="{FF2B5EF4-FFF2-40B4-BE49-F238E27FC236}">
                <a16:creationId xmlns:a16="http://schemas.microsoft.com/office/drawing/2014/main" id="{20FFBD77-9C2D-4E6B-92A1-DD8E61691B98}"/>
              </a:ext>
            </a:extLst>
          </p:cNvPr>
          <p:cNvSpPr txBox="1"/>
          <p:nvPr/>
        </p:nvSpPr>
        <p:spPr>
          <a:xfrm>
            <a:off x="1432560" y="6431280"/>
            <a:ext cx="9072880" cy="369332"/>
          </a:xfrm>
          <a:prstGeom prst="rect">
            <a:avLst/>
          </a:prstGeom>
          <a:noFill/>
        </p:spPr>
        <p:txBody>
          <a:bodyPr wrap="square" rtlCol="0">
            <a:spAutoFit/>
          </a:bodyPr>
          <a:lstStyle/>
          <a:p>
            <a:r>
              <a:rPr lang="en-US" dirty="0"/>
              <a:t>* Picture taken from https://www.geeksforgeeks.org/c-sharp-arrays/</a:t>
            </a:r>
            <a:endParaRPr lang="en-CM" dirty="0"/>
          </a:p>
        </p:txBody>
      </p:sp>
    </p:spTree>
    <p:extLst>
      <p:ext uri="{BB962C8B-B14F-4D97-AF65-F5344CB8AC3E}">
        <p14:creationId xmlns:p14="http://schemas.microsoft.com/office/powerpoint/2010/main" val="332684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7281-9362-4086-A297-9A1D63112C98}"/>
              </a:ext>
            </a:extLst>
          </p:cNvPr>
          <p:cNvSpPr>
            <a:spLocks noGrp="1"/>
          </p:cNvSpPr>
          <p:nvPr>
            <p:ph type="title"/>
          </p:nvPr>
        </p:nvSpPr>
        <p:spPr/>
        <p:txBody>
          <a:bodyPr/>
          <a:lstStyle/>
          <a:p>
            <a:r>
              <a:rPr lang="en-US" dirty="0"/>
              <a:t>Declaring arrays</a:t>
            </a:r>
            <a:endParaRPr lang="en-CM" dirty="0"/>
          </a:p>
        </p:txBody>
      </p:sp>
      <p:pic>
        <p:nvPicPr>
          <p:cNvPr id="5" name="Content Placeholder 4" descr="Text&#10;&#10;Description automatically generated with medium confidence">
            <a:extLst>
              <a:ext uri="{FF2B5EF4-FFF2-40B4-BE49-F238E27FC236}">
                <a16:creationId xmlns:a16="http://schemas.microsoft.com/office/drawing/2014/main" id="{B94E69A1-E65F-4729-97BC-F97C199C7741}"/>
              </a:ext>
            </a:extLst>
          </p:cNvPr>
          <p:cNvPicPr>
            <a:picLocks noGrp="1" noChangeAspect="1"/>
          </p:cNvPicPr>
          <p:nvPr>
            <p:ph idx="1"/>
          </p:nvPr>
        </p:nvPicPr>
        <p:blipFill>
          <a:blip r:embed="rId3"/>
          <a:stretch>
            <a:fillRect/>
          </a:stretch>
        </p:blipFill>
        <p:spPr>
          <a:xfrm>
            <a:off x="1141412" y="2097088"/>
            <a:ext cx="8055139" cy="2108856"/>
          </a:xfrm>
        </p:spPr>
      </p:pic>
      <p:sp>
        <p:nvSpPr>
          <p:cNvPr id="6" name="TextBox 5">
            <a:extLst>
              <a:ext uri="{FF2B5EF4-FFF2-40B4-BE49-F238E27FC236}">
                <a16:creationId xmlns:a16="http://schemas.microsoft.com/office/drawing/2014/main" id="{126F04B2-D76F-4C6A-B9E6-1078166F6041}"/>
              </a:ext>
            </a:extLst>
          </p:cNvPr>
          <p:cNvSpPr txBox="1"/>
          <p:nvPr/>
        </p:nvSpPr>
        <p:spPr>
          <a:xfrm>
            <a:off x="416283" y="5846464"/>
            <a:ext cx="11356258" cy="646331"/>
          </a:xfrm>
          <a:prstGeom prst="rect">
            <a:avLst/>
          </a:prstGeom>
          <a:noFill/>
        </p:spPr>
        <p:txBody>
          <a:bodyPr wrap="square" rtlCol="0">
            <a:spAutoFit/>
          </a:bodyPr>
          <a:lstStyle/>
          <a:p>
            <a:r>
              <a:rPr lang="en-US" dirty="0"/>
              <a:t>* Screenshot from https://csawesome.runestone.academy/runestone/books/published/csawesome/Unit6-Arrays/topic-6-1-array-basics.html</a:t>
            </a:r>
            <a:endParaRPr lang="en-CM" dirty="0"/>
          </a:p>
        </p:txBody>
      </p:sp>
    </p:spTree>
    <p:extLst>
      <p:ext uri="{BB962C8B-B14F-4D97-AF65-F5344CB8AC3E}">
        <p14:creationId xmlns:p14="http://schemas.microsoft.com/office/powerpoint/2010/main" val="292825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ECB9-4A5C-44BD-86FB-69C2BC093D79}"/>
              </a:ext>
            </a:extLst>
          </p:cNvPr>
          <p:cNvSpPr>
            <a:spLocks noGrp="1"/>
          </p:cNvSpPr>
          <p:nvPr>
            <p:ph type="title"/>
          </p:nvPr>
        </p:nvSpPr>
        <p:spPr/>
        <p:txBody>
          <a:bodyPr/>
          <a:lstStyle/>
          <a:p>
            <a:r>
              <a:rPr lang="en-US" dirty="0"/>
              <a:t>Creating arrays</a:t>
            </a:r>
            <a:endParaRPr lang="en-CM" dirty="0"/>
          </a:p>
        </p:txBody>
      </p:sp>
      <p:sp>
        <p:nvSpPr>
          <p:cNvPr id="3" name="Content Placeholder 2">
            <a:extLst>
              <a:ext uri="{FF2B5EF4-FFF2-40B4-BE49-F238E27FC236}">
                <a16:creationId xmlns:a16="http://schemas.microsoft.com/office/drawing/2014/main" id="{FDDC11F2-64E2-4729-9272-5A965A125588}"/>
              </a:ext>
            </a:extLst>
          </p:cNvPr>
          <p:cNvSpPr>
            <a:spLocks noGrp="1"/>
          </p:cNvSpPr>
          <p:nvPr>
            <p:ph idx="1"/>
          </p:nvPr>
        </p:nvSpPr>
        <p:spPr/>
        <p:txBody>
          <a:bodyPr/>
          <a:lstStyle/>
          <a:p>
            <a:r>
              <a:rPr lang="en-US" dirty="0">
                <a:hlinkClick r:id="rId3"/>
              </a:rPr>
              <a:t>https://www.youtube.com/watch?v=IbPFjw1FNkE&amp;feature=emb_logo</a:t>
            </a:r>
            <a:endParaRPr lang="en-CM" dirty="0"/>
          </a:p>
        </p:txBody>
      </p:sp>
    </p:spTree>
    <p:extLst>
      <p:ext uri="{BB962C8B-B14F-4D97-AF65-F5344CB8AC3E}">
        <p14:creationId xmlns:p14="http://schemas.microsoft.com/office/powerpoint/2010/main" val="359718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7276-7177-4130-91E8-FE485245338A}"/>
              </a:ext>
            </a:extLst>
          </p:cNvPr>
          <p:cNvSpPr>
            <a:spLocks noGrp="1"/>
          </p:cNvSpPr>
          <p:nvPr>
            <p:ph type="title"/>
          </p:nvPr>
        </p:nvSpPr>
        <p:spPr/>
        <p:txBody>
          <a:bodyPr/>
          <a:lstStyle/>
          <a:p>
            <a:r>
              <a:rPr lang="en-US" dirty="0"/>
              <a:t>Declaring and creating an array in one step</a:t>
            </a:r>
            <a:endParaRPr lang="en-CM" dirty="0"/>
          </a:p>
        </p:txBody>
      </p:sp>
      <p:pic>
        <p:nvPicPr>
          <p:cNvPr id="5" name="Content Placeholder 4" descr="Text&#10;&#10;Description automatically generated">
            <a:extLst>
              <a:ext uri="{FF2B5EF4-FFF2-40B4-BE49-F238E27FC236}">
                <a16:creationId xmlns:a16="http://schemas.microsoft.com/office/drawing/2014/main" id="{DB7DFE26-DE46-48C6-A5A7-A46E1DB596F7}"/>
              </a:ext>
            </a:extLst>
          </p:cNvPr>
          <p:cNvPicPr>
            <a:picLocks noGrp="1" noChangeAspect="1"/>
          </p:cNvPicPr>
          <p:nvPr>
            <p:ph idx="1"/>
          </p:nvPr>
        </p:nvPicPr>
        <p:blipFill>
          <a:blip r:embed="rId3"/>
          <a:stretch>
            <a:fillRect/>
          </a:stretch>
        </p:blipFill>
        <p:spPr>
          <a:xfrm>
            <a:off x="1141413" y="2364829"/>
            <a:ext cx="8123160" cy="2520484"/>
          </a:xfrm>
        </p:spPr>
      </p:pic>
      <p:sp>
        <p:nvSpPr>
          <p:cNvPr id="6" name="TextBox 5">
            <a:extLst>
              <a:ext uri="{FF2B5EF4-FFF2-40B4-BE49-F238E27FC236}">
                <a16:creationId xmlns:a16="http://schemas.microsoft.com/office/drawing/2014/main" id="{4D41DB95-9B5E-42FB-8798-BD11AD6115D3}"/>
              </a:ext>
            </a:extLst>
          </p:cNvPr>
          <p:cNvSpPr txBox="1"/>
          <p:nvPr/>
        </p:nvSpPr>
        <p:spPr>
          <a:xfrm>
            <a:off x="417871" y="5916316"/>
            <a:ext cx="11356258" cy="646331"/>
          </a:xfrm>
          <a:prstGeom prst="rect">
            <a:avLst/>
          </a:prstGeom>
          <a:noFill/>
        </p:spPr>
        <p:txBody>
          <a:bodyPr wrap="square" rtlCol="0">
            <a:spAutoFit/>
          </a:bodyPr>
          <a:lstStyle/>
          <a:p>
            <a:r>
              <a:rPr lang="en-US" dirty="0"/>
              <a:t>* Screenshot from https://csawesome.runestone.academy/runestone/books/published/csawesome/Unit6-Arrays/topic-6-1-array-basics.html</a:t>
            </a:r>
            <a:endParaRPr lang="en-CM" dirty="0"/>
          </a:p>
        </p:txBody>
      </p:sp>
    </p:spTree>
    <p:extLst>
      <p:ext uri="{BB962C8B-B14F-4D97-AF65-F5344CB8AC3E}">
        <p14:creationId xmlns:p14="http://schemas.microsoft.com/office/powerpoint/2010/main" val="110803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194C-ED55-41A4-B11D-844DAFD91E08}"/>
              </a:ext>
            </a:extLst>
          </p:cNvPr>
          <p:cNvSpPr>
            <a:spLocks noGrp="1"/>
          </p:cNvSpPr>
          <p:nvPr>
            <p:ph type="title"/>
          </p:nvPr>
        </p:nvSpPr>
        <p:spPr/>
        <p:txBody>
          <a:bodyPr/>
          <a:lstStyle/>
          <a:p>
            <a:endParaRPr lang="en-CM"/>
          </a:p>
        </p:txBody>
      </p:sp>
      <p:pic>
        <p:nvPicPr>
          <p:cNvPr id="5" name="Content Placeholder 4">
            <a:extLst>
              <a:ext uri="{FF2B5EF4-FFF2-40B4-BE49-F238E27FC236}">
                <a16:creationId xmlns:a16="http://schemas.microsoft.com/office/drawing/2014/main" id="{0D0EBC7F-713B-40BA-9F22-98689D7D5BA1}"/>
              </a:ext>
            </a:extLst>
          </p:cNvPr>
          <p:cNvPicPr>
            <a:picLocks noGrp="1" noChangeAspect="1"/>
          </p:cNvPicPr>
          <p:nvPr>
            <p:ph idx="1"/>
          </p:nvPr>
        </p:nvPicPr>
        <p:blipFill>
          <a:blip r:embed="rId3"/>
          <a:stretch>
            <a:fillRect/>
          </a:stretch>
        </p:blipFill>
        <p:spPr>
          <a:xfrm>
            <a:off x="1250457" y="2717225"/>
            <a:ext cx="9042444" cy="856292"/>
          </a:xfrm>
        </p:spPr>
      </p:pic>
    </p:spTree>
    <p:extLst>
      <p:ext uri="{BB962C8B-B14F-4D97-AF65-F5344CB8AC3E}">
        <p14:creationId xmlns:p14="http://schemas.microsoft.com/office/powerpoint/2010/main" val="70236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3C37-8804-403D-9678-E7AF6AB0B5B7}"/>
              </a:ext>
            </a:extLst>
          </p:cNvPr>
          <p:cNvSpPr>
            <a:spLocks noGrp="1"/>
          </p:cNvSpPr>
          <p:nvPr>
            <p:ph type="ctrTitle"/>
          </p:nvPr>
        </p:nvSpPr>
        <p:spPr>
          <a:xfrm>
            <a:off x="1796866" y="478255"/>
            <a:ext cx="8791575" cy="747534"/>
          </a:xfrm>
        </p:spPr>
        <p:txBody>
          <a:bodyPr>
            <a:normAutofit fontScale="90000"/>
          </a:bodyPr>
          <a:lstStyle/>
          <a:p>
            <a:r>
              <a:rPr lang="en-US" dirty="0"/>
              <a:t>notes</a:t>
            </a:r>
            <a:endParaRPr lang="en-CM" dirty="0"/>
          </a:p>
        </p:txBody>
      </p:sp>
      <p:sp>
        <p:nvSpPr>
          <p:cNvPr id="3" name="Subtitle 2">
            <a:extLst>
              <a:ext uri="{FF2B5EF4-FFF2-40B4-BE49-F238E27FC236}">
                <a16:creationId xmlns:a16="http://schemas.microsoft.com/office/drawing/2014/main" id="{0D6CBD4D-2FD4-42E1-88E1-3D53FD7B9835}"/>
              </a:ext>
            </a:extLst>
          </p:cNvPr>
          <p:cNvSpPr>
            <a:spLocks noGrp="1"/>
          </p:cNvSpPr>
          <p:nvPr>
            <p:ph type="subTitle" idx="1"/>
          </p:nvPr>
        </p:nvSpPr>
        <p:spPr/>
        <p:txBody>
          <a:bodyPr/>
          <a:lstStyle/>
          <a:p>
            <a:endParaRPr lang="en-CM"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2C4E89C-4333-4130-8B13-55564A494396}"/>
              </a:ext>
            </a:extLst>
          </p:cNvPr>
          <p:cNvPicPr>
            <a:picLocks noChangeAspect="1"/>
          </p:cNvPicPr>
          <p:nvPr/>
        </p:nvPicPr>
        <p:blipFill>
          <a:blip r:embed="rId3"/>
          <a:stretch>
            <a:fillRect/>
          </a:stretch>
        </p:blipFill>
        <p:spPr>
          <a:xfrm>
            <a:off x="1796866" y="1402250"/>
            <a:ext cx="7419053" cy="2265629"/>
          </a:xfrm>
          <a:prstGeom prst="rect">
            <a:avLst/>
          </a:prstGeom>
        </p:spPr>
      </p:pic>
      <p:sp>
        <p:nvSpPr>
          <p:cNvPr id="6" name="TextBox 5">
            <a:extLst>
              <a:ext uri="{FF2B5EF4-FFF2-40B4-BE49-F238E27FC236}">
                <a16:creationId xmlns:a16="http://schemas.microsoft.com/office/drawing/2014/main" id="{C5F3A38E-E1E4-4A20-8AE4-B46B1D578E12}"/>
              </a:ext>
            </a:extLst>
          </p:cNvPr>
          <p:cNvSpPr txBox="1"/>
          <p:nvPr/>
        </p:nvSpPr>
        <p:spPr>
          <a:xfrm>
            <a:off x="417870" y="5089306"/>
            <a:ext cx="11356258" cy="646331"/>
          </a:xfrm>
          <a:prstGeom prst="rect">
            <a:avLst/>
          </a:prstGeom>
          <a:noFill/>
        </p:spPr>
        <p:txBody>
          <a:bodyPr wrap="square" rtlCol="0">
            <a:spAutoFit/>
          </a:bodyPr>
          <a:lstStyle/>
          <a:p>
            <a:r>
              <a:rPr lang="en-US" dirty="0"/>
              <a:t>* Screenshot from https://csawesome.runestone.academy/runestone/books/published/csawesome/Unit6-Arrays/topic-6-1-array-basics.html</a:t>
            </a:r>
            <a:endParaRPr lang="en-CM" dirty="0"/>
          </a:p>
        </p:txBody>
      </p:sp>
      <p:sp>
        <p:nvSpPr>
          <p:cNvPr id="7" name="TextBox 6">
            <a:extLst>
              <a:ext uri="{FF2B5EF4-FFF2-40B4-BE49-F238E27FC236}">
                <a16:creationId xmlns:a16="http://schemas.microsoft.com/office/drawing/2014/main" id="{6FF9E17E-6282-4047-AC07-CEA33D41E392}"/>
              </a:ext>
            </a:extLst>
          </p:cNvPr>
          <p:cNvSpPr txBox="1"/>
          <p:nvPr/>
        </p:nvSpPr>
        <p:spPr>
          <a:xfrm>
            <a:off x="1663857" y="3916927"/>
            <a:ext cx="5161607" cy="923330"/>
          </a:xfrm>
          <a:prstGeom prst="rect">
            <a:avLst/>
          </a:prstGeom>
          <a:noFill/>
        </p:spPr>
        <p:txBody>
          <a:bodyPr wrap="square" rtlCol="0">
            <a:spAutoFit/>
          </a:bodyPr>
          <a:lstStyle/>
          <a:p>
            <a:r>
              <a:rPr lang="en-US" dirty="0"/>
              <a:t>You can use dot notation to find the length of an array (similar to using a length method in string class):</a:t>
            </a:r>
          </a:p>
          <a:p>
            <a:r>
              <a:rPr lang="en-US" dirty="0" err="1"/>
              <a:t>arrayName.length</a:t>
            </a:r>
            <a:endParaRPr lang="en-CM" dirty="0"/>
          </a:p>
        </p:txBody>
      </p:sp>
    </p:spTree>
    <p:extLst>
      <p:ext uri="{BB962C8B-B14F-4D97-AF65-F5344CB8AC3E}">
        <p14:creationId xmlns:p14="http://schemas.microsoft.com/office/powerpoint/2010/main" val="148452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F23C-2F1A-471B-8C13-18DEDD71759B}"/>
              </a:ext>
            </a:extLst>
          </p:cNvPr>
          <p:cNvSpPr>
            <a:spLocks noGrp="1"/>
          </p:cNvSpPr>
          <p:nvPr>
            <p:ph type="title"/>
          </p:nvPr>
        </p:nvSpPr>
        <p:spPr/>
        <p:txBody>
          <a:bodyPr/>
          <a:lstStyle/>
          <a:p>
            <a:r>
              <a:rPr lang="en-US" dirty="0"/>
              <a:t>Arrays of objects vs primitive types</a:t>
            </a:r>
            <a:endParaRPr lang="en-CM" dirty="0"/>
          </a:p>
        </p:txBody>
      </p:sp>
      <p:pic>
        <p:nvPicPr>
          <p:cNvPr id="5" name="Content Placeholder 4" descr="Diagram&#10;&#10;Description automatically generated">
            <a:extLst>
              <a:ext uri="{FF2B5EF4-FFF2-40B4-BE49-F238E27FC236}">
                <a16:creationId xmlns:a16="http://schemas.microsoft.com/office/drawing/2014/main" id="{1465858B-8FF3-4D7A-9B80-E1535B2C608B}"/>
              </a:ext>
            </a:extLst>
          </p:cNvPr>
          <p:cNvPicPr>
            <a:picLocks noGrp="1" noChangeAspect="1"/>
          </p:cNvPicPr>
          <p:nvPr>
            <p:ph idx="1"/>
          </p:nvPr>
        </p:nvPicPr>
        <p:blipFill>
          <a:blip r:embed="rId2"/>
          <a:stretch>
            <a:fillRect/>
          </a:stretch>
        </p:blipFill>
        <p:spPr>
          <a:xfrm>
            <a:off x="1141413" y="2548595"/>
            <a:ext cx="9906000" cy="2943497"/>
          </a:xfrm>
        </p:spPr>
      </p:pic>
      <p:sp>
        <p:nvSpPr>
          <p:cNvPr id="6" name="TextBox 5">
            <a:extLst>
              <a:ext uri="{FF2B5EF4-FFF2-40B4-BE49-F238E27FC236}">
                <a16:creationId xmlns:a16="http://schemas.microsoft.com/office/drawing/2014/main" id="{4C8E3E16-2133-4921-9303-5279E120368D}"/>
              </a:ext>
            </a:extLst>
          </p:cNvPr>
          <p:cNvSpPr txBox="1"/>
          <p:nvPr/>
        </p:nvSpPr>
        <p:spPr>
          <a:xfrm>
            <a:off x="417871" y="5916316"/>
            <a:ext cx="11356258" cy="646331"/>
          </a:xfrm>
          <a:prstGeom prst="rect">
            <a:avLst/>
          </a:prstGeom>
          <a:noFill/>
        </p:spPr>
        <p:txBody>
          <a:bodyPr wrap="square" rtlCol="0">
            <a:spAutoFit/>
          </a:bodyPr>
          <a:lstStyle/>
          <a:p>
            <a:r>
              <a:rPr lang="en-US" dirty="0"/>
              <a:t>* Screenshot from https://csawesome.runestone.academy/runestone/books/published/csawesome/Unit6-Arrays/topic-6-1-array-basics.html</a:t>
            </a:r>
            <a:endParaRPr lang="en-CM" dirty="0"/>
          </a:p>
        </p:txBody>
      </p:sp>
    </p:spTree>
    <p:extLst>
      <p:ext uri="{BB962C8B-B14F-4D97-AF65-F5344CB8AC3E}">
        <p14:creationId xmlns:p14="http://schemas.microsoft.com/office/powerpoint/2010/main" val="394230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C769-C98C-4509-86E9-829844EE28F9}"/>
              </a:ext>
            </a:extLst>
          </p:cNvPr>
          <p:cNvSpPr>
            <a:spLocks noGrp="1"/>
          </p:cNvSpPr>
          <p:nvPr>
            <p:ph type="title"/>
          </p:nvPr>
        </p:nvSpPr>
        <p:spPr/>
        <p:txBody>
          <a:bodyPr/>
          <a:lstStyle/>
          <a:p>
            <a:r>
              <a:rPr lang="en-US" dirty="0"/>
              <a:t>Accessing and modifying arrays</a:t>
            </a:r>
            <a:endParaRPr lang="en-CM" dirty="0"/>
          </a:p>
        </p:txBody>
      </p:sp>
      <p:sp>
        <p:nvSpPr>
          <p:cNvPr id="3" name="Content Placeholder 2">
            <a:extLst>
              <a:ext uri="{FF2B5EF4-FFF2-40B4-BE49-F238E27FC236}">
                <a16:creationId xmlns:a16="http://schemas.microsoft.com/office/drawing/2014/main" id="{F3EA738F-CDD8-498B-96B5-9F782A8DC7C4}"/>
              </a:ext>
            </a:extLst>
          </p:cNvPr>
          <p:cNvSpPr>
            <a:spLocks noGrp="1"/>
          </p:cNvSpPr>
          <p:nvPr>
            <p:ph idx="1"/>
          </p:nvPr>
        </p:nvSpPr>
        <p:spPr/>
        <p:txBody>
          <a:bodyPr>
            <a:normAutofit lnSpcReduction="10000"/>
          </a:bodyPr>
          <a:lstStyle/>
          <a:p>
            <a:pPr marL="0" indent="0">
              <a:buNone/>
            </a:pPr>
            <a:r>
              <a:rPr lang="en-US" dirty="0"/>
              <a:t>To access the elements in an array, we use an indexed array variable which is the array name and the index inside of square bracket [ ].</a:t>
            </a:r>
          </a:p>
          <a:p>
            <a:pPr marL="0" indent="0">
              <a:buNone/>
            </a:pPr>
            <a:r>
              <a:rPr lang="en-US" dirty="0" err="1"/>
              <a:t>arrayName</a:t>
            </a:r>
            <a:r>
              <a:rPr lang="en-US" dirty="0"/>
              <a:t>[index]</a:t>
            </a:r>
          </a:p>
          <a:p>
            <a:pPr marL="0" indent="0">
              <a:buNone/>
            </a:pPr>
            <a:r>
              <a:rPr lang="en-US" dirty="0"/>
              <a:t>For example:</a:t>
            </a:r>
          </a:p>
          <a:p>
            <a:pPr marL="0" indent="0">
              <a:buNone/>
            </a:pPr>
            <a:r>
              <a:rPr lang="en-US" dirty="0" err="1"/>
              <a:t>System.out.println</a:t>
            </a:r>
            <a:r>
              <a:rPr lang="en-US" dirty="0"/>
              <a:t>(array[2]);</a:t>
            </a:r>
          </a:p>
          <a:p>
            <a:pPr marL="0" indent="0">
              <a:buNone/>
            </a:pPr>
            <a:r>
              <a:rPr lang="en-US" dirty="0"/>
              <a:t>Or</a:t>
            </a:r>
          </a:p>
          <a:p>
            <a:pPr marL="0" indent="0">
              <a:buNone/>
            </a:pPr>
            <a:r>
              <a:rPr lang="en-US" dirty="0"/>
              <a:t>int a=array[0];</a:t>
            </a:r>
          </a:p>
        </p:txBody>
      </p:sp>
    </p:spTree>
    <p:extLst>
      <p:ext uri="{BB962C8B-B14F-4D97-AF65-F5344CB8AC3E}">
        <p14:creationId xmlns:p14="http://schemas.microsoft.com/office/powerpoint/2010/main" val="4293934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1238</TotalTime>
  <Words>871</Words>
  <Application>Microsoft Office PowerPoint</Application>
  <PresentationFormat>Widescreen</PresentationFormat>
  <Paragraphs>62</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Tw Cen MT</vt:lpstr>
      <vt:lpstr>Circuit</vt:lpstr>
      <vt:lpstr>Unit 6</vt:lpstr>
      <vt:lpstr>arrays</vt:lpstr>
      <vt:lpstr>Declaring arrays</vt:lpstr>
      <vt:lpstr>Creating arrays</vt:lpstr>
      <vt:lpstr>Declaring and creating an array in one step</vt:lpstr>
      <vt:lpstr>PowerPoint Presentation</vt:lpstr>
      <vt:lpstr>notes</vt:lpstr>
      <vt:lpstr>Arrays of objects vs primitive types</vt:lpstr>
      <vt:lpstr>Accessing and modifying arrays</vt:lpstr>
      <vt:lpstr>Traversing arrays</vt:lpstr>
      <vt:lpstr>For each loop</vt:lpstr>
      <vt:lpstr>PowerPoint Presentation</vt:lpstr>
      <vt:lpstr>Array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iddo sadeh</dc:creator>
  <cp:lastModifiedBy>iddo sadeh</cp:lastModifiedBy>
  <cp:revision>1</cp:revision>
  <dcterms:created xsi:type="dcterms:W3CDTF">2021-08-04T19:03:22Z</dcterms:created>
  <dcterms:modified xsi:type="dcterms:W3CDTF">2021-08-05T15:42:15Z</dcterms:modified>
</cp:coreProperties>
</file>