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do sadeh" userId="8e76edc921eb1fa2" providerId="LiveId" clId="{24EFC68B-B192-430D-A1BA-FB32DC552B0D}"/>
    <pc:docChg chg="modSld">
      <pc:chgData name="iddo sadeh" userId="8e76edc921eb1fa2" providerId="LiveId" clId="{24EFC68B-B192-430D-A1BA-FB32DC552B0D}" dt="2021-08-11T19:01:03.329" v="2" actId="1076"/>
      <pc:docMkLst>
        <pc:docMk/>
      </pc:docMkLst>
      <pc:sldChg chg="modSp mod">
        <pc:chgData name="iddo sadeh" userId="8e76edc921eb1fa2" providerId="LiveId" clId="{24EFC68B-B192-430D-A1BA-FB32DC552B0D}" dt="2021-08-11T19:01:03.329" v="2" actId="1076"/>
        <pc:sldMkLst>
          <pc:docMk/>
          <pc:sldMk cId="3595789561" sldId="265"/>
        </pc:sldMkLst>
        <pc:spChg chg="mod">
          <ac:chgData name="iddo sadeh" userId="8e76edc921eb1fa2" providerId="LiveId" clId="{24EFC68B-B192-430D-A1BA-FB32DC552B0D}" dt="2021-08-11T19:01:03.329" v="2" actId="1076"/>
          <ac:spMkLst>
            <pc:docMk/>
            <pc:sldMk cId="3595789561" sldId="265"/>
            <ac:spMk id="4" creationId="{A7A1D81C-CF7A-4C1B-82D3-A2A411A9DD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E3539-34D1-40D6-A948-C63993968F58}" type="datetimeFigureOut">
              <a:rPr lang="en-CM" smtClean="0"/>
              <a:t>11/08/2021</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36801-6D26-47B3-B498-2A51851D5AD4}" type="slidenum">
              <a:rPr lang="en-CM" smtClean="0"/>
              <a:t>‹#›</a:t>
            </a:fld>
            <a:endParaRPr lang="en-CM"/>
          </a:p>
        </p:txBody>
      </p:sp>
    </p:spTree>
    <p:extLst>
      <p:ext uri="{BB962C8B-B14F-4D97-AF65-F5344CB8AC3E}">
        <p14:creationId xmlns:p14="http://schemas.microsoft.com/office/powerpoint/2010/main" val="956210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a </a:t>
            </a:r>
            <a:r>
              <a:rPr lang="en-US" dirty="0" err="1"/>
              <a:t>ArrayList</a:t>
            </a:r>
            <a:r>
              <a:rPr lang="en-US" dirty="0"/>
              <a:t> doesn’t actually create a </a:t>
            </a:r>
            <a:r>
              <a:rPr lang="en-US" dirty="0" err="1"/>
              <a:t>ArrayList</a:t>
            </a:r>
            <a:r>
              <a:rPr lang="en-US" dirty="0"/>
              <a:t>. It only creates a variable that can refer to a </a:t>
            </a:r>
            <a:r>
              <a:rPr lang="en-US" dirty="0" err="1"/>
              <a:t>ArrayList</a:t>
            </a:r>
            <a:r>
              <a:rPr lang="en-US" dirty="0"/>
              <a:t>. To actually create a </a:t>
            </a:r>
            <a:r>
              <a:rPr lang="en-US" dirty="0" err="1"/>
              <a:t>ArrayList</a:t>
            </a:r>
            <a:r>
              <a:rPr lang="en-US" dirty="0"/>
              <a:t> use new </a:t>
            </a:r>
            <a:r>
              <a:rPr lang="en-US" dirty="0" err="1"/>
              <a:t>ArrayList</a:t>
            </a:r>
            <a:r>
              <a:rPr lang="en-US" dirty="0"/>
              <a:t>&lt;Type&gt;(). If you leave off the &lt;Type&gt; it will default to Object.</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3</a:t>
            </a:fld>
            <a:endParaRPr lang="en-CM"/>
          </a:p>
        </p:txBody>
      </p:sp>
    </p:spTree>
    <p:extLst>
      <p:ext uri="{BB962C8B-B14F-4D97-AF65-F5344CB8AC3E}">
        <p14:creationId xmlns:p14="http://schemas.microsoft.com/office/powerpoint/2010/main" val="346070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NullPointerException</a:t>
            </a:r>
            <a:r>
              <a:rPr lang="en-US" dirty="0"/>
              <a:t>: you tried to do something with an object reference that was null</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6</a:t>
            </a:fld>
            <a:endParaRPr lang="en-CM"/>
          </a:p>
        </p:txBody>
      </p:sp>
    </p:spTree>
    <p:extLst>
      <p:ext uri="{BB962C8B-B14F-4D97-AF65-F5344CB8AC3E}">
        <p14:creationId xmlns:p14="http://schemas.microsoft.com/office/powerpoint/2010/main" val="400756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Roud</a:t>
            </a:r>
            <a:r>
              <a:rPr lang="en-US" dirty="0"/>
              <a:t> brackets instead of square brackets because </a:t>
            </a:r>
            <a:r>
              <a:rPr lang="en-US" dirty="0" err="1"/>
              <a:t>ArrayList</a:t>
            </a:r>
            <a:r>
              <a:rPr lang="en-US" dirty="0"/>
              <a:t> is a class with methods</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9</a:t>
            </a:fld>
            <a:endParaRPr lang="en-CM"/>
          </a:p>
        </p:txBody>
      </p:sp>
    </p:spTree>
    <p:extLst>
      <p:ext uri="{BB962C8B-B14F-4D97-AF65-F5344CB8AC3E}">
        <p14:creationId xmlns:p14="http://schemas.microsoft.com/office/powerpoint/2010/main" val="238790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10</a:t>
            </a:fld>
            <a:endParaRPr lang="en-CM"/>
          </a:p>
        </p:txBody>
      </p:sp>
    </p:spTree>
    <p:extLst>
      <p:ext uri="{BB962C8B-B14F-4D97-AF65-F5344CB8AC3E}">
        <p14:creationId xmlns:p14="http://schemas.microsoft.com/office/powerpoint/2010/main" val="252078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13</a:t>
            </a:fld>
            <a:endParaRPr lang="en-CM"/>
          </a:p>
        </p:txBody>
      </p:sp>
    </p:spTree>
    <p:extLst>
      <p:ext uri="{BB962C8B-B14F-4D97-AF65-F5344CB8AC3E}">
        <p14:creationId xmlns:p14="http://schemas.microsoft.com/office/powerpoint/2010/main" val="393604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is much faster than linear search, especially on large data sets, but it can only be used on sorted data</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14</a:t>
            </a:fld>
            <a:endParaRPr lang="en-CM"/>
          </a:p>
        </p:txBody>
      </p:sp>
    </p:spTree>
    <p:extLst>
      <p:ext uri="{BB962C8B-B14F-4D97-AF65-F5344CB8AC3E}">
        <p14:creationId xmlns:p14="http://schemas.microsoft.com/office/powerpoint/2010/main" val="420207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selection sort</a:t>
            </a:r>
          </a:p>
          <a:p>
            <a:r>
              <a:rPr lang="en-US" dirty="0"/>
              <a:t>https://csawesome.runestone.academy/runestone/books/published/csawesome/Unit7-ArrayList/topic-7-6-sorting.html</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17</a:t>
            </a:fld>
            <a:endParaRPr lang="en-CM"/>
          </a:p>
        </p:txBody>
      </p:sp>
    </p:spTree>
    <p:extLst>
      <p:ext uri="{BB962C8B-B14F-4D97-AF65-F5344CB8AC3E}">
        <p14:creationId xmlns:p14="http://schemas.microsoft.com/office/powerpoint/2010/main" val="49036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insertion sort:</a:t>
            </a:r>
          </a:p>
          <a:p>
            <a:r>
              <a:rPr lang="en-US" dirty="0"/>
              <a:t>https://csawesome.runestone.academy/runestone/books/published/csawesome/Unit7-ArrayList/topic-7-6-sorting.html</a:t>
            </a:r>
            <a:endParaRPr lang="en-CM" dirty="0"/>
          </a:p>
        </p:txBody>
      </p:sp>
      <p:sp>
        <p:nvSpPr>
          <p:cNvPr id="4" name="Slide Number Placeholder 3"/>
          <p:cNvSpPr>
            <a:spLocks noGrp="1"/>
          </p:cNvSpPr>
          <p:nvPr>
            <p:ph type="sldNum" sz="quarter" idx="5"/>
          </p:nvPr>
        </p:nvSpPr>
        <p:spPr/>
        <p:txBody>
          <a:bodyPr/>
          <a:lstStyle/>
          <a:p>
            <a:fld id="{8DA36801-6D26-47B3-B498-2A51851D5AD4}" type="slidenum">
              <a:rPr lang="en-CM" smtClean="0"/>
              <a:t>18</a:t>
            </a:fld>
            <a:endParaRPr lang="en-CM"/>
          </a:p>
        </p:txBody>
      </p:sp>
    </p:spTree>
    <p:extLst>
      <p:ext uri="{BB962C8B-B14F-4D97-AF65-F5344CB8AC3E}">
        <p14:creationId xmlns:p14="http://schemas.microsoft.com/office/powerpoint/2010/main" val="280833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g-PGLbMth_g?feature=oembed"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JU767SDMDvA?feature=oembed" TargetMode="Externa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C6D1-C2F1-4161-AF3B-727FAAFDD035}"/>
              </a:ext>
            </a:extLst>
          </p:cNvPr>
          <p:cNvSpPr>
            <a:spLocks noGrp="1"/>
          </p:cNvSpPr>
          <p:nvPr>
            <p:ph type="ctrTitle"/>
          </p:nvPr>
        </p:nvSpPr>
        <p:spPr/>
        <p:txBody>
          <a:bodyPr/>
          <a:lstStyle/>
          <a:p>
            <a:r>
              <a:rPr lang="en-US" dirty="0"/>
              <a:t>Unit 7</a:t>
            </a:r>
            <a:endParaRPr lang="en-CM" dirty="0"/>
          </a:p>
        </p:txBody>
      </p:sp>
      <p:sp>
        <p:nvSpPr>
          <p:cNvPr id="3" name="Subtitle 2">
            <a:extLst>
              <a:ext uri="{FF2B5EF4-FFF2-40B4-BE49-F238E27FC236}">
                <a16:creationId xmlns:a16="http://schemas.microsoft.com/office/drawing/2014/main" id="{EF813F6F-EC98-4D45-83D4-D7622662C770}"/>
              </a:ext>
            </a:extLst>
          </p:cNvPr>
          <p:cNvSpPr>
            <a:spLocks noGrp="1"/>
          </p:cNvSpPr>
          <p:nvPr>
            <p:ph type="subTitle" idx="1"/>
          </p:nvPr>
        </p:nvSpPr>
        <p:spPr/>
        <p:txBody>
          <a:bodyPr/>
          <a:lstStyle/>
          <a:p>
            <a:r>
              <a:rPr lang="en-US" dirty="0"/>
              <a:t>Teacher: iddo sadeh</a:t>
            </a:r>
            <a:endParaRPr lang="en-CM" dirty="0"/>
          </a:p>
        </p:txBody>
      </p:sp>
    </p:spTree>
    <p:extLst>
      <p:ext uri="{BB962C8B-B14F-4D97-AF65-F5344CB8AC3E}">
        <p14:creationId xmlns:p14="http://schemas.microsoft.com/office/powerpoint/2010/main" val="352021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EF26-B81C-47EC-BF44-1DD640CD74FA}"/>
              </a:ext>
            </a:extLst>
          </p:cNvPr>
          <p:cNvSpPr>
            <a:spLocks noGrp="1"/>
          </p:cNvSpPr>
          <p:nvPr>
            <p:ph type="title"/>
          </p:nvPr>
        </p:nvSpPr>
        <p:spPr/>
        <p:txBody>
          <a:bodyPr/>
          <a:lstStyle/>
          <a:p>
            <a:r>
              <a:rPr lang="en-US" dirty="0"/>
              <a:t>Traversing Lists</a:t>
            </a:r>
            <a:endParaRPr lang="en-CM" dirty="0"/>
          </a:p>
        </p:txBody>
      </p:sp>
      <p:sp>
        <p:nvSpPr>
          <p:cNvPr id="3" name="Content Placeholder 2">
            <a:extLst>
              <a:ext uri="{FF2B5EF4-FFF2-40B4-BE49-F238E27FC236}">
                <a16:creationId xmlns:a16="http://schemas.microsoft.com/office/drawing/2014/main" id="{0B47C011-9070-45A1-990A-40AAA33A6FFD}"/>
              </a:ext>
            </a:extLst>
          </p:cNvPr>
          <p:cNvSpPr>
            <a:spLocks noGrp="1"/>
          </p:cNvSpPr>
          <p:nvPr>
            <p:ph idx="1"/>
          </p:nvPr>
        </p:nvSpPr>
        <p:spPr/>
        <p:txBody>
          <a:bodyPr>
            <a:normAutofit fontScale="85000" lnSpcReduction="20000"/>
          </a:bodyPr>
          <a:lstStyle/>
          <a:p>
            <a:r>
              <a:rPr lang="en-US" dirty="0"/>
              <a:t>Similarly to Arrays, you can traverse </a:t>
            </a:r>
            <a:r>
              <a:rPr lang="en-US" dirty="0" err="1"/>
              <a:t>ArrayLists</a:t>
            </a:r>
            <a:r>
              <a:rPr lang="en-US" dirty="0"/>
              <a:t> with loops.</a:t>
            </a:r>
          </a:p>
          <a:p>
            <a:pPr marL="0" indent="0">
              <a:buNone/>
            </a:pPr>
            <a:r>
              <a:rPr lang="en-US" dirty="0"/>
              <a:t>Example:</a:t>
            </a:r>
          </a:p>
          <a:p>
            <a:pPr marL="0" indent="0">
              <a:buNone/>
            </a:pPr>
            <a:r>
              <a:rPr lang="en-US" dirty="0" err="1"/>
              <a:t>ArrayList</a:t>
            </a:r>
            <a:r>
              <a:rPr lang="en-US" dirty="0"/>
              <a:t>&lt;Integer&gt; list = new </a:t>
            </a:r>
            <a:r>
              <a:rPr lang="en-US" dirty="0" err="1"/>
              <a:t>ArrayList</a:t>
            </a:r>
            <a:r>
              <a:rPr lang="en-US" dirty="0"/>
              <a:t>&lt;Integer&gt;();</a:t>
            </a:r>
          </a:p>
          <a:p>
            <a:pPr marL="0" indent="0">
              <a:buNone/>
            </a:pPr>
            <a:r>
              <a:rPr lang="en-US" dirty="0"/>
              <a:t>Int sum=0;</a:t>
            </a:r>
          </a:p>
          <a:p>
            <a:pPr marL="0" indent="0">
              <a:buNone/>
            </a:pPr>
            <a:r>
              <a:rPr lang="en-US" dirty="0"/>
              <a:t>	for (Integer num: list)</a:t>
            </a:r>
          </a:p>
          <a:p>
            <a:pPr marL="0" indent="0">
              <a:buNone/>
            </a:pPr>
            <a:r>
              <a:rPr lang="en-US" dirty="0"/>
              <a:t>{</a:t>
            </a:r>
          </a:p>
          <a:p>
            <a:pPr marL="0" indent="0">
              <a:buNone/>
            </a:pPr>
            <a:r>
              <a:rPr lang="en-US" dirty="0"/>
              <a:t>	sum= </a:t>
            </a:r>
            <a:r>
              <a:rPr lang="en-US" dirty="0" err="1"/>
              <a:t>sum+num</a:t>
            </a:r>
            <a:r>
              <a:rPr lang="en-US" dirty="0"/>
              <a:t>;</a:t>
            </a:r>
          </a:p>
          <a:p>
            <a:pPr marL="0" indent="0">
              <a:buNone/>
            </a:pPr>
            <a:r>
              <a:rPr lang="en-US" dirty="0"/>
              <a:t>}</a:t>
            </a:r>
            <a:endParaRPr lang="en-CM" dirty="0"/>
          </a:p>
        </p:txBody>
      </p:sp>
      <p:sp>
        <p:nvSpPr>
          <p:cNvPr id="4" name="TextBox 3">
            <a:extLst>
              <a:ext uri="{FF2B5EF4-FFF2-40B4-BE49-F238E27FC236}">
                <a16:creationId xmlns:a16="http://schemas.microsoft.com/office/drawing/2014/main" id="{A7A1D81C-CF7A-4C1B-82D3-A2A411A9DD6D}"/>
              </a:ext>
            </a:extLst>
          </p:cNvPr>
          <p:cNvSpPr txBox="1"/>
          <p:nvPr/>
        </p:nvSpPr>
        <p:spPr>
          <a:xfrm>
            <a:off x="1027417" y="5870150"/>
            <a:ext cx="9770723" cy="369332"/>
          </a:xfrm>
          <a:prstGeom prst="rect">
            <a:avLst/>
          </a:prstGeom>
          <a:noFill/>
        </p:spPr>
        <p:txBody>
          <a:bodyPr wrap="square" rtlCol="0">
            <a:spAutoFit/>
          </a:bodyPr>
          <a:lstStyle/>
          <a:p>
            <a:r>
              <a:rPr lang="en-US" dirty="0"/>
              <a:t>*in regular for loops and while loops, remember to use .get method and not ()</a:t>
            </a:r>
            <a:endParaRPr lang="en-CM" dirty="0"/>
          </a:p>
        </p:txBody>
      </p:sp>
    </p:spTree>
    <p:extLst>
      <p:ext uri="{BB962C8B-B14F-4D97-AF65-F5344CB8AC3E}">
        <p14:creationId xmlns:p14="http://schemas.microsoft.com/office/powerpoint/2010/main" val="359578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804A-E38E-4305-9134-D2F30C60217B}"/>
              </a:ext>
            </a:extLst>
          </p:cNvPr>
          <p:cNvSpPr>
            <a:spLocks noGrp="1"/>
          </p:cNvSpPr>
          <p:nvPr>
            <p:ph type="title"/>
          </p:nvPr>
        </p:nvSpPr>
        <p:spPr/>
        <p:txBody>
          <a:bodyPr/>
          <a:lstStyle/>
          <a:p>
            <a:r>
              <a:rPr lang="en-US" dirty="0"/>
              <a:t>Searching </a:t>
            </a:r>
            <a:r>
              <a:rPr lang="en-US" dirty="0" err="1"/>
              <a:t>algorithims</a:t>
            </a:r>
            <a:endParaRPr lang="en-CM" dirty="0"/>
          </a:p>
        </p:txBody>
      </p:sp>
      <p:sp>
        <p:nvSpPr>
          <p:cNvPr id="3" name="Content Placeholder 2">
            <a:extLst>
              <a:ext uri="{FF2B5EF4-FFF2-40B4-BE49-F238E27FC236}">
                <a16:creationId xmlns:a16="http://schemas.microsoft.com/office/drawing/2014/main" id="{562F57BE-D2A8-4F83-8DA5-B0FB8A7BFFC0}"/>
              </a:ext>
            </a:extLst>
          </p:cNvPr>
          <p:cNvSpPr>
            <a:spLocks noGrp="1"/>
          </p:cNvSpPr>
          <p:nvPr>
            <p:ph idx="1"/>
          </p:nvPr>
        </p:nvSpPr>
        <p:spPr/>
        <p:txBody>
          <a:bodyPr/>
          <a:lstStyle/>
          <a:p>
            <a:r>
              <a:rPr lang="en-US" dirty="0"/>
              <a:t>One of the strengths of computers is their ability to find things quickly. This ability is called searching</a:t>
            </a:r>
          </a:p>
          <a:p>
            <a:r>
              <a:rPr lang="en-US" dirty="0"/>
              <a:t>For the AP CS A exam you will need to know both linear (sequential) search and binary search algorithms.</a:t>
            </a:r>
            <a:endParaRPr lang="en-CM" dirty="0"/>
          </a:p>
        </p:txBody>
      </p:sp>
    </p:spTree>
    <p:extLst>
      <p:ext uri="{BB962C8B-B14F-4D97-AF65-F5344CB8AC3E}">
        <p14:creationId xmlns:p14="http://schemas.microsoft.com/office/powerpoint/2010/main" val="192407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B1AE-1CA7-4239-ACB6-A94A7E09BA6D}"/>
              </a:ext>
            </a:extLst>
          </p:cNvPr>
          <p:cNvSpPr>
            <a:spLocks noGrp="1"/>
          </p:cNvSpPr>
          <p:nvPr>
            <p:ph type="title"/>
          </p:nvPr>
        </p:nvSpPr>
        <p:spPr/>
        <p:txBody>
          <a:bodyPr/>
          <a:lstStyle/>
          <a:p>
            <a:r>
              <a:rPr lang="en-US" dirty="0"/>
              <a:t>Sequential search (linear)</a:t>
            </a:r>
            <a:endParaRPr lang="en-CM" dirty="0"/>
          </a:p>
        </p:txBody>
      </p:sp>
      <p:sp>
        <p:nvSpPr>
          <p:cNvPr id="3" name="Content Placeholder 2">
            <a:extLst>
              <a:ext uri="{FF2B5EF4-FFF2-40B4-BE49-F238E27FC236}">
                <a16:creationId xmlns:a16="http://schemas.microsoft.com/office/drawing/2014/main" id="{A0386603-38F8-4EAD-AC96-845D08792FCC}"/>
              </a:ext>
            </a:extLst>
          </p:cNvPr>
          <p:cNvSpPr>
            <a:spLocks noGrp="1"/>
          </p:cNvSpPr>
          <p:nvPr>
            <p:ph idx="1"/>
          </p:nvPr>
        </p:nvSpPr>
        <p:spPr/>
        <p:txBody>
          <a:bodyPr/>
          <a:lstStyle/>
          <a:p>
            <a:r>
              <a:rPr lang="en-US" dirty="0"/>
              <a:t>typically starts at the first element in an array or </a:t>
            </a:r>
            <a:r>
              <a:rPr lang="en-US" dirty="0" err="1"/>
              <a:t>ArrayList</a:t>
            </a:r>
            <a:r>
              <a:rPr lang="en-US" dirty="0"/>
              <a:t> and looks through all the items one by one until it either finds the desired value and then it returns the index it found the value at or if it searches the entire array or list without finding the value it returns -1.</a:t>
            </a:r>
          </a:p>
          <a:p>
            <a:r>
              <a:rPr lang="en-US" dirty="0"/>
              <a:t>the only method that can be used to find a value in unsorted data</a:t>
            </a:r>
            <a:endParaRPr lang="en-CM" dirty="0"/>
          </a:p>
        </p:txBody>
      </p:sp>
    </p:spTree>
    <p:extLst>
      <p:ext uri="{BB962C8B-B14F-4D97-AF65-F5344CB8AC3E}">
        <p14:creationId xmlns:p14="http://schemas.microsoft.com/office/powerpoint/2010/main" val="398338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690E-417D-40FF-BCF9-08A6F2CB7F5D}"/>
              </a:ext>
            </a:extLst>
          </p:cNvPr>
          <p:cNvSpPr>
            <a:spLocks noGrp="1"/>
          </p:cNvSpPr>
          <p:nvPr>
            <p:ph type="title"/>
          </p:nvPr>
        </p:nvSpPr>
        <p:spPr/>
        <p:txBody>
          <a:bodyPr/>
          <a:lstStyle/>
          <a:p>
            <a:r>
              <a:rPr lang="en-US" dirty="0"/>
              <a:t>Binary search</a:t>
            </a:r>
            <a:endParaRPr lang="en-CM" dirty="0"/>
          </a:p>
        </p:txBody>
      </p:sp>
      <p:sp>
        <p:nvSpPr>
          <p:cNvPr id="3" name="Content Placeholder 2">
            <a:extLst>
              <a:ext uri="{FF2B5EF4-FFF2-40B4-BE49-F238E27FC236}">
                <a16:creationId xmlns:a16="http://schemas.microsoft.com/office/drawing/2014/main" id="{DC989D0F-D676-4CB8-A5F5-DF3E9A8D8D9F}"/>
              </a:ext>
            </a:extLst>
          </p:cNvPr>
          <p:cNvSpPr>
            <a:spLocks noGrp="1"/>
          </p:cNvSpPr>
          <p:nvPr>
            <p:ph idx="1"/>
          </p:nvPr>
        </p:nvSpPr>
        <p:spPr/>
        <p:txBody>
          <a:bodyPr>
            <a:normAutofit lnSpcReduction="10000"/>
          </a:bodyPr>
          <a:lstStyle/>
          <a:p>
            <a:r>
              <a:rPr lang="en-US" dirty="0"/>
              <a:t>can only be used on data that has been sorted or stored in order. It checks the middle of the data to see if that middle value is less than, equal, or greater than the desired value and then based on the results of that it narrows the search. It cuts the search space in half each time</a:t>
            </a:r>
          </a:p>
          <a:p>
            <a:r>
              <a:rPr lang="en-US" dirty="0"/>
              <a:t>Binary search calculates the middle index as left + right / 2 where left starts out at 0 and right starts out at the array length - 1 (the index of the last element). Remember that integer division gives an integer result so 2.5 becomes 2.</a:t>
            </a:r>
            <a:endParaRPr lang="en-CM" dirty="0"/>
          </a:p>
        </p:txBody>
      </p:sp>
    </p:spTree>
    <p:extLst>
      <p:ext uri="{BB962C8B-B14F-4D97-AF65-F5344CB8AC3E}">
        <p14:creationId xmlns:p14="http://schemas.microsoft.com/office/powerpoint/2010/main" val="242042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55F9-570C-474B-975B-45BA7553665E}"/>
              </a:ext>
            </a:extLst>
          </p:cNvPr>
          <p:cNvSpPr>
            <a:spLocks noGrp="1"/>
          </p:cNvSpPr>
          <p:nvPr>
            <p:ph type="title"/>
          </p:nvPr>
        </p:nvSpPr>
        <p:spPr/>
        <p:txBody>
          <a:bodyPr/>
          <a:lstStyle/>
          <a:p>
            <a:r>
              <a:rPr lang="en-US" dirty="0"/>
              <a:t>runtime</a:t>
            </a:r>
            <a:endParaRPr lang="en-CM" dirty="0"/>
          </a:p>
        </p:txBody>
      </p:sp>
      <p:sp>
        <p:nvSpPr>
          <p:cNvPr id="3" name="Content Placeholder 2">
            <a:extLst>
              <a:ext uri="{FF2B5EF4-FFF2-40B4-BE49-F238E27FC236}">
                <a16:creationId xmlns:a16="http://schemas.microsoft.com/office/drawing/2014/main" id="{FA571CB5-72B8-47C2-8C18-32CB534AB153}"/>
              </a:ext>
            </a:extLst>
          </p:cNvPr>
          <p:cNvSpPr>
            <a:spLocks noGrp="1"/>
          </p:cNvSpPr>
          <p:nvPr>
            <p:ph idx="1"/>
          </p:nvPr>
        </p:nvSpPr>
        <p:spPr/>
        <p:txBody>
          <a:bodyPr/>
          <a:lstStyle/>
          <a:p>
            <a:r>
              <a:rPr lang="en-US" dirty="0"/>
              <a:t>runtimes measure how fast algorithms run</a:t>
            </a:r>
          </a:p>
          <a:p>
            <a:r>
              <a:rPr lang="en-US" dirty="0"/>
              <a:t>When considering which algorithm to use think of the worst-case behavior (if you can not find the item).</a:t>
            </a:r>
          </a:p>
          <a:p>
            <a:endParaRPr lang="en-CM" dirty="0"/>
          </a:p>
        </p:txBody>
      </p:sp>
      <p:pic>
        <p:nvPicPr>
          <p:cNvPr id="5" name="Picture 4" descr="Graphical user interface, text, application, email&#10;&#10;Description automatically generated">
            <a:extLst>
              <a:ext uri="{FF2B5EF4-FFF2-40B4-BE49-F238E27FC236}">
                <a16:creationId xmlns:a16="http://schemas.microsoft.com/office/drawing/2014/main" id="{9AF62E55-F198-4E9B-95D7-E9D698234DAF}"/>
              </a:ext>
            </a:extLst>
          </p:cNvPr>
          <p:cNvPicPr>
            <a:picLocks noChangeAspect="1"/>
          </p:cNvPicPr>
          <p:nvPr/>
        </p:nvPicPr>
        <p:blipFill>
          <a:blip r:embed="rId3"/>
          <a:stretch>
            <a:fillRect/>
          </a:stretch>
        </p:blipFill>
        <p:spPr>
          <a:xfrm>
            <a:off x="1226424" y="3928634"/>
            <a:ext cx="6410325" cy="2124075"/>
          </a:xfrm>
          <a:prstGeom prst="rect">
            <a:avLst/>
          </a:prstGeom>
        </p:spPr>
      </p:pic>
    </p:spTree>
    <p:extLst>
      <p:ext uri="{BB962C8B-B14F-4D97-AF65-F5344CB8AC3E}">
        <p14:creationId xmlns:p14="http://schemas.microsoft.com/office/powerpoint/2010/main" val="198306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A792-DD4C-4267-8C25-AF98E11FA4F5}"/>
              </a:ext>
            </a:extLst>
          </p:cNvPr>
          <p:cNvSpPr>
            <a:spLocks noGrp="1"/>
          </p:cNvSpPr>
          <p:nvPr>
            <p:ph type="title"/>
          </p:nvPr>
        </p:nvSpPr>
        <p:spPr/>
        <p:txBody>
          <a:bodyPr/>
          <a:lstStyle/>
          <a:p>
            <a:endParaRPr lang="en-CM"/>
          </a:p>
        </p:txBody>
      </p:sp>
      <p:sp>
        <p:nvSpPr>
          <p:cNvPr id="3" name="Content Placeholder 2">
            <a:extLst>
              <a:ext uri="{FF2B5EF4-FFF2-40B4-BE49-F238E27FC236}">
                <a16:creationId xmlns:a16="http://schemas.microsoft.com/office/drawing/2014/main" id="{515C9C2B-CADF-4C65-AB04-67757463EDF0}"/>
              </a:ext>
            </a:extLst>
          </p:cNvPr>
          <p:cNvSpPr>
            <a:spLocks noGrp="1"/>
          </p:cNvSpPr>
          <p:nvPr>
            <p:ph idx="1"/>
          </p:nvPr>
        </p:nvSpPr>
        <p:spPr/>
        <p:txBody>
          <a:bodyPr>
            <a:normAutofit fontScale="92500" lnSpcReduction="20000"/>
          </a:bodyPr>
          <a:lstStyle/>
          <a:p>
            <a:pPr marL="0" indent="0">
              <a:buNone/>
            </a:pPr>
            <a:r>
              <a:rPr lang="en-US" dirty="0"/>
              <a:t>Runtimes can be described with mathematical functions. For an array of size n, linear search runtime is a linear function, and binary search runtime is a function of log base 2 of n (or log n + 1 comparisons). This is called the big-O runtime function in computer science, for example O(log n) vs. O(n). You can compare the growth of functions like n and log2n as n, the data size, grows and see that binary search runs much faster for any n. You don’t need to know the log n runtime growth function for the AP exam, but you should be able to calculate how many steps binary search takes for a given n by counting how many times you can divide it in half. Or you can start at 1 and keep a count of how many times you can double it with the powers of two (1, 2, 4, 8, 16, 32, 64, 128, 256, 512, 1024, etc.) until you reach a number that is slightly above n.</a:t>
            </a:r>
            <a:endParaRPr lang="en-CM" dirty="0"/>
          </a:p>
        </p:txBody>
      </p:sp>
    </p:spTree>
    <p:extLst>
      <p:ext uri="{BB962C8B-B14F-4D97-AF65-F5344CB8AC3E}">
        <p14:creationId xmlns:p14="http://schemas.microsoft.com/office/powerpoint/2010/main" val="88891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5515-49D6-4AAF-B4DB-B698E9D6E3E7}"/>
              </a:ext>
            </a:extLst>
          </p:cNvPr>
          <p:cNvSpPr>
            <a:spLocks noGrp="1"/>
          </p:cNvSpPr>
          <p:nvPr>
            <p:ph type="title"/>
          </p:nvPr>
        </p:nvSpPr>
        <p:spPr/>
        <p:txBody>
          <a:bodyPr/>
          <a:lstStyle/>
          <a:p>
            <a:r>
              <a:rPr lang="en-US" dirty="0"/>
              <a:t>Sorting </a:t>
            </a:r>
            <a:r>
              <a:rPr lang="en-US" dirty="0" err="1"/>
              <a:t>algorithims</a:t>
            </a:r>
            <a:endParaRPr lang="en-CM" dirty="0"/>
          </a:p>
        </p:txBody>
      </p:sp>
      <p:sp>
        <p:nvSpPr>
          <p:cNvPr id="3" name="Content Placeholder 2">
            <a:extLst>
              <a:ext uri="{FF2B5EF4-FFF2-40B4-BE49-F238E27FC236}">
                <a16:creationId xmlns:a16="http://schemas.microsoft.com/office/drawing/2014/main" id="{3282FAC4-4BF5-4034-B39B-10C01633FECF}"/>
              </a:ext>
            </a:extLst>
          </p:cNvPr>
          <p:cNvSpPr>
            <a:spLocks noGrp="1"/>
          </p:cNvSpPr>
          <p:nvPr>
            <p:ph idx="1"/>
          </p:nvPr>
        </p:nvSpPr>
        <p:spPr/>
        <p:txBody>
          <a:bodyPr>
            <a:normAutofit fontScale="70000" lnSpcReduction="20000"/>
          </a:bodyPr>
          <a:lstStyle/>
          <a:p>
            <a:r>
              <a:rPr lang="en-US" dirty="0"/>
              <a:t>Selection Sort - Select the smallest item from the current location on to the end of the array and swap it with the value at the current position. Do this from index 0 to the array length - 2. You don’t have to process the last element in the array, it will already be sorted when you compare the prior element to the last element.</a:t>
            </a:r>
          </a:p>
          <a:p>
            <a:endParaRPr lang="en-US" dirty="0"/>
          </a:p>
          <a:p>
            <a:r>
              <a:rPr lang="en-US" dirty="0"/>
              <a:t>Insertion Sort - Insert the next unsorted element in the already sorted part of the array by moving larger values to the right. Start at index 1 and loop through the entire array.</a:t>
            </a:r>
          </a:p>
          <a:p>
            <a:endParaRPr lang="en-US" dirty="0"/>
          </a:p>
          <a:p>
            <a:r>
              <a:rPr lang="en-US" dirty="0"/>
              <a:t>Merge sort - Break the elements into two parts and recursively sort each part. An array of one item is sorted (base case). Then merge the two sorted arrays into one. </a:t>
            </a:r>
            <a:r>
              <a:rPr lang="en-US" dirty="0" err="1"/>
              <a:t>MergeSort</a:t>
            </a:r>
            <a:r>
              <a:rPr lang="en-US" dirty="0"/>
              <a:t> will be covered in Unit 10.</a:t>
            </a:r>
            <a:endParaRPr lang="en-CM" dirty="0"/>
          </a:p>
        </p:txBody>
      </p:sp>
    </p:spTree>
    <p:extLst>
      <p:ext uri="{BB962C8B-B14F-4D97-AF65-F5344CB8AC3E}">
        <p14:creationId xmlns:p14="http://schemas.microsoft.com/office/powerpoint/2010/main" val="391151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344B-ED2E-4D3C-8944-695F1DCB85BC}"/>
              </a:ext>
            </a:extLst>
          </p:cNvPr>
          <p:cNvSpPr>
            <a:spLocks noGrp="1"/>
          </p:cNvSpPr>
          <p:nvPr>
            <p:ph type="title"/>
          </p:nvPr>
        </p:nvSpPr>
        <p:spPr/>
        <p:txBody>
          <a:bodyPr/>
          <a:lstStyle/>
          <a:p>
            <a:r>
              <a:rPr lang="en-US" dirty="0"/>
              <a:t>Selection sort</a:t>
            </a:r>
            <a:endParaRPr lang="en-CM" dirty="0"/>
          </a:p>
        </p:txBody>
      </p:sp>
      <p:pic>
        <p:nvPicPr>
          <p:cNvPr id="4" name="Online Media 3" title="Selection sort in 3 minutes">
            <a:hlinkClick r:id="" action="ppaction://media"/>
            <a:extLst>
              <a:ext uri="{FF2B5EF4-FFF2-40B4-BE49-F238E27FC236}">
                <a16:creationId xmlns:a16="http://schemas.microsoft.com/office/drawing/2014/main" id="{85478D2D-3ADF-447C-9E28-F74E5B0975B8}"/>
              </a:ext>
            </a:extLst>
          </p:cNvPr>
          <p:cNvPicPr>
            <a:picLocks noGrp="1" noRot="1" noChangeAspect="1"/>
          </p:cNvPicPr>
          <p:nvPr>
            <p:ph idx="1"/>
            <a:videoFile r:link="rId1"/>
          </p:nvPr>
        </p:nvPicPr>
        <p:blipFill>
          <a:blip r:embed="rId4"/>
          <a:stretch>
            <a:fillRect/>
          </a:stretch>
        </p:blipFill>
        <p:spPr>
          <a:xfrm>
            <a:off x="2960688" y="2249488"/>
            <a:ext cx="6269037" cy="3541712"/>
          </a:xfrm>
          <a:prstGeom prst="rect">
            <a:avLst/>
          </a:prstGeom>
        </p:spPr>
      </p:pic>
    </p:spTree>
    <p:extLst>
      <p:ext uri="{BB962C8B-B14F-4D97-AF65-F5344CB8AC3E}">
        <p14:creationId xmlns:p14="http://schemas.microsoft.com/office/powerpoint/2010/main" val="64185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2412-A2A1-4F14-918A-62D8CDE95B82}"/>
              </a:ext>
            </a:extLst>
          </p:cNvPr>
          <p:cNvSpPr>
            <a:spLocks noGrp="1"/>
          </p:cNvSpPr>
          <p:nvPr>
            <p:ph type="title"/>
          </p:nvPr>
        </p:nvSpPr>
        <p:spPr/>
        <p:txBody>
          <a:bodyPr/>
          <a:lstStyle/>
          <a:p>
            <a:r>
              <a:rPr lang="en-US" dirty="0"/>
              <a:t>Insertion sort</a:t>
            </a:r>
            <a:endParaRPr lang="en-CM" dirty="0"/>
          </a:p>
        </p:txBody>
      </p:sp>
      <p:pic>
        <p:nvPicPr>
          <p:cNvPr id="4" name="Online Media 3" title="Insertion sort in 2 minutes">
            <a:hlinkClick r:id="" action="ppaction://media"/>
            <a:extLst>
              <a:ext uri="{FF2B5EF4-FFF2-40B4-BE49-F238E27FC236}">
                <a16:creationId xmlns:a16="http://schemas.microsoft.com/office/drawing/2014/main" id="{68AD670F-24C5-4684-A8DA-F4AC7515BA20}"/>
              </a:ext>
            </a:extLst>
          </p:cNvPr>
          <p:cNvPicPr>
            <a:picLocks noGrp="1" noRot="1" noChangeAspect="1"/>
          </p:cNvPicPr>
          <p:nvPr>
            <p:ph idx="1"/>
            <a:videoFile r:link="rId1"/>
          </p:nvPr>
        </p:nvPicPr>
        <p:blipFill>
          <a:blip r:embed="rId4"/>
          <a:stretch>
            <a:fillRect/>
          </a:stretch>
        </p:blipFill>
        <p:spPr>
          <a:xfrm>
            <a:off x="2960688" y="2249488"/>
            <a:ext cx="6269037" cy="3541712"/>
          </a:xfrm>
          <a:prstGeom prst="rect">
            <a:avLst/>
          </a:prstGeom>
        </p:spPr>
      </p:pic>
    </p:spTree>
    <p:extLst>
      <p:ext uri="{BB962C8B-B14F-4D97-AF65-F5344CB8AC3E}">
        <p14:creationId xmlns:p14="http://schemas.microsoft.com/office/powerpoint/2010/main" val="11979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6604-0C17-4EAA-A021-6C4A4157819F}"/>
              </a:ext>
            </a:extLst>
          </p:cNvPr>
          <p:cNvSpPr>
            <a:spLocks noGrp="1"/>
          </p:cNvSpPr>
          <p:nvPr>
            <p:ph type="title"/>
          </p:nvPr>
        </p:nvSpPr>
        <p:spPr/>
        <p:txBody>
          <a:bodyPr/>
          <a:lstStyle/>
          <a:p>
            <a:endParaRPr lang="en-CM"/>
          </a:p>
        </p:txBody>
      </p:sp>
      <p:sp>
        <p:nvSpPr>
          <p:cNvPr id="3" name="Content Placeholder 2">
            <a:extLst>
              <a:ext uri="{FF2B5EF4-FFF2-40B4-BE49-F238E27FC236}">
                <a16:creationId xmlns:a16="http://schemas.microsoft.com/office/drawing/2014/main" id="{305CCF6A-9F59-4BD0-B6BA-7FF46A897052}"/>
              </a:ext>
            </a:extLst>
          </p:cNvPr>
          <p:cNvSpPr>
            <a:spLocks noGrp="1"/>
          </p:cNvSpPr>
          <p:nvPr>
            <p:ph idx="1"/>
          </p:nvPr>
        </p:nvSpPr>
        <p:spPr/>
        <p:txBody>
          <a:bodyPr/>
          <a:lstStyle/>
          <a:p>
            <a:r>
              <a:rPr lang="en-US" dirty="0"/>
              <a:t>Selection sort and Insertion sort have similar runtimes. They both have nested loops that run through the data of size n approximately n squared times. However, they perform differently on some data.</a:t>
            </a:r>
          </a:p>
          <a:p>
            <a:r>
              <a:rPr lang="en-US" dirty="0"/>
              <a:t>Informal run-time comparisons of program code segments can be made using statement execution counts.</a:t>
            </a:r>
            <a:endParaRPr lang="en-CM" dirty="0"/>
          </a:p>
        </p:txBody>
      </p:sp>
    </p:spTree>
    <p:extLst>
      <p:ext uri="{BB962C8B-B14F-4D97-AF65-F5344CB8AC3E}">
        <p14:creationId xmlns:p14="http://schemas.microsoft.com/office/powerpoint/2010/main" val="421618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A158-2F04-41CD-A1A3-5D83ABC0ABD4}"/>
              </a:ext>
            </a:extLst>
          </p:cNvPr>
          <p:cNvSpPr>
            <a:spLocks noGrp="1"/>
          </p:cNvSpPr>
          <p:nvPr>
            <p:ph type="title"/>
          </p:nvPr>
        </p:nvSpPr>
        <p:spPr/>
        <p:txBody>
          <a:bodyPr/>
          <a:lstStyle/>
          <a:p>
            <a:r>
              <a:rPr lang="en-US" dirty="0"/>
              <a:t>Array lists</a:t>
            </a:r>
            <a:endParaRPr lang="en-CM" dirty="0"/>
          </a:p>
        </p:txBody>
      </p:sp>
      <p:sp>
        <p:nvSpPr>
          <p:cNvPr id="3" name="Content Placeholder 2">
            <a:extLst>
              <a:ext uri="{FF2B5EF4-FFF2-40B4-BE49-F238E27FC236}">
                <a16:creationId xmlns:a16="http://schemas.microsoft.com/office/drawing/2014/main" id="{D5BB8CDA-0687-431B-BA3C-2A0B92A91A03}"/>
              </a:ext>
            </a:extLst>
          </p:cNvPr>
          <p:cNvSpPr>
            <a:spLocks noGrp="1"/>
          </p:cNvSpPr>
          <p:nvPr>
            <p:ph idx="1"/>
          </p:nvPr>
        </p:nvSpPr>
        <p:spPr/>
        <p:txBody>
          <a:bodyPr/>
          <a:lstStyle/>
          <a:p>
            <a:r>
              <a:rPr lang="en-US" dirty="0" err="1"/>
              <a:t>ArrayLists</a:t>
            </a:r>
            <a:r>
              <a:rPr lang="en-US" dirty="0"/>
              <a:t> are Re-sizeable arrays</a:t>
            </a:r>
          </a:p>
          <a:p>
            <a:r>
              <a:rPr lang="en-US" dirty="0"/>
              <a:t>Mutable – can be changed during runtime</a:t>
            </a:r>
          </a:p>
          <a:p>
            <a:r>
              <a:rPr lang="en-US" dirty="0"/>
              <a:t>In exam, might be referred to as List</a:t>
            </a:r>
          </a:p>
          <a:p>
            <a:r>
              <a:rPr lang="en-US" dirty="0"/>
              <a:t>Part of the util package:</a:t>
            </a:r>
          </a:p>
          <a:p>
            <a:pPr marL="0" indent="0">
              <a:buNone/>
            </a:pPr>
            <a:r>
              <a:rPr lang="en-US" dirty="0"/>
              <a:t> - import </a:t>
            </a:r>
            <a:r>
              <a:rPr lang="en-US" dirty="0" err="1"/>
              <a:t>java.util</a:t>
            </a:r>
            <a:r>
              <a:rPr lang="en-US" dirty="0"/>
              <a:t>.*;</a:t>
            </a:r>
          </a:p>
          <a:p>
            <a:pPr marL="0" indent="0">
              <a:buNone/>
            </a:pPr>
            <a:r>
              <a:rPr lang="en-US" dirty="0"/>
              <a:t> - import </a:t>
            </a:r>
            <a:r>
              <a:rPr lang="en-US" dirty="0" err="1"/>
              <a:t>java.util.ArrayList</a:t>
            </a:r>
            <a:r>
              <a:rPr lang="en-US" dirty="0"/>
              <a:t>;</a:t>
            </a:r>
            <a:endParaRPr lang="en-CM" dirty="0"/>
          </a:p>
        </p:txBody>
      </p:sp>
    </p:spTree>
    <p:extLst>
      <p:ext uri="{BB962C8B-B14F-4D97-AF65-F5344CB8AC3E}">
        <p14:creationId xmlns:p14="http://schemas.microsoft.com/office/powerpoint/2010/main" val="155706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FFF0-A503-457C-95D3-DEAAA13A85CA}"/>
              </a:ext>
            </a:extLst>
          </p:cNvPr>
          <p:cNvSpPr>
            <a:spLocks noGrp="1"/>
          </p:cNvSpPr>
          <p:nvPr>
            <p:ph type="title"/>
          </p:nvPr>
        </p:nvSpPr>
        <p:spPr/>
        <p:txBody>
          <a:bodyPr/>
          <a:lstStyle/>
          <a:p>
            <a:r>
              <a:rPr lang="en-US" dirty="0"/>
              <a:t>Declaring and creating array lists</a:t>
            </a:r>
            <a:endParaRPr lang="en-CM" dirty="0"/>
          </a:p>
        </p:txBody>
      </p:sp>
      <p:sp>
        <p:nvSpPr>
          <p:cNvPr id="3" name="Content Placeholder 2">
            <a:extLst>
              <a:ext uri="{FF2B5EF4-FFF2-40B4-BE49-F238E27FC236}">
                <a16:creationId xmlns:a16="http://schemas.microsoft.com/office/drawing/2014/main" id="{C217FB4C-45BA-434D-AE6E-405FA201BC43}"/>
              </a:ext>
            </a:extLst>
          </p:cNvPr>
          <p:cNvSpPr>
            <a:spLocks noGrp="1"/>
          </p:cNvSpPr>
          <p:nvPr>
            <p:ph idx="1"/>
          </p:nvPr>
        </p:nvSpPr>
        <p:spPr/>
        <p:txBody>
          <a:bodyPr/>
          <a:lstStyle/>
          <a:p>
            <a:pPr marL="0" indent="0">
              <a:buNone/>
            </a:pPr>
            <a:r>
              <a:rPr lang="en-US" dirty="0"/>
              <a:t>- Declaring an </a:t>
            </a:r>
            <a:r>
              <a:rPr lang="en-US" dirty="0" err="1"/>
              <a:t>ArrayList</a:t>
            </a:r>
            <a:r>
              <a:rPr lang="en-US" dirty="0"/>
              <a:t>:</a:t>
            </a:r>
          </a:p>
          <a:p>
            <a:pPr marL="0" indent="0">
              <a:buNone/>
            </a:pPr>
            <a:r>
              <a:rPr lang="en-US" dirty="0" err="1"/>
              <a:t>ArrayList</a:t>
            </a:r>
            <a:r>
              <a:rPr lang="en-US" dirty="0"/>
              <a:t>&lt;Type&gt; </a:t>
            </a:r>
            <a:r>
              <a:rPr lang="en-US" dirty="0" err="1"/>
              <a:t>nameList</a:t>
            </a:r>
            <a:r>
              <a:rPr lang="en-US" dirty="0"/>
              <a:t> = null;</a:t>
            </a:r>
          </a:p>
          <a:p>
            <a:pPr marL="0" indent="0">
              <a:buNone/>
            </a:pPr>
            <a:r>
              <a:rPr lang="en-US" dirty="0"/>
              <a:t>- Creating an </a:t>
            </a:r>
            <a:r>
              <a:rPr lang="en-US" dirty="0" err="1"/>
              <a:t>ArrayList</a:t>
            </a:r>
            <a:r>
              <a:rPr lang="en-US" dirty="0"/>
              <a:t>:</a:t>
            </a:r>
          </a:p>
          <a:p>
            <a:pPr marL="0" indent="0">
              <a:buNone/>
            </a:pPr>
            <a:r>
              <a:rPr lang="en-US" dirty="0" err="1"/>
              <a:t>ArrayList</a:t>
            </a:r>
            <a:r>
              <a:rPr lang="en-US" dirty="0"/>
              <a:t>&lt;Type&gt; name = new </a:t>
            </a:r>
            <a:r>
              <a:rPr lang="en-US" dirty="0" err="1"/>
              <a:t>ArrayList</a:t>
            </a:r>
            <a:r>
              <a:rPr lang="en-US" dirty="0"/>
              <a:t>&lt;Type&gt;();</a:t>
            </a:r>
          </a:p>
          <a:p>
            <a:pPr marL="0" indent="0">
              <a:buNone/>
            </a:pPr>
            <a:endParaRPr lang="en-US" dirty="0"/>
          </a:p>
          <a:p>
            <a:pPr marL="0" indent="0">
              <a:buNone/>
            </a:pPr>
            <a:r>
              <a:rPr lang="en-US" dirty="0"/>
              <a:t>//Type will be changed to the type of objects you will be storing in the list</a:t>
            </a:r>
            <a:endParaRPr lang="en-CM" dirty="0"/>
          </a:p>
        </p:txBody>
      </p:sp>
    </p:spTree>
    <p:extLst>
      <p:ext uri="{BB962C8B-B14F-4D97-AF65-F5344CB8AC3E}">
        <p14:creationId xmlns:p14="http://schemas.microsoft.com/office/powerpoint/2010/main" val="267964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F98A-9A47-4000-8894-0C2CAAE9516B}"/>
              </a:ext>
            </a:extLst>
          </p:cNvPr>
          <p:cNvSpPr>
            <a:spLocks noGrp="1"/>
          </p:cNvSpPr>
          <p:nvPr>
            <p:ph type="title"/>
          </p:nvPr>
        </p:nvSpPr>
        <p:spPr/>
        <p:txBody>
          <a:bodyPr/>
          <a:lstStyle/>
          <a:p>
            <a:r>
              <a:rPr lang="en-US" dirty="0"/>
              <a:t>Creating lists of primitive types</a:t>
            </a:r>
            <a:endParaRPr lang="en-CM" dirty="0"/>
          </a:p>
        </p:txBody>
      </p:sp>
      <p:sp>
        <p:nvSpPr>
          <p:cNvPr id="3" name="Content Placeholder 2">
            <a:extLst>
              <a:ext uri="{FF2B5EF4-FFF2-40B4-BE49-F238E27FC236}">
                <a16:creationId xmlns:a16="http://schemas.microsoft.com/office/drawing/2014/main" id="{062F3EF1-1E71-4819-A65D-537520B164E3}"/>
              </a:ext>
            </a:extLst>
          </p:cNvPr>
          <p:cNvSpPr>
            <a:spLocks noGrp="1"/>
          </p:cNvSpPr>
          <p:nvPr>
            <p:ph idx="1"/>
          </p:nvPr>
        </p:nvSpPr>
        <p:spPr/>
        <p:txBody>
          <a:bodyPr/>
          <a:lstStyle/>
          <a:p>
            <a:r>
              <a:rPr lang="en-US" dirty="0"/>
              <a:t> All primitive types must be wrapped in objects before they are added to an </a:t>
            </a:r>
            <a:r>
              <a:rPr lang="en-US" dirty="0" err="1"/>
              <a:t>ArrayList</a:t>
            </a:r>
            <a:r>
              <a:rPr lang="en-US" dirty="0"/>
              <a:t>.</a:t>
            </a:r>
          </a:p>
          <a:p>
            <a:r>
              <a:rPr lang="en-US" dirty="0"/>
              <a:t>int values can be wrapped in Integer objects, double values can be wrapped in Double objects etc.</a:t>
            </a:r>
          </a:p>
          <a:p>
            <a:r>
              <a:rPr lang="en-US" dirty="0"/>
              <a:t>Any object can be put in a List.</a:t>
            </a:r>
          </a:p>
        </p:txBody>
      </p:sp>
    </p:spTree>
    <p:extLst>
      <p:ext uri="{BB962C8B-B14F-4D97-AF65-F5344CB8AC3E}">
        <p14:creationId xmlns:p14="http://schemas.microsoft.com/office/powerpoint/2010/main" val="269618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C909-6FFB-4C81-8CF7-C642693E9227}"/>
              </a:ext>
            </a:extLst>
          </p:cNvPr>
          <p:cNvSpPr>
            <a:spLocks noGrp="1"/>
          </p:cNvSpPr>
          <p:nvPr>
            <p:ph type="title"/>
          </p:nvPr>
        </p:nvSpPr>
        <p:spPr/>
        <p:txBody>
          <a:bodyPr/>
          <a:lstStyle/>
          <a:p>
            <a:r>
              <a:rPr lang="en-US" dirty="0"/>
              <a:t>Converting arrays to lists</a:t>
            </a:r>
            <a:endParaRPr lang="en-CM" dirty="0"/>
          </a:p>
        </p:txBody>
      </p:sp>
      <p:sp>
        <p:nvSpPr>
          <p:cNvPr id="3" name="Content Placeholder 2">
            <a:extLst>
              <a:ext uri="{FF2B5EF4-FFF2-40B4-BE49-F238E27FC236}">
                <a16:creationId xmlns:a16="http://schemas.microsoft.com/office/drawing/2014/main" id="{1D9D0931-9094-462E-94CB-1D0C15BA41B8}"/>
              </a:ext>
            </a:extLst>
          </p:cNvPr>
          <p:cNvSpPr>
            <a:spLocks noGrp="1"/>
          </p:cNvSpPr>
          <p:nvPr>
            <p:ph idx="1"/>
          </p:nvPr>
        </p:nvSpPr>
        <p:spPr/>
        <p:txBody>
          <a:bodyPr/>
          <a:lstStyle/>
          <a:p>
            <a:r>
              <a:rPr lang="en-US" dirty="0"/>
              <a:t>you can convert arrays to </a:t>
            </a:r>
            <a:r>
              <a:rPr lang="en-US" dirty="0" err="1"/>
              <a:t>ArrayLists</a:t>
            </a:r>
            <a:r>
              <a:rPr lang="en-US" dirty="0"/>
              <a:t> using its constructor with an argument </a:t>
            </a:r>
            <a:r>
              <a:rPr lang="en-US" dirty="0" err="1"/>
              <a:t>Arrays.asList</a:t>
            </a:r>
            <a:r>
              <a:rPr lang="en-US" dirty="0"/>
              <a:t>(</a:t>
            </a:r>
            <a:r>
              <a:rPr lang="en-US" dirty="0" err="1"/>
              <a:t>arrayname</a:t>
            </a:r>
            <a:r>
              <a:rPr lang="en-US" dirty="0"/>
              <a:t>)</a:t>
            </a:r>
          </a:p>
          <a:p>
            <a:pPr marL="0" indent="0">
              <a:buNone/>
            </a:pPr>
            <a:r>
              <a:rPr lang="en-US" dirty="0"/>
              <a:t>example:</a:t>
            </a:r>
          </a:p>
          <a:p>
            <a:pPr marL="0" indent="0">
              <a:buNone/>
            </a:pPr>
            <a:r>
              <a:rPr lang="en-US" dirty="0"/>
              <a:t>       String[] names = {"Dakota", "Madison", "Brooklyn"};</a:t>
            </a:r>
          </a:p>
          <a:p>
            <a:pPr marL="0" indent="0">
              <a:buNone/>
            </a:pPr>
            <a:r>
              <a:rPr lang="en-US" dirty="0"/>
              <a:t>       </a:t>
            </a:r>
            <a:r>
              <a:rPr lang="en-US" dirty="0" err="1"/>
              <a:t>ArrayList</a:t>
            </a:r>
            <a:r>
              <a:rPr lang="en-US" dirty="0"/>
              <a:t>&lt;String&gt; </a:t>
            </a:r>
            <a:r>
              <a:rPr lang="en-US" dirty="0" err="1"/>
              <a:t>namesList</a:t>
            </a:r>
            <a:r>
              <a:rPr lang="en-US" dirty="0"/>
              <a:t> = </a:t>
            </a:r>
            <a:r>
              <a:rPr lang="en-US" dirty="0" err="1"/>
              <a:t>newArrayList</a:t>
            </a:r>
            <a:r>
              <a:rPr lang="en-US" dirty="0"/>
              <a:t>&lt;String&gt;(</a:t>
            </a:r>
            <a:r>
              <a:rPr lang="en-US" dirty="0" err="1"/>
              <a:t>Arrays.asList</a:t>
            </a:r>
            <a:r>
              <a:rPr lang="en-US" dirty="0"/>
              <a:t>(names));</a:t>
            </a:r>
            <a:endParaRPr lang="en-CM" dirty="0"/>
          </a:p>
        </p:txBody>
      </p:sp>
    </p:spTree>
    <p:extLst>
      <p:ext uri="{BB962C8B-B14F-4D97-AF65-F5344CB8AC3E}">
        <p14:creationId xmlns:p14="http://schemas.microsoft.com/office/powerpoint/2010/main" val="283083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CBEC-7F4F-4B60-9095-0E8585FFE8CB}"/>
              </a:ext>
            </a:extLst>
          </p:cNvPr>
          <p:cNvSpPr>
            <a:spLocks noGrp="1"/>
          </p:cNvSpPr>
          <p:nvPr>
            <p:ph type="title"/>
          </p:nvPr>
        </p:nvSpPr>
        <p:spPr/>
        <p:txBody>
          <a:bodyPr/>
          <a:lstStyle/>
          <a:p>
            <a:r>
              <a:rPr lang="en-US" dirty="0"/>
              <a:t>size</a:t>
            </a:r>
            <a:endParaRPr lang="en-CM" dirty="0"/>
          </a:p>
        </p:txBody>
      </p:sp>
      <p:sp>
        <p:nvSpPr>
          <p:cNvPr id="3" name="Content Placeholder 2">
            <a:extLst>
              <a:ext uri="{FF2B5EF4-FFF2-40B4-BE49-F238E27FC236}">
                <a16:creationId xmlns:a16="http://schemas.microsoft.com/office/drawing/2014/main" id="{32DE9D3A-739A-4A1B-BEAA-C225A17CE93F}"/>
              </a:ext>
            </a:extLst>
          </p:cNvPr>
          <p:cNvSpPr>
            <a:spLocks noGrp="1"/>
          </p:cNvSpPr>
          <p:nvPr>
            <p:ph idx="1"/>
          </p:nvPr>
        </p:nvSpPr>
        <p:spPr/>
        <p:txBody>
          <a:bodyPr/>
          <a:lstStyle/>
          <a:p>
            <a:r>
              <a:rPr lang="en-US" dirty="0"/>
              <a:t>You can get the number of items in a </a:t>
            </a:r>
            <a:r>
              <a:rPr lang="en-US" dirty="0" err="1"/>
              <a:t>ArrayList</a:t>
            </a:r>
            <a:r>
              <a:rPr lang="en-US" dirty="0"/>
              <a:t> using the size() method</a:t>
            </a:r>
          </a:p>
          <a:p>
            <a:r>
              <a:rPr lang="en-US" dirty="0"/>
              <a:t>an empty </a:t>
            </a:r>
            <a:r>
              <a:rPr lang="en-US" dirty="0" err="1"/>
              <a:t>ArrayList</a:t>
            </a:r>
            <a:r>
              <a:rPr lang="en-US" dirty="0"/>
              <a:t> has a size of 0 because the </a:t>
            </a:r>
            <a:r>
              <a:rPr lang="en-US" dirty="0" err="1"/>
              <a:t>ArrayList</a:t>
            </a:r>
            <a:r>
              <a:rPr lang="en-US" dirty="0"/>
              <a:t> constructor constructs an empty list.</a:t>
            </a:r>
          </a:p>
          <a:p>
            <a:r>
              <a:rPr lang="en-US" dirty="0"/>
              <a:t>Trying to get the size of an </a:t>
            </a:r>
            <a:r>
              <a:rPr lang="en-US" dirty="0" err="1"/>
              <a:t>ArrayList</a:t>
            </a:r>
            <a:r>
              <a:rPr lang="en-US" dirty="0"/>
              <a:t> that is set to null will give you a </a:t>
            </a:r>
            <a:r>
              <a:rPr lang="en-US" dirty="0" err="1"/>
              <a:t>NullPointerException</a:t>
            </a:r>
            <a:endParaRPr lang="en-CM" dirty="0"/>
          </a:p>
        </p:txBody>
      </p:sp>
    </p:spTree>
    <p:extLst>
      <p:ext uri="{BB962C8B-B14F-4D97-AF65-F5344CB8AC3E}">
        <p14:creationId xmlns:p14="http://schemas.microsoft.com/office/powerpoint/2010/main" val="4001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1AED-40BA-49AC-B4EC-7389BD61BCB5}"/>
              </a:ext>
            </a:extLst>
          </p:cNvPr>
          <p:cNvSpPr>
            <a:spLocks noGrp="1"/>
          </p:cNvSpPr>
          <p:nvPr>
            <p:ph type="title"/>
          </p:nvPr>
        </p:nvSpPr>
        <p:spPr/>
        <p:txBody>
          <a:bodyPr/>
          <a:lstStyle/>
          <a:p>
            <a:r>
              <a:rPr lang="en-US" dirty="0"/>
              <a:t>Adding values</a:t>
            </a:r>
            <a:endParaRPr lang="en-CM" dirty="0"/>
          </a:p>
        </p:txBody>
      </p:sp>
      <p:sp>
        <p:nvSpPr>
          <p:cNvPr id="3" name="Content Placeholder 2">
            <a:extLst>
              <a:ext uri="{FF2B5EF4-FFF2-40B4-BE49-F238E27FC236}">
                <a16:creationId xmlns:a16="http://schemas.microsoft.com/office/drawing/2014/main" id="{524A8CEE-1ABA-4245-9D19-35FB2A143AE9}"/>
              </a:ext>
            </a:extLst>
          </p:cNvPr>
          <p:cNvSpPr>
            <a:spLocks noGrp="1"/>
          </p:cNvSpPr>
          <p:nvPr>
            <p:ph idx="1"/>
          </p:nvPr>
        </p:nvSpPr>
        <p:spPr/>
        <p:txBody>
          <a:bodyPr/>
          <a:lstStyle/>
          <a:p>
            <a:r>
              <a:rPr lang="en-US" dirty="0"/>
              <a:t>You can add values to an </a:t>
            </a:r>
            <a:r>
              <a:rPr lang="en-US" dirty="0" err="1"/>
              <a:t>ArrayList</a:t>
            </a:r>
            <a:r>
              <a:rPr lang="en-US" dirty="0"/>
              <a:t> by using its add method</a:t>
            </a:r>
          </a:p>
          <a:p>
            <a:r>
              <a:rPr lang="en-US" dirty="0"/>
              <a:t>add(obj) adds the passed object to the end of the list</a:t>
            </a:r>
          </a:p>
          <a:p>
            <a:r>
              <a:rPr lang="en-US" dirty="0"/>
              <a:t>add(</a:t>
            </a:r>
            <a:r>
              <a:rPr lang="en-US" dirty="0" err="1"/>
              <a:t>index,obj</a:t>
            </a:r>
            <a:r>
              <a:rPr lang="en-US" dirty="0"/>
              <a:t>) adds the passed object to the passed index</a:t>
            </a:r>
            <a:endParaRPr lang="en-CM" dirty="0"/>
          </a:p>
        </p:txBody>
      </p:sp>
    </p:spTree>
    <p:extLst>
      <p:ext uri="{BB962C8B-B14F-4D97-AF65-F5344CB8AC3E}">
        <p14:creationId xmlns:p14="http://schemas.microsoft.com/office/powerpoint/2010/main" val="191925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5196-3E07-42F6-AAC7-CAE522A3E888}"/>
              </a:ext>
            </a:extLst>
          </p:cNvPr>
          <p:cNvSpPr>
            <a:spLocks noGrp="1"/>
          </p:cNvSpPr>
          <p:nvPr>
            <p:ph type="title"/>
          </p:nvPr>
        </p:nvSpPr>
        <p:spPr/>
        <p:txBody>
          <a:bodyPr/>
          <a:lstStyle/>
          <a:p>
            <a:r>
              <a:rPr lang="en-US" dirty="0"/>
              <a:t>Removing values</a:t>
            </a:r>
            <a:endParaRPr lang="en-CM" dirty="0"/>
          </a:p>
        </p:txBody>
      </p:sp>
      <p:sp>
        <p:nvSpPr>
          <p:cNvPr id="3" name="Content Placeholder 2">
            <a:extLst>
              <a:ext uri="{FF2B5EF4-FFF2-40B4-BE49-F238E27FC236}">
                <a16:creationId xmlns:a16="http://schemas.microsoft.com/office/drawing/2014/main" id="{9B9AFE02-7B6B-4EB7-A89A-F89B619DF1A6}"/>
              </a:ext>
            </a:extLst>
          </p:cNvPr>
          <p:cNvSpPr>
            <a:spLocks noGrp="1"/>
          </p:cNvSpPr>
          <p:nvPr>
            <p:ph idx="1"/>
          </p:nvPr>
        </p:nvSpPr>
        <p:spPr/>
        <p:txBody>
          <a:bodyPr/>
          <a:lstStyle/>
          <a:p>
            <a:r>
              <a:rPr lang="en-US" dirty="0"/>
              <a:t>Use remove(index) to remove an item from the list.</a:t>
            </a:r>
          </a:p>
          <a:p>
            <a:r>
              <a:rPr lang="en-US" dirty="0"/>
              <a:t>This will move all other items over and decrease the list size by 1</a:t>
            </a:r>
            <a:endParaRPr lang="en-CM" dirty="0"/>
          </a:p>
        </p:txBody>
      </p:sp>
    </p:spTree>
    <p:extLst>
      <p:ext uri="{BB962C8B-B14F-4D97-AF65-F5344CB8AC3E}">
        <p14:creationId xmlns:p14="http://schemas.microsoft.com/office/powerpoint/2010/main" val="200811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B2FA-A87B-4309-9647-BD6AE80FA78F}"/>
              </a:ext>
            </a:extLst>
          </p:cNvPr>
          <p:cNvSpPr>
            <a:spLocks noGrp="1"/>
          </p:cNvSpPr>
          <p:nvPr>
            <p:ph type="title"/>
          </p:nvPr>
        </p:nvSpPr>
        <p:spPr/>
        <p:txBody>
          <a:bodyPr/>
          <a:lstStyle/>
          <a:p>
            <a:r>
              <a:rPr lang="en-US" dirty="0"/>
              <a:t>Get and set</a:t>
            </a:r>
            <a:endParaRPr lang="en-CM" dirty="0"/>
          </a:p>
        </p:txBody>
      </p:sp>
      <p:sp>
        <p:nvSpPr>
          <p:cNvPr id="3" name="Content Placeholder 2">
            <a:extLst>
              <a:ext uri="{FF2B5EF4-FFF2-40B4-BE49-F238E27FC236}">
                <a16:creationId xmlns:a16="http://schemas.microsoft.com/office/drawing/2014/main" id="{98D859AB-F6D4-4E0F-BACE-31FB0EEA929D}"/>
              </a:ext>
            </a:extLst>
          </p:cNvPr>
          <p:cNvSpPr>
            <a:spLocks noGrp="1"/>
          </p:cNvSpPr>
          <p:nvPr>
            <p:ph idx="1"/>
          </p:nvPr>
        </p:nvSpPr>
        <p:spPr/>
        <p:txBody>
          <a:bodyPr/>
          <a:lstStyle/>
          <a:p>
            <a:r>
              <a:rPr lang="en-US" dirty="0"/>
              <a:t>Used to change or retrieve elements from the list.</a:t>
            </a:r>
          </a:p>
          <a:p>
            <a:r>
              <a:rPr lang="en-US" dirty="0"/>
              <a:t>You can get the object at an index using </a:t>
            </a:r>
            <a:r>
              <a:rPr lang="en-US" dirty="0" err="1"/>
              <a:t>listName.get</a:t>
            </a:r>
            <a:r>
              <a:rPr lang="en-US" dirty="0"/>
              <a:t>(index)</a:t>
            </a:r>
          </a:p>
          <a:p>
            <a:r>
              <a:rPr lang="en-US" dirty="0"/>
              <a:t>You set the object at an index using </a:t>
            </a:r>
            <a:r>
              <a:rPr lang="en-US" dirty="0" err="1"/>
              <a:t>listName.set</a:t>
            </a:r>
            <a:r>
              <a:rPr lang="en-US" dirty="0"/>
              <a:t>(</a:t>
            </a:r>
            <a:r>
              <a:rPr lang="en-US" dirty="0" err="1"/>
              <a:t>index,obj</a:t>
            </a:r>
            <a:r>
              <a:rPr lang="en-US" dirty="0"/>
              <a:t>)</a:t>
            </a:r>
            <a:endParaRPr lang="en-CM" dirty="0"/>
          </a:p>
        </p:txBody>
      </p:sp>
    </p:spTree>
    <p:extLst>
      <p:ext uri="{BB962C8B-B14F-4D97-AF65-F5344CB8AC3E}">
        <p14:creationId xmlns:p14="http://schemas.microsoft.com/office/powerpoint/2010/main" val="3337374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118</TotalTime>
  <Words>1257</Words>
  <Application>Microsoft Office PowerPoint</Application>
  <PresentationFormat>Widescreen</PresentationFormat>
  <Paragraphs>89</Paragraphs>
  <Slides>19</Slides>
  <Notes>8</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Unit 7</vt:lpstr>
      <vt:lpstr>Array lists</vt:lpstr>
      <vt:lpstr>Declaring and creating array lists</vt:lpstr>
      <vt:lpstr>Creating lists of primitive types</vt:lpstr>
      <vt:lpstr>Converting arrays to lists</vt:lpstr>
      <vt:lpstr>size</vt:lpstr>
      <vt:lpstr>Adding values</vt:lpstr>
      <vt:lpstr>Removing values</vt:lpstr>
      <vt:lpstr>Get and set</vt:lpstr>
      <vt:lpstr>Traversing Lists</vt:lpstr>
      <vt:lpstr>Searching algorithims</vt:lpstr>
      <vt:lpstr>Sequential search (linear)</vt:lpstr>
      <vt:lpstr>Binary search</vt:lpstr>
      <vt:lpstr>runtime</vt:lpstr>
      <vt:lpstr>PowerPoint Presentation</vt:lpstr>
      <vt:lpstr>Sorting algorithims</vt:lpstr>
      <vt:lpstr>Selection sort</vt:lpstr>
      <vt:lpstr>Insertion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dc:title>
  <dc:creator>iddo sadeh</dc:creator>
  <cp:lastModifiedBy>iddo sadeh</cp:lastModifiedBy>
  <cp:revision>1</cp:revision>
  <dcterms:created xsi:type="dcterms:W3CDTF">2021-08-11T17:02:55Z</dcterms:created>
  <dcterms:modified xsi:type="dcterms:W3CDTF">2021-08-11T19:01:23Z</dcterms:modified>
</cp:coreProperties>
</file>