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AD447-3E93-464A-A239-5B9EB642EE76}" v="6" dt="2021-08-26T23:24:58.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52" autoAdjust="0"/>
  </p:normalViewPr>
  <p:slideViewPr>
    <p:cSldViewPr snapToGrid="0">
      <p:cViewPr varScale="1">
        <p:scale>
          <a:sx n="53" d="100"/>
          <a:sy n="53" d="100"/>
        </p:scale>
        <p:origin x="11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do sadeh" userId="8e76edc921eb1fa2" providerId="LiveId" clId="{476AD447-3E93-464A-A239-5B9EB642EE76}"/>
    <pc:docChg chg="custSel addSld modSld">
      <pc:chgData name="iddo sadeh" userId="8e76edc921eb1fa2" providerId="LiveId" clId="{476AD447-3E93-464A-A239-5B9EB642EE76}" dt="2021-08-26T23:24:58.684" v="345"/>
      <pc:docMkLst>
        <pc:docMk/>
      </pc:docMkLst>
      <pc:sldChg chg="modSp mod">
        <pc:chgData name="iddo sadeh" userId="8e76edc921eb1fa2" providerId="LiveId" clId="{476AD447-3E93-464A-A239-5B9EB642EE76}" dt="2021-08-26T18:19:44.375" v="210" actId="20577"/>
        <pc:sldMkLst>
          <pc:docMk/>
          <pc:sldMk cId="3037075277" sldId="257"/>
        </pc:sldMkLst>
        <pc:spChg chg="mod">
          <ac:chgData name="iddo sadeh" userId="8e76edc921eb1fa2" providerId="LiveId" clId="{476AD447-3E93-464A-A239-5B9EB642EE76}" dt="2021-08-26T18:19:44.375" v="210" actId="20577"/>
          <ac:spMkLst>
            <pc:docMk/>
            <pc:sldMk cId="3037075277" sldId="257"/>
            <ac:spMk id="3" creationId="{6CDF6DA1-2C6A-4742-BFC2-C199F8516DB8}"/>
          </ac:spMkLst>
        </pc:spChg>
      </pc:sldChg>
      <pc:sldChg chg="addSp modNotesTx">
        <pc:chgData name="iddo sadeh" userId="8e76edc921eb1fa2" providerId="LiveId" clId="{476AD447-3E93-464A-A239-5B9EB642EE76}" dt="2021-08-26T23:24:58.684" v="345"/>
        <pc:sldMkLst>
          <pc:docMk/>
          <pc:sldMk cId="1617598323" sldId="258"/>
        </pc:sldMkLst>
        <pc:inkChg chg="add">
          <ac:chgData name="iddo sadeh" userId="8e76edc921eb1fa2" providerId="LiveId" clId="{476AD447-3E93-464A-A239-5B9EB642EE76}" dt="2021-08-26T23:24:58.684" v="345"/>
          <ac:inkMkLst>
            <pc:docMk/>
            <pc:sldMk cId="1617598323" sldId="258"/>
            <ac:inkMk id="3" creationId="{EF365802-82B3-4742-8529-D37D1263C606}"/>
          </ac:inkMkLst>
        </pc:inkChg>
      </pc:sldChg>
      <pc:sldChg chg="modNotesTx">
        <pc:chgData name="iddo sadeh" userId="8e76edc921eb1fa2" providerId="LiveId" clId="{476AD447-3E93-464A-A239-5B9EB642EE76}" dt="2021-08-19T22:38:22.049" v="92"/>
        <pc:sldMkLst>
          <pc:docMk/>
          <pc:sldMk cId="758401334" sldId="259"/>
        </pc:sldMkLst>
      </pc:sldChg>
      <pc:sldChg chg="modNotesTx">
        <pc:chgData name="iddo sadeh" userId="8e76edc921eb1fa2" providerId="LiveId" clId="{476AD447-3E93-464A-A239-5B9EB642EE76}" dt="2021-08-26T18:24:38.222" v="244" actId="20577"/>
        <pc:sldMkLst>
          <pc:docMk/>
          <pc:sldMk cId="1380764551" sldId="263"/>
        </pc:sldMkLst>
      </pc:sldChg>
      <pc:sldChg chg="modNotesTx">
        <pc:chgData name="iddo sadeh" userId="8e76edc921eb1fa2" providerId="LiveId" clId="{476AD447-3E93-464A-A239-5B9EB642EE76}" dt="2021-08-26T18:26:12.822" v="333" actId="20577"/>
        <pc:sldMkLst>
          <pc:docMk/>
          <pc:sldMk cId="2661225420" sldId="264"/>
        </pc:sldMkLst>
      </pc:sldChg>
      <pc:sldChg chg="modSp new mod">
        <pc:chgData name="iddo sadeh" userId="8e76edc921eb1fa2" providerId="LiveId" clId="{476AD447-3E93-464A-A239-5B9EB642EE76}" dt="2021-08-19T22:36:24.368" v="89" actId="20577"/>
        <pc:sldMkLst>
          <pc:docMk/>
          <pc:sldMk cId="795303532" sldId="265"/>
        </pc:sldMkLst>
        <pc:spChg chg="mod">
          <ac:chgData name="iddo sadeh" userId="8e76edc921eb1fa2" providerId="LiveId" clId="{476AD447-3E93-464A-A239-5B9EB642EE76}" dt="2021-08-19T22:35:04.365" v="32" actId="20577"/>
          <ac:spMkLst>
            <pc:docMk/>
            <pc:sldMk cId="795303532" sldId="265"/>
            <ac:spMk id="2" creationId="{BAAD0F3D-0904-40BC-87F1-D2E4232D8CB2}"/>
          </ac:spMkLst>
        </pc:spChg>
        <pc:spChg chg="mod">
          <ac:chgData name="iddo sadeh" userId="8e76edc921eb1fa2" providerId="LiveId" clId="{476AD447-3E93-464A-A239-5B9EB642EE76}" dt="2021-08-19T22:36:24.368" v="89" actId="20577"/>
          <ac:spMkLst>
            <pc:docMk/>
            <pc:sldMk cId="795303532" sldId="265"/>
            <ac:spMk id="3" creationId="{24909E11-14B5-4DAF-B05B-7DE8870F98DB}"/>
          </ac:spMkLst>
        </pc:spChg>
      </pc:sldChg>
      <pc:sldChg chg="addSp delSp modSp new mod modNotesTx">
        <pc:chgData name="iddo sadeh" userId="8e76edc921eb1fa2" providerId="LiveId" clId="{476AD447-3E93-464A-A239-5B9EB642EE76}" dt="2021-08-26T18:26:38.158" v="344" actId="20577"/>
        <pc:sldMkLst>
          <pc:docMk/>
          <pc:sldMk cId="1209212606" sldId="266"/>
        </pc:sldMkLst>
        <pc:spChg chg="mod">
          <ac:chgData name="iddo sadeh" userId="8e76edc921eb1fa2" providerId="LiveId" clId="{476AD447-3E93-464A-A239-5B9EB642EE76}" dt="2021-08-19T22:42:05.701" v="156" actId="20577"/>
          <ac:spMkLst>
            <pc:docMk/>
            <pc:sldMk cId="1209212606" sldId="266"/>
            <ac:spMk id="2" creationId="{BFC35D62-307A-4033-9BD7-523545C3D95C}"/>
          </ac:spMkLst>
        </pc:spChg>
        <pc:spChg chg="add del mod">
          <ac:chgData name="iddo sadeh" userId="8e76edc921eb1fa2" providerId="LiveId" clId="{476AD447-3E93-464A-A239-5B9EB642EE76}" dt="2021-08-19T22:41:16.961" v="122" actId="5793"/>
          <ac:spMkLst>
            <pc:docMk/>
            <pc:sldMk cId="1209212606" sldId="266"/>
            <ac:spMk id="3" creationId="{C1C5DA07-E6F5-4342-BD72-CF636BE35D86}"/>
          </ac:spMkLst>
        </pc:spChg>
        <pc:spChg chg="add del mod">
          <ac:chgData name="iddo sadeh" userId="8e76edc921eb1fa2" providerId="LiveId" clId="{476AD447-3E93-464A-A239-5B9EB642EE76}" dt="2021-08-19T22:40:51.468" v="116"/>
          <ac:spMkLst>
            <pc:docMk/>
            <pc:sldMk cId="1209212606" sldId="266"/>
            <ac:spMk id="4" creationId="{138023D3-0AB3-4432-837D-1A892A6CFD1A}"/>
          </ac:spMkLst>
        </pc:spChg>
        <pc:spChg chg="add mod">
          <ac:chgData name="iddo sadeh" userId="8e76edc921eb1fa2" providerId="LiveId" clId="{476AD447-3E93-464A-A239-5B9EB642EE76}" dt="2021-08-19T22:41:59.993" v="139" actId="1076"/>
          <ac:spMkLst>
            <pc:docMk/>
            <pc:sldMk cId="1209212606" sldId="266"/>
            <ac:spMk id="4" creationId="{55A26FC3-932C-41B3-B62D-8259724D64C9}"/>
          </ac:spMkLst>
        </pc:spChg>
        <pc:picChg chg="add mod">
          <ac:chgData name="iddo sadeh" userId="8e76edc921eb1fa2" providerId="LiveId" clId="{476AD447-3E93-464A-A239-5B9EB642EE76}" dt="2021-08-19T22:41:23.426" v="124" actId="1076"/>
          <ac:picMkLst>
            <pc:docMk/>
            <pc:sldMk cId="1209212606" sldId="266"/>
            <ac:picMk id="6" creationId="{0E206970-44D8-40C1-9B6E-44A0DD072CBA}"/>
          </ac:picMkLst>
        </pc:picChg>
      </pc:sldChg>
      <pc:sldChg chg="addSp modSp new mod">
        <pc:chgData name="iddo sadeh" userId="8e76edc921eb1fa2" providerId="LiveId" clId="{476AD447-3E93-464A-A239-5B9EB642EE76}" dt="2021-08-19T22:43:25.654" v="201" actId="1076"/>
        <pc:sldMkLst>
          <pc:docMk/>
          <pc:sldMk cId="23325921" sldId="267"/>
        </pc:sldMkLst>
        <pc:spChg chg="mod">
          <ac:chgData name="iddo sadeh" userId="8e76edc921eb1fa2" providerId="LiveId" clId="{476AD447-3E93-464A-A239-5B9EB642EE76}" dt="2021-08-19T22:42:54.357" v="194" actId="20577"/>
          <ac:spMkLst>
            <pc:docMk/>
            <pc:sldMk cId="23325921" sldId="267"/>
            <ac:spMk id="2" creationId="{5A580C27-EE1A-4296-97E0-ED00A7325014}"/>
          </ac:spMkLst>
        </pc:spChg>
        <pc:spChg chg="mod">
          <ac:chgData name="iddo sadeh" userId="8e76edc921eb1fa2" providerId="LiveId" clId="{476AD447-3E93-464A-A239-5B9EB642EE76}" dt="2021-08-19T22:42:57.529" v="195"/>
          <ac:spMkLst>
            <pc:docMk/>
            <pc:sldMk cId="23325921" sldId="267"/>
            <ac:spMk id="3" creationId="{86277E56-DCE8-4C30-8483-90365C8A3F95}"/>
          </ac:spMkLst>
        </pc:spChg>
        <pc:spChg chg="add mod">
          <ac:chgData name="iddo sadeh" userId="8e76edc921eb1fa2" providerId="LiveId" clId="{476AD447-3E93-464A-A239-5B9EB642EE76}" dt="2021-08-19T22:43:25.654" v="201" actId="1076"/>
          <ac:spMkLst>
            <pc:docMk/>
            <pc:sldMk cId="23325921" sldId="267"/>
            <ac:spMk id="6" creationId="{B79C571F-0C85-40CB-AD86-1C4D21556D3F}"/>
          </ac:spMkLst>
        </pc:spChg>
        <pc:picChg chg="add mod">
          <ac:chgData name="iddo sadeh" userId="8e76edc921eb1fa2" providerId="LiveId" clId="{476AD447-3E93-464A-A239-5B9EB642EE76}" dt="2021-08-19T22:43:16.649" v="199" actId="1076"/>
          <ac:picMkLst>
            <pc:docMk/>
            <pc:sldMk cId="23325921" sldId="267"/>
            <ac:picMk id="5" creationId="{7C722D6F-89BD-4CCD-9EED-887F9D56F674}"/>
          </ac:picMkLst>
        </pc:pic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21-08-26T23:03:07.416"/>
    </inkml:context>
    <inkml:brush xml:id="br0">
      <inkml:brushProperty name="width" value="0.05292" units="cm"/>
      <inkml:brushProperty name="height" value="0.05292" units="cm"/>
      <inkml:brushProperty name="color" value="#FF0000"/>
    </inkml:brush>
  </inkml:definitions>
  <inkml:trace contextRef="#ctx0" brushRef="#br0">14694 8340 0,'-30'0'16,"30"-58"93,0 29-78,0-1-31,0-28 16,0 28 0</inkml:trace>
  <inkml:trace contextRef="#ctx0" brushRef="#br0" timeOffset="1654.82">14459 8165 0,'59'-30'0,"87"-87"0,1 59 16,58-30-16,-205 59 16,351-59-1,-117-29 1,0 58 0,-58 59-16,-1 0 15,-28 0-15,-30 0 16,58 0-16,30-29 15,-88 29-15,30 0 16,-59 0-16,-1 0 16,89 0-16,-30 0 15,-29 0-15,-58 0 16,58 0-16,-58 29 16,-59 1-1,29-30 16,-29 29-31,29 0 16,0 118 15,1-147-31,-30 87 16,29-57-16,-29 28 16,0-29-16,0 30 15,0-30 1,0 0-16,0 30 15,0-30-15,0 1 16,29-1 62</inkml:trace>
  <inkml:trace contextRef="#ctx0" brushRef="#br0" timeOffset="2529.04">18352 8428 0,'-29'0'15,"29"-29"32,0-30-47,29 1 16,1-1-16,58-58 15,-30 59-15,30-1 16,-30 30-16,59-88 16,-58 29-16,87 30 15,-87-1-15,-1-29 16,177 0-1,-30-58 1,-147 117-16,88-30 16,89-28-1,-118 28-15,29 30 16,-87 29-16,28 0 16,30 0-16,30 0 15,-59 0-15,-1 0 16,-28 0-16,0 29 15,58 30-15,-88-30 16,29 29-16,-28 1 16,-1-1-16,30 59 15,-1 0 1,1 1 0,-1-1-1,-29-30-15,1-28 16,28 116-1,-58-116-15,0-30 16,0 1-16,30 28 16,-30-29-16,0 30 15,0-1-15,0-28 16,29-30-16,-29 29 16,0 0-1</inkml:trace>
  <inkml:trace contextRef="#ctx0" brushRef="#br0" timeOffset="3403.41">22041 8370 0,'-30'0'16,"1"0"31,29-30-32,0 1 1,0-59 0,29 0-16,88-116 15,0 57-15,-58 30 16,29 29-16,0 1 16,-1-30-16,1 58 15,88-87-15,-88 117 16,29-30-1,-59 59 1,177 0-16,-118 0 16,117 0-1,-59 0-15,-28 29 16,-1 1-16,-29-1 16,-58 0-16,58 0 15,-59 30-15,30-1 16,0-28-16,-29-30 15,-1 29-15,59 29 16,0 1 0,-29-30-1,-88 0-15,59 30 16,-30-30-16,0 1 16,0 28 15,1-29-31,-1 30 15,-29 58 1,0-88-16,0 0 16,0 30-1,0-30 1,0 0-16,0 1 16</inkml:trace>
  <inkml:trace contextRef="#ctx0" brushRef="#br0" timeOffset="6122.43">14928 13578 0,'0'-29'16,"29"-29"-1,59-1-15,-30-29 16,1 30-16,29 28 16,0-28-16,-1-1 15,1 1-15,0-30 16,58 0-16,-29 1 16,88-31-1,59-28 1,-89 88-1,-28-89 1,-1 118 0,-117 29-16,1 0 15,57-29 1,1 29 0,-29 29-1,-30 0-15,0 1 16,30-1-16,-1 29 15,30 1-15,-59-30 16,30 30-16,0-30 16,-1 29-1,-29-28-15,1-1 0,28 0 16,-58 1-16,29-30 16,1 29-1,-30 0-15,0 30 16,0-30-16,0 0 15,0 0 1,0 1-16,0-1 16,0 0-16,0 0 31</inkml:trace>
  <inkml:trace contextRef="#ctx0" brushRef="#br0" timeOffset="7098.37">18089 12993 0,'59'-58'94,"116"-59"-78,-87 58-16,-29-58 15,87 0-15,-29 58 16,-29-28-16,117-89 16,0 59-16,-1 0 15,-57 29-15,58 0 16,0 30-16,-88 29 15,88-30-15,-88 59 16,0-29-16,-59 29 16,59 0-16,-58 0 15,58 0 1,-58 0-16,-30 0 16,29 0-1,1 29 1,-30 0-16,0 30 15,59-30 1,-58 88-16,-1-88 16,29 30-1,-58-30-15,0 30 16,30-1-16,-1-29 16,-29 30-16,29-30 15,-29 1-15,29 28 16,-29 1-16,30-1 15,-30-29-15,0 30 16,29-1-16,-29 1 16,29-1-16,-29-28 15,0 28-15,0-28 16,30-30-16,-1 58 16,-29-29-16,0 1 15,0-1-15,0 0 16,29 0-1</inkml:trace>
  <inkml:trace contextRef="#ctx0" brushRef="#br0" timeOffset="8048.54">22216 13022 0,'0'30'15,"0"-60"64,0 1-64,0-176 1,59 0-1,29 59-15,-59 29 16,29 29-16,1 0 16,-30 59-16,59-59 15,-59 30-15,30-1 16,58-58-16,-88 88 16,88-59-1,-87 88-15,-1 0 16,0 0-1,0 0 17,1 0-32,-1 0 0,0 0 31,0 0-15,1 0-16,87 0 15,-59 0-15,30 0 16,29 59-16,-58-30 15,29 0-15,-30 1 16,-29-1-16,30-29 16,29 88-1,-59-59-15,0 0 16,30 59 0,-30-59-16,0 30 15,30-1 1,-30 30-1,-29-29 1,59 58 0,-30-30-1,0-28 1,1-1 0,-1 1 15</inkml:trace>
  <inkml:trace contextRef="#ctx0" brushRef="#br0" timeOffset="11432.31">27514 9921 0,'-29'0'47,"-59"0"-31,59 0-16,-30-30 15,59 1-15,-205-59 16,-29-29 0,117 29-16,-29 1 15,-88-89 1,204 147-16,-28-1 15,-88-87 1,87 88-16,-29-29 16,88 28-16,-29 30 15,29-29 1,-29 29 0</inkml:trace>
  <inkml:trace contextRef="#ctx0" brushRef="#br0" timeOffset="12143.93">25846 9716 0,'0'29'31,"-29"-29"47,-30-117-47,59 58-31,0 1 16,0 29-16,0-30 16,0 30-16,0-30 15,0 1-15,0 28 16,29-57 0,1 57-1,-1 30-15,-29-29 16,0 0-16,58-59 15,-28 59-15,28 29 16,30-59 0,-29 30-16,-1 0 15,-29 29-15,30-29 16,-1-1 0,-28-28-1,28 58 16,-28 0 1</inkml:trace>
  <inkml:trace contextRef="#ctx0" brushRef="#br0" timeOffset="13909">31700 12408 0,'-88'29'31,"30"0"-15,-30 59-1,-58-29 1,58-1-16,-59 30 15,1-59-15,-88 30 16,-381 116 0,293-87-16,29 0 15,-321 0 1,438-88-16,-29 29 16,-58 0-1,175 1-15,29-30 16,30 29-16,0-29 0,29 29 15</inkml:trace>
  <inkml:trace contextRef="#ctx0" brushRef="#br0" timeOffset="14680.6">29007 12291 0,'-29'0'16,"29"29"-16,-29-29 15,-30 29-15,0-29 16,-233 147 0,145-30-16,60-88 15,-60 29-15,1 60 16,-147 28 0,147-58-16,-1-30 15,-262 206 1,321-206-16,-58 59 15,28-58-15,-28 58 16,29 0 0,58-59-16,30-29 15,0 59 1,0-58 0,29 28-16,0-29 15,0 1-15,0-1 16,58 29-1,147 1 1,-88-59-16,30 0 16,145 0-1,1 0 1,-176 0-16,-29 0 16,117-29-1,-117 29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E2359-EE2B-4C5F-850E-5BF911867B4D}" type="datetimeFigureOut">
              <a:rPr lang="en-CM" smtClean="0"/>
              <a:t>26/08/2021</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9526C-BA24-42EF-938E-EF712D28E71C}" type="slidenum">
              <a:rPr lang="en-CM" smtClean="0"/>
              <a:t>‹#›</a:t>
            </a:fld>
            <a:endParaRPr lang="en-CM"/>
          </a:p>
        </p:txBody>
      </p:sp>
    </p:spTree>
    <p:extLst>
      <p:ext uri="{BB962C8B-B14F-4D97-AF65-F5344CB8AC3E}">
        <p14:creationId xmlns:p14="http://schemas.microsoft.com/office/powerpoint/2010/main" val="206960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Source Sans Pro" panose="020B0604020202020204" pitchFamily="34" charset="0"/>
              </a:rPr>
              <a:t>The way that arrays are stored in languages doesn’t get much in the way of discussion.  C is </a:t>
            </a:r>
            <a:r>
              <a:rPr lang="en-US" b="0" i="1" dirty="0">
                <a:solidFill>
                  <a:srgbClr val="404040"/>
                </a:solidFill>
                <a:effectLst/>
                <a:latin typeface="Source Sans Pro" panose="020B0604020202020204" pitchFamily="34" charset="0"/>
              </a:rPr>
              <a:t>row-major </a:t>
            </a:r>
            <a:r>
              <a:rPr lang="en-US" b="0" i="0" dirty="0">
                <a:solidFill>
                  <a:srgbClr val="404040"/>
                </a:solidFill>
                <a:effectLst/>
                <a:latin typeface="Source Sans Pro" panose="020B0604020202020204" pitchFamily="34" charset="0"/>
              </a:rPr>
              <a:t>(as is C++, Pascal, and Python)</a:t>
            </a:r>
            <a:r>
              <a:rPr lang="en-US" b="0" i="1" dirty="0">
                <a:solidFill>
                  <a:srgbClr val="404040"/>
                </a:solidFill>
                <a:effectLst/>
                <a:latin typeface="Source Sans Pro" panose="020B0604020202020204" pitchFamily="34" charset="0"/>
              </a:rPr>
              <a:t>,</a:t>
            </a:r>
            <a:r>
              <a:rPr lang="en-US" b="0" i="0" dirty="0">
                <a:solidFill>
                  <a:srgbClr val="404040"/>
                </a:solidFill>
                <a:effectLst/>
                <a:latin typeface="Source Sans Pro" panose="020B0604020202020204" pitchFamily="34" charset="0"/>
              </a:rPr>
              <a:t> Fortran is</a:t>
            </a:r>
            <a:r>
              <a:rPr lang="en-US" b="0" i="1" dirty="0">
                <a:solidFill>
                  <a:srgbClr val="404040"/>
                </a:solidFill>
                <a:effectLst/>
                <a:latin typeface="Source Sans Pro" panose="020B0604020202020204" pitchFamily="34" charset="0"/>
              </a:rPr>
              <a:t> column-major </a:t>
            </a:r>
            <a:r>
              <a:rPr lang="en-US" b="0" i="0" dirty="0">
                <a:solidFill>
                  <a:srgbClr val="404040"/>
                </a:solidFill>
                <a:effectLst/>
                <a:latin typeface="Source Sans Pro" panose="020B0604020202020204" pitchFamily="34" charset="0"/>
              </a:rPr>
              <a:t>(as is Julia, R and </a:t>
            </a:r>
            <a:r>
              <a:rPr lang="en-US" b="0" i="0" dirty="0" err="1">
                <a:solidFill>
                  <a:srgbClr val="404040"/>
                </a:solidFill>
                <a:effectLst/>
                <a:latin typeface="Source Sans Pro" panose="020B0604020202020204" pitchFamily="34" charset="0"/>
              </a:rPr>
              <a:t>Matlab</a:t>
            </a:r>
            <a:r>
              <a:rPr lang="en-US" b="0" i="0" dirty="0">
                <a:solidFill>
                  <a:srgbClr val="404040"/>
                </a:solidFill>
                <a:effectLst/>
                <a:latin typeface="Source Sans Pro" panose="020B0604020202020204" pitchFamily="34" charset="0"/>
              </a:rPr>
              <a:t>). But what does this really mean? It’s all about how the arrays are stored in memory: row major stores an array row-by-row, and column major stores an array column-by-column. Now in the overall scope of things, it doesn’t really matter which is used. Here’s what it means from a visual perspective.</a:t>
            </a:r>
          </a:p>
          <a:p>
            <a:endParaRPr lang="en-US" b="0" i="0" dirty="0">
              <a:solidFill>
                <a:srgbClr val="404040"/>
              </a:solidFill>
              <a:effectLst/>
              <a:latin typeface="Source Sans Pro" panose="020B0604020202020204" pitchFamily="34" charset="0"/>
            </a:endParaRPr>
          </a:p>
          <a:p>
            <a:r>
              <a:rPr lang="en-US" b="0" i="0" dirty="0">
                <a:solidFill>
                  <a:srgbClr val="404040"/>
                </a:solidFill>
                <a:effectLst/>
                <a:latin typeface="Source Sans Pro" panose="020B0604020202020204" pitchFamily="34" charset="0"/>
              </a:rPr>
              <a:t>Question1</a:t>
            </a:r>
            <a:endParaRPr lang="en-CM" dirty="0"/>
          </a:p>
        </p:txBody>
      </p:sp>
      <p:sp>
        <p:nvSpPr>
          <p:cNvPr id="4" name="Slide Number Placeholder 3"/>
          <p:cNvSpPr>
            <a:spLocks noGrp="1"/>
          </p:cNvSpPr>
          <p:nvPr>
            <p:ph type="sldNum" sz="quarter" idx="5"/>
          </p:nvPr>
        </p:nvSpPr>
        <p:spPr/>
        <p:txBody>
          <a:bodyPr/>
          <a:lstStyle/>
          <a:p>
            <a:fld id="{DEE9526C-BA24-42EF-938E-EF712D28E71C}" type="slidenum">
              <a:rPr lang="en-CM" smtClean="0"/>
              <a:t>3</a:t>
            </a:fld>
            <a:endParaRPr lang="en-CM"/>
          </a:p>
        </p:txBody>
      </p:sp>
    </p:spTree>
    <p:extLst>
      <p:ext uri="{BB962C8B-B14F-4D97-AF65-F5344CB8AC3E}">
        <p14:creationId xmlns:p14="http://schemas.microsoft.com/office/powerpoint/2010/main" val="262040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exam assume that any 2 dimensional (2D) array is in row-major order. The outer array can be thought of as the rows and the inner arrays the columns. On the exam all inner arrays will have the same length even though it is possible in Java to have inner arrays of different lengths. </a:t>
            </a:r>
            <a:r>
              <a:rPr lang="en-US" b="0" i="0" dirty="0">
                <a:solidFill>
                  <a:srgbClr val="000000"/>
                </a:solidFill>
                <a:effectLst/>
                <a:latin typeface="Helvetica Neue"/>
              </a:rPr>
              <a:t>2D array objects that are not rectangular (that are ragged arrays) are outside the scope of the course and AP Exam.</a:t>
            </a:r>
          </a:p>
          <a:p>
            <a:endParaRPr lang="en-CM" dirty="0"/>
          </a:p>
        </p:txBody>
      </p:sp>
      <p:sp>
        <p:nvSpPr>
          <p:cNvPr id="4" name="Slide Number Placeholder 3"/>
          <p:cNvSpPr>
            <a:spLocks noGrp="1"/>
          </p:cNvSpPr>
          <p:nvPr>
            <p:ph type="sldNum" sz="quarter" idx="5"/>
          </p:nvPr>
        </p:nvSpPr>
        <p:spPr/>
        <p:txBody>
          <a:bodyPr/>
          <a:lstStyle/>
          <a:p>
            <a:fld id="{DEE9526C-BA24-42EF-938E-EF712D28E71C}" type="slidenum">
              <a:rPr lang="en-CM" smtClean="0"/>
              <a:t>4</a:t>
            </a:fld>
            <a:endParaRPr lang="en-CM"/>
          </a:p>
        </p:txBody>
      </p:sp>
    </p:spTree>
    <p:extLst>
      <p:ext uri="{BB962C8B-B14F-4D97-AF65-F5344CB8AC3E}">
        <p14:creationId xmlns:p14="http://schemas.microsoft.com/office/powerpoint/2010/main" val="306454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t>
            </a:r>
            <a:endParaRPr lang="en-CM" dirty="0"/>
          </a:p>
        </p:txBody>
      </p:sp>
      <p:sp>
        <p:nvSpPr>
          <p:cNvPr id="4" name="Slide Number Placeholder 3"/>
          <p:cNvSpPr>
            <a:spLocks noGrp="1"/>
          </p:cNvSpPr>
          <p:nvPr>
            <p:ph type="sldNum" sz="quarter" idx="5"/>
          </p:nvPr>
        </p:nvSpPr>
        <p:spPr/>
        <p:txBody>
          <a:bodyPr/>
          <a:lstStyle/>
          <a:p>
            <a:fld id="{DEE9526C-BA24-42EF-938E-EF712D28E71C}" type="slidenum">
              <a:rPr lang="en-CM" smtClean="0"/>
              <a:t>8</a:t>
            </a:fld>
            <a:endParaRPr lang="en-CM"/>
          </a:p>
        </p:txBody>
      </p:sp>
    </p:spTree>
    <p:extLst>
      <p:ext uri="{BB962C8B-B14F-4D97-AF65-F5344CB8AC3E}">
        <p14:creationId xmlns:p14="http://schemas.microsoft.com/office/powerpoint/2010/main" val="1417630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2,3,4,5,6</a:t>
            </a:r>
          </a:p>
          <a:p>
            <a:endParaRPr lang="en-US" dirty="0"/>
          </a:p>
          <a:p>
            <a:r>
              <a:rPr lang="en-US" dirty="0"/>
              <a:t>Go to next slide after question 5, return for question 6</a:t>
            </a:r>
            <a:endParaRPr lang="en-CM" dirty="0"/>
          </a:p>
        </p:txBody>
      </p:sp>
      <p:sp>
        <p:nvSpPr>
          <p:cNvPr id="4" name="Slide Number Placeholder 3"/>
          <p:cNvSpPr>
            <a:spLocks noGrp="1"/>
          </p:cNvSpPr>
          <p:nvPr>
            <p:ph type="sldNum" sz="quarter" idx="5"/>
          </p:nvPr>
        </p:nvSpPr>
        <p:spPr/>
        <p:txBody>
          <a:bodyPr/>
          <a:lstStyle/>
          <a:p>
            <a:fld id="{DEE9526C-BA24-42EF-938E-EF712D28E71C}" type="slidenum">
              <a:rPr lang="en-CM" smtClean="0"/>
              <a:t>9</a:t>
            </a:fld>
            <a:endParaRPr lang="en-CM"/>
          </a:p>
        </p:txBody>
      </p:sp>
    </p:spTree>
    <p:extLst>
      <p:ext uri="{BB962C8B-B14F-4D97-AF65-F5344CB8AC3E}">
        <p14:creationId xmlns:p14="http://schemas.microsoft.com/office/powerpoint/2010/main" val="415337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7</a:t>
            </a:r>
            <a:endParaRPr lang="en-CM" dirty="0"/>
          </a:p>
        </p:txBody>
      </p:sp>
      <p:sp>
        <p:nvSpPr>
          <p:cNvPr id="4" name="Slide Number Placeholder 3"/>
          <p:cNvSpPr>
            <a:spLocks noGrp="1"/>
          </p:cNvSpPr>
          <p:nvPr>
            <p:ph type="sldNum" sz="quarter" idx="5"/>
          </p:nvPr>
        </p:nvSpPr>
        <p:spPr/>
        <p:txBody>
          <a:bodyPr/>
          <a:lstStyle/>
          <a:p>
            <a:fld id="{DEE9526C-BA24-42EF-938E-EF712D28E71C}" type="slidenum">
              <a:rPr lang="en-CM" smtClean="0"/>
              <a:t>11</a:t>
            </a:fld>
            <a:endParaRPr lang="en-CM"/>
          </a:p>
        </p:txBody>
      </p:sp>
    </p:spTree>
    <p:extLst>
      <p:ext uri="{BB962C8B-B14F-4D97-AF65-F5344CB8AC3E}">
        <p14:creationId xmlns:p14="http://schemas.microsoft.com/office/powerpoint/2010/main" val="2841454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69B1-367A-4A9C-9447-3BD98FCCEFEC}"/>
              </a:ext>
            </a:extLst>
          </p:cNvPr>
          <p:cNvSpPr>
            <a:spLocks noGrp="1"/>
          </p:cNvSpPr>
          <p:nvPr>
            <p:ph type="ctrTitle"/>
          </p:nvPr>
        </p:nvSpPr>
        <p:spPr/>
        <p:txBody>
          <a:bodyPr/>
          <a:lstStyle/>
          <a:p>
            <a:r>
              <a:rPr lang="en-US" dirty="0"/>
              <a:t>Unit 8</a:t>
            </a:r>
            <a:endParaRPr lang="en-CM" dirty="0"/>
          </a:p>
        </p:txBody>
      </p:sp>
      <p:sp>
        <p:nvSpPr>
          <p:cNvPr id="3" name="Subtitle 2">
            <a:extLst>
              <a:ext uri="{FF2B5EF4-FFF2-40B4-BE49-F238E27FC236}">
                <a16:creationId xmlns:a16="http://schemas.microsoft.com/office/drawing/2014/main" id="{A0D6BFE7-C2FF-447F-9DD5-AC33D211CD76}"/>
              </a:ext>
            </a:extLst>
          </p:cNvPr>
          <p:cNvSpPr>
            <a:spLocks noGrp="1"/>
          </p:cNvSpPr>
          <p:nvPr>
            <p:ph type="subTitle" idx="1"/>
          </p:nvPr>
        </p:nvSpPr>
        <p:spPr/>
        <p:txBody>
          <a:bodyPr/>
          <a:lstStyle/>
          <a:p>
            <a:r>
              <a:rPr lang="en-US" dirty="0"/>
              <a:t>Teacher: iddo sadeh</a:t>
            </a:r>
            <a:endParaRPr lang="en-CM" dirty="0"/>
          </a:p>
        </p:txBody>
      </p:sp>
    </p:spTree>
    <p:extLst>
      <p:ext uri="{BB962C8B-B14F-4D97-AF65-F5344CB8AC3E}">
        <p14:creationId xmlns:p14="http://schemas.microsoft.com/office/powerpoint/2010/main" val="329779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0F3D-0904-40BC-87F1-D2E4232D8CB2}"/>
              </a:ext>
            </a:extLst>
          </p:cNvPr>
          <p:cNvSpPr>
            <a:spLocks noGrp="1"/>
          </p:cNvSpPr>
          <p:nvPr>
            <p:ph type="title"/>
          </p:nvPr>
        </p:nvSpPr>
        <p:spPr/>
        <p:txBody>
          <a:bodyPr/>
          <a:lstStyle/>
          <a:p>
            <a:r>
              <a:rPr lang="en-US" dirty="0"/>
              <a:t>Getting a value form a 2d array</a:t>
            </a:r>
            <a:endParaRPr lang="en-CM" dirty="0"/>
          </a:p>
        </p:txBody>
      </p:sp>
      <p:sp>
        <p:nvSpPr>
          <p:cNvPr id="3" name="Content Placeholder 2">
            <a:extLst>
              <a:ext uri="{FF2B5EF4-FFF2-40B4-BE49-F238E27FC236}">
                <a16:creationId xmlns:a16="http://schemas.microsoft.com/office/drawing/2014/main" id="{24909E11-14B5-4DAF-B05B-7DE8870F98DB}"/>
              </a:ext>
            </a:extLst>
          </p:cNvPr>
          <p:cNvSpPr>
            <a:spLocks noGrp="1"/>
          </p:cNvSpPr>
          <p:nvPr>
            <p:ph idx="1"/>
          </p:nvPr>
        </p:nvSpPr>
        <p:spPr/>
        <p:txBody>
          <a:bodyPr/>
          <a:lstStyle/>
          <a:p>
            <a:r>
              <a:rPr lang="en-US" dirty="0"/>
              <a:t>To get the value in a 2D array give the name of the array followed by the row and column </a:t>
            </a:r>
            <a:r>
              <a:rPr lang="en-US" dirty="0" err="1"/>
              <a:t>indicies</a:t>
            </a:r>
            <a:r>
              <a:rPr lang="en-US" dirty="0"/>
              <a:t> in square brackets</a:t>
            </a:r>
          </a:p>
          <a:p>
            <a:endParaRPr lang="en-US" dirty="0"/>
          </a:p>
          <a:p>
            <a:r>
              <a:rPr lang="en-US" dirty="0"/>
              <a:t>For example: </a:t>
            </a:r>
          </a:p>
          <a:p>
            <a:pPr marL="0" indent="0">
              <a:buNone/>
            </a:pPr>
            <a:r>
              <a:rPr lang="en-US" dirty="0"/>
              <a:t>String </a:t>
            </a:r>
            <a:r>
              <a:rPr lang="en-US" dirty="0" err="1"/>
              <a:t>mathGrade</a:t>
            </a:r>
            <a:r>
              <a:rPr lang="en-US" dirty="0"/>
              <a:t> = grades[1][0];</a:t>
            </a:r>
            <a:endParaRPr lang="en-CM" dirty="0"/>
          </a:p>
        </p:txBody>
      </p:sp>
    </p:spTree>
    <p:extLst>
      <p:ext uri="{BB962C8B-B14F-4D97-AF65-F5344CB8AC3E}">
        <p14:creationId xmlns:p14="http://schemas.microsoft.com/office/powerpoint/2010/main" val="79530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5D62-307A-4033-9BD7-523545C3D95C}"/>
              </a:ext>
            </a:extLst>
          </p:cNvPr>
          <p:cNvSpPr>
            <a:spLocks noGrp="1"/>
          </p:cNvSpPr>
          <p:nvPr>
            <p:ph type="title"/>
          </p:nvPr>
        </p:nvSpPr>
        <p:spPr/>
        <p:txBody>
          <a:bodyPr/>
          <a:lstStyle/>
          <a:p>
            <a:r>
              <a:rPr lang="en-US" dirty="0"/>
              <a:t>Traversing 2d arrays – Array lengths</a:t>
            </a:r>
            <a:endParaRPr lang="en-CM" dirty="0"/>
          </a:p>
        </p:txBody>
      </p:sp>
      <p:sp>
        <p:nvSpPr>
          <p:cNvPr id="3" name="Content Placeholder 2">
            <a:extLst>
              <a:ext uri="{FF2B5EF4-FFF2-40B4-BE49-F238E27FC236}">
                <a16:creationId xmlns:a16="http://schemas.microsoft.com/office/drawing/2014/main" id="{C1C5DA07-E6F5-4342-BD72-CF636BE35D86}"/>
              </a:ext>
            </a:extLst>
          </p:cNvPr>
          <p:cNvSpPr>
            <a:spLocks noGrp="1"/>
          </p:cNvSpPr>
          <p:nvPr>
            <p:ph idx="1"/>
          </p:nvPr>
        </p:nvSpPr>
        <p:spPr/>
        <p:txBody>
          <a:bodyPr/>
          <a:lstStyle/>
          <a:p>
            <a:r>
              <a:rPr lang="en-US" dirty="0"/>
              <a:t>Arrays know their length (how many elements they can store). </a:t>
            </a:r>
          </a:p>
          <a:p>
            <a:r>
              <a:rPr lang="en-US" dirty="0"/>
              <a:t>The length is a public read-only field so you can use dot-notation to access the field (</a:t>
            </a:r>
            <a:r>
              <a:rPr lang="en-US" dirty="0" err="1"/>
              <a:t>arrayName.length</a:t>
            </a:r>
            <a:r>
              <a:rPr lang="en-US" dirty="0"/>
              <a:t>). </a:t>
            </a:r>
          </a:p>
          <a:p>
            <a:r>
              <a:rPr lang="en-US" dirty="0"/>
              <a:t>The length of the outer array is the number of rows and the length of one of the inner arrays is the number of columns.</a:t>
            </a:r>
          </a:p>
          <a:p>
            <a:pPr marL="0" indent="0">
              <a:buNone/>
            </a:pPr>
            <a:endParaRPr lang="en-CM" dirty="0"/>
          </a:p>
        </p:txBody>
      </p:sp>
      <p:pic>
        <p:nvPicPr>
          <p:cNvPr id="6" name="Picture 5">
            <a:extLst>
              <a:ext uri="{FF2B5EF4-FFF2-40B4-BE49-F238E27FC236}">
                <a16:creationId xmlns:a16="http://schemas.microsoft.com/office/drawing/2014/main" id="{0E206970-44D8-40C1-9B6E-44A0DD072CBA}"/>
              </a:ext>
            </a:extLst>
          </p:cNvPr>
          <p:cNvPicPr>
            <a:picLocks noChangeAspect="1"/>
          </p:cNvPicPr>
          <p:nvPr/>
        </p:nvPicPr>
        <p:blipFill>
          <a:blip r:embed="rId3"/>
          <a:stretch>
            <a:fillRect/>
          </a:stretch>
        </p:blipFill>
        <p:spPr>
          <a:xfrm>
            <a:off x="1141412" y="5172076"/>
            <a:ext cx="7953375" cy="619125"/>
          </a:xfrm>
          <a:prstGeom prst="rect">
            <a:avLst/>
          </a:prstGeom>
        </p:spPr>
      </p:pic>
      <p:sp>
        <p:nvSpPr>
          <p:cNvPr id="4" name="TextBox 3">
            <a:extLst>
              <a:ext uri="{FF2B5EF4-FFF2-40B4-BE49-F238E27FC236}">
                <a16:creationId xmlns:a16="http://schemas.microsoft.com/office/drawing/2014/main" id="{55A26FC3-932C-41B3-B62D-8259724D64C9}"/>
              </a:ext>
            </a:extLst>
          </p:cNvPr>
          <p:cNvSpPr txBox="1"/>
          <p:nvPr/>
        </p:nvSpPr>
        <p:spPr>
          <a:xfrm>
            <a:off x="1284270" y="5934670"/>
            <a:ext cx="8270696" cy="923330"/>
          </a:xfrm>
          <a:prstGeom prst="rect">
            <a:avLst/>
          </a:prstGeom>
          <a:noFill/>
        </p:spPr>
        <p:txBody>
          <a:bodyPr wrap="square" rtlCol="0">
            <a:spAutoFit/>
          </a:bodyPr>
          <a:lstStyle/>
          <a:p>
            <a:r>
              <a:rPr lang="en-US" dirty="0"/>
              <a:t>*taken form https://csawesome.runestone.academy/runestone/books/published/csawesome/Unit8-2DArray/topic-8-2-2D-array-loops-Day1.html</a:t>
            </a:r>
            <a:endParaRPr lang="en-CM" dirty="0"/>
          </a:p>
        </p:txBody>
      </p:sp>
    </p:spTree>
    <p:extLst>
      <p:ext uri="{BB962C8B-B14F-4D97-AF65-F5344CB8AC3E}">
        <p14:creationId xmlns:p14="http://schemas.microsoft.com/office/powerpoint/2010/main" val="120921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0C27-EE1A-4296-97E0-ED00A7325014}"/>
              </a:ext>
            </a:extLst>
          </p:cNvPr>
          <p:cNvSpPr>
            <a:spLocks noGrp="1"/>
          </p:cNvSpPr>
          <p:nvPr>
            <p:ph type="title"/>
          </p:nvPr>
        </p:nvSpPr>
        <p:spPr/>
        <p:txBody>
          <a:bodyPr/>
          <a:lstStyle/>
          <a:p>
            <a:r>
              <a:rPr lang="en-US" dirty="0"/>
              <a:t>Traversing 2d arrays - loops</a:t>
            </a:r>
            <a:endParaRPr lang="en-CM" dirty="0"/>
          </a:p>
        </p:txBody>
      </p:sp>
      <p:sp>
        <p:nvSpPr>
          <p:cNvPr id="3" name="Content Placeholder 2">
            <a:extLst>
              <a:ext uri="{FF2B5EF4-FFF2-40B4-BE49-F238E27FC236}">
                <a16:creationId xmlns:a16="http://schemas.microsoft.com/office/drawing/2014/main" id="{86277E56-DCE8-4C30-8483-90365C8A3F95}"/>
              </a:ext>
            </a:extLst>
          </p:cNvPr>
          <p:cNvSpPr>
            <a:spLocks noGrp="1"/>
          </p:cNvSpPr>
          <p:nvPr>
            <p:ph idx="1"/>
          </p:nvPr>
        </p:nvSpPr>
        <p:spPr/>
        <p:txBody>
          <a:bodyPr/>
          <a:lstStyle/>
          <a:p>
            <a:r>
              <a:rPr lang="en-US" dirty="0"/>
              <a:t>you can use a nested for loop (one loop inside of another loop) to loop/traverse through all of the elements of a 2D array</a:t>
            </a:r>
            <a:endParaRPr lang="en-CM" dirty="0"/>
          </a:p>
        </p:txBody>
      </p:sp>
      <p:pic>
        <p:nvPicPr>
          <p:cNvPr id="5" name="Picture 4" descr="A screenshot of a computer&#10;&#10;Description automatically generated with low confidence">
            <a:extLst>
              <a:ext uri="{FF2B5EF4-FFF2-40B4-BE49-F238E27FC236}">
                <a16:creationId xmlns:a16="http://schemas.microsoft.com/office/drawing/2014/main" id="{7C722D6F-89BD-4CCD-9EED-887F9D56F674}"/>
              </a:ext>
            </a:extLst>
          </p:cNvPr>
          <p:cNvPicPr>
            <a:picLocks noChangeAspect="1"/>
          </p:cNvPicPr>
          <p:nvPr/>
        </p:nvPicPr>
        <p:blipFill>
          <a:blip r:embed="rId2"/>
          <a:stretch>
            <a:fillRect/>
          </a:stretch>
        </p:blipFill>
        <p:spPr>
          <a:xfrm>
            <a:off x="1220966" y="3218219"/>
            <a:ext cx="6010275" cy="2085975"/>
          </a:xfrm>
          <a:prstGeom prst="rect">
            <a:avLst/>
          </a:prstGeom>
        </p:spPr>
      </p:pic>
      <p:sp>
        <p:nvSpPr>
          <p:cNvPr id="6" name="TextBox 5">
            <a:extLst>
              <a:ext uri="{FF2B5EF4-FFF2-40B4-BE49-F238E27FC236}">
                <a16:creationId xmlns:a16="http://schemas.microsoft.com/office/drawing/2014/main" id="{B79C571F-0C85-40CB-AD86-1C4D21556D3F}"/>
              </a:ext>
            </a:extLst>
          </p:cNvPr>
          <p:cNvSpPr txBox="1"/>
          <p:nvPr/>
        </p:nvSpPr>
        <p:spPr>
          <a:xfrm>
            <a:off x="1141412" y="5646993"/>
            <a:ext cx="8270696" cy="923330"/>
          </a:xfrm>
          <a:prstGeom prst="rect">
            <a:avLst/>
          </a:prstGeom>
          <a:noFill/>
        </p:spPr>
        <p:txBody>
          <a:bodyPr wrap="square" rtlCol="0">
            <a:spAutoFit/>
          </a:bodyPr>
          <a:lstStyle/>
          <a:p>
            <a:r>
              <a:rPr lang="en-US" dirty="0"/>
              <a:t>*taken form https://csawesome.runestone.academy/runestone/books/published/csawesome/Unit8-2DArray/topic-8-2-2D-array-loops-Day1.html</a:t>
            </a:r>
            <a:endParaRPr lang="en-CM" dirty="0"/>
          </a:p>
        </p:txBody>
      </p:sp>
    </p:spTree>
    <p:extLst>
      <p:ext uri="{BB962C8B-B14F-4D97-AF65-F5344CB8AC3E}">
        <p14:creationId xmlns:p14="http://schemas.microsoft.com/office/powerpoint/2010/main" val="2332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69B-3E26-4AEF-9344-C8F0CED4936D}"/>
              </a:ext>
            </a:extLst>
          </p:cNvPr>
          <p:cNvSpPr>
            <a:spLocks noGrp="1"/>
          </p:cNvSpPr>
          <p:nvPr>
            <p:ph type="title"/>
          </p:nvPr>
        </p:nvSpPr>
        <p:spPr/>
        <p:txBody>
          <a:bodyPr/>
          <a:lstStyle/>
          <a:p>
            <a:r>
              <a:rPr lang="en-US" dirty="0"/>
              <a:t>2d arrays</a:t>
            </a:r>
            <a:endParaRPr lang="en-CM" dirty="0"/>
          </a:p>
        </p:txBody>
      </p:sp>
      <p:sp>
        <p:nvSpPr>
          <p:cNvPr id="3" name="Content Placeholder 2">
            <a:extLst>
              <a:ext uri="{FF2B5EF4-FFF2-40B4-BE49-F238E27FC236}">
                <a16:creationId xmlns:a16="http://schemas.microsoft.com/office/drawing/2014/main" id="{6CDF6DA1-2C6A-4742-BFC2-C199F8516DB8}"/>
              </a:ext>
            </a:extLst>
          </p:cNvPr>
          <p:cNvSpPr>
            <a:spLocks noGrp="1"/>
          </p:cNvSpPr>
          <p:nvPr>
            <p:ph idx="1"/>
          </p:nvPr>
        </p:nvSpPr>
        <p:spPr/>
        <p:txBody>
          <a:bodyPr/>
          <a:lstStyle/>
          <a:p>
            <a:r>
              <a:rPr lang="en-US" dirty="0"/>
              <a:t>real world data often needs to be stored in multi-dimensional arrays (for example: for a user data base every username will have a password attached)</a:t>
            </a:r>
          </a:p>
          <a:p>
            <a:r>
              <a:rPr lang="en-US" dirty="0"/>
              <a:t>- 2D arrays in Java are just Arrays in Arrays.</a:t>
            </a:r>
            <a:endParaRPr lang="en-CM" dirty="0"/>
          </a:p>
        </p:txBody>
      </p:sp>
    </p:spTree>
    <p:extLst>
      <p:ext uri="{BB962C8B-B14F-4D97-AF65-F5344CB8AC3E}">
        <p14:creationId xmlns:p14="http://schemas.microsoft.com/office/powerpoint/2010/main" val="303707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C996-554F-4FA3-930B-2B7BDAF6B262}"/>
              </a:ext>
            </a:extLst>
          </p:cNvPr>
          <p:cNvSpPr>
            <a:spLocks noGrp="1"/>
          </p:cNvSpPr>
          <p:nvPr>
            <p:ph type="title"/>
          </p:nvPr>
        </p:nvSpPr>
        <p:spPr/>
        <p:txBody>
          <a:bodyPr/>
          <a:lstStyle/>
          <a:p>
            <a:r>
              <a:rPr lang="en-US" dirty="0"/>
              <a:t>Row major and column major arrays</a:t>
            </a:r>
            <a:endParaRPr lang="en-CM" dirty="0"/>
          </a:p>
        </p:txBody>
      </p:sp>
      <p:pic>
        <p:nvPicPr>
          <p:cNvPr id="5" name="Content Placeholder 4" descr="Diagram&#10;&#10;Description automatically generated">
            <a:extLst>
              <a:ext uri="{FF2B5EF4-FFF2-40B4-BE49-F238E27FC236}">
                <a16:creationId xmlns:a16="http://schemas.microsoft.com/office/drawing/2014/main" id="{AD34CBD9-A641-471B-8905-A2D0A7A1B627}"/>
              </a:ext>
            </a:extLst>
          </p:cNvPr>
          <p:cNvPicPr>
            <a:picLocks noGrp="1" noChangeAspect="1"/>
          </p:cNvPicPr>
          <p:nvPr>
            <p:ph idx="1"/>
          </p:nvPr>
        </p:nvPicPr>
        <p:blipFill>
          <a:blip r:embed="rId3"/>
          <a:stretch>
            <a:fillRect/>
          </a:stretch>
        </p:blipFill>
        <p:spPr>
          <a:xfrm>
            <a:off x="2829625" y="2249488"/>
            <a:ext cx="6529576" cy="3541712"/>
          </a:xfrm>
        </p:spPr>
      </p:pic>
      <p:sp>
        <p:nvSpPr>
          <p:cNvPr id="6" name="TextBox 5">
            <a:extLst>
              <a:ext uri="{FF2B5EF4-FFF2-40B4-BE49-F238E27FC236}">
                <a16:creationId xmlns:a16="http://schemas.microsoft.com/office/drawing/2014/main" id="{C0C8A5AA-0B75-4F43-B1D3-325B525BA905}"/>
              </a:ext>
            </a:extLst>
          </p:cNvPr>
          <p:cNvSpPr txBox="1"/>
          <p:nvPr/>
        </p:nvSpPr>
        <p:spPr>
          <a:xfrm>
            <a:off x="1117600" y="6126480"/>
            <a:ext cx="9692640" cy="646331"/>
          </a:xfrm>
          <a:prstGeom prst="rect">
            <a:avLst/>
          </a:prstGeom>
          <a:noFill/>
        </p:spPr>
        <p:txBody>
          <a:bodyPr wrap="square" rtlCol="0">
            <a:spAutoFit/>
          </a:bodyPr>
          <a:lstStyle/>
          <a:p>
            <a:r>
              <a:rPr lang="en-US" dirty="0"/>
              <a:t>*image courtesy of https://craftofcoding.wordpress.com/2017/02/03/column-major-vs-row-major-arrays-does-it-matter/</a:t>
            </a:r>
            <a:endParaRPr lang="en-CM"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F365802-82B3-4742-8529-D37D1263C606}"/>
                  </a:ext>
                </a:extLst>
              </p14:cNvPr>
              <p14:cNvContentPartPr/>
              <p14:nvPr/>
            </p14:nvContentPartPr>
            <p14:xfrm>
              <a:off x="5205240" y="2539080"/>
              <a:ext cx="6207120" cy="2612880"/>
            </p14:xfrm>
          </p:contentPart>
        </mc:Choice>
        <mc:Fallback>
          <p:pic>
            <p:nvPicPr>
              <p:cNvPr id="3" name="Ink 2">
                <a:extLst>
                  <a:ext uri="{FF2B5EF4-FFF2-40B4-BE49-F238E27FC236}">
                    <a16:creationId xmlns:a16="http://schemas.microsoft.com/office/drawing/2014/main" id="{EF365802-82B3-4742-8529-D37D1263C606}"/>
                  </a:ext>
                </a:extLst>
              </p:cNvPr>
              <p:cNvPicPr/>
              <p:nvPr/>
            </p:nvPicPr>
            <p:blipFill>
              <a:blip r:embed="rId5"/>
              <a:stretch>
                <a:fillRect/>
              </a:stretch>
            </p:blipFill>
            <p:spPr>
              <a:xfrm>
                <a:off x="5195880" y="2529720"/>
                <a:ext cx="6225840" cy="2631600"/>
              </a:xfrm>
              <a:prstGeom prst="rect">
                <a:avLst/>
              </a:prstGeom>
            </p:spPr>
          </p:pic>
        </mc:Fallback>
      </mc:AlternateContent>
    </p:spTree>
    <p:extLst>
      <p:ext uri="{BB962C8B-B14F-4D97-AF65-F5344CB8AC3E}">
        <p14:creationId xmlns:p14="http://schemas.microsoft.com/office/powerpoint/2010/main" val="161759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453C-817E-4864-923B-2A5B0E7C9F7A}"/>
              </a:ext>
            </a:extLst>
          </p:cNvPr>
          <p:cNvSpPr>
            <a:spLocks noGrp="1"/>
          </p:cNvSpPr>
          <p:nvPr>
            <p:ph type="title"/>
          </p:nvPr>
        </p:nvSpPr>
        <p:spPr/>
        <p:txBody>
          <a:bodyPr/>
          <a:lstStyle/>
          <a:p>
            <a:r>
              <a:rPr lang="en-US" dirty="0"/>
              <a:t>Java 2d arrays</a:t>
            </a:r>
            <a:endParaRPr lang="en-CM" dirty="0"/>
          </a:p>
        </p:txBody>
      </p:sp>
      <p:pic>
        <p:nvPicPr>
          <p:cNvPr id="5" name="Content Placeholder 4" descr="Calendar&#10;&#10;Description automatically generated">
            <a:extLst>
              <a:ext uri="{FF2B5EF4-FFF2-40B4-BE49-F238E27FC236}">
                <a16:creationId xmlns:a16="http://schemas.microsoft.com/office/drawing/2014/main" id="{936DED19-0032-4746-ADD6-8454E7355C0C}"/>
              </a:ext>
            </a:extLst>
          </p:cNvPr>
          <p:cNvPicPr>
            <a:picLocks noGrp="1" noChangeAspect="1"/>
          </p:cNvPicPr>
          <p:nvPr>
            <p:ph idx="1"/>
          </p:nvPr>
        </p:nvPicPr>
        <p:blipFill>
          <a:blip r:embed="rId3"/>
          <a:stretch>
            <a:fillRect/>
          </a:stretch>
        </p:blipFill>
        <p:spPr>
          <a:xfrm>
            <a:off x="3136900" y="2953544"/>
            <a:ext cx="5915025" cy="2133600"/>
          </a:xfrm>
        </p:spPr>
      </p:pic>
      <p:sp>
        <p:nvSpPr>
          <p:cNvPr id="6" name="TextBox 5">
            <a:extLst>
              <a:ext uri="{FF2B5EF4-FFF2-40B4-BE49-F238E27FC236}">
                <a16:creationId xmlns:a16="http://schemas.microsoft.com/office/drawing/2014/main" id="{48C8A0C6-88AB-4161-8C9C-EA4467A288CA}"/>
              </a:ext>
            </a:extLst>
          </p:cNvPr>
          <p:cNvSpPr txBox="1"/>
          <p:nvPr/>
        </p:nvSpPr>
        <p:spPr>
          <a:xfrm>
            <a:off x="1141413" y="5825447"/>
            <a:ext cx="9399872" cy="923330"/>
          </a:xfrm>
          <a:prstGeom prst="rect">
            <a:avLst/>
          </a:prstGeom>
          <a:noFill/>
        </p:spPr>
        <p:txBody>
          <a:bodyPr wrap="square" rtlCol="0">
            <a:spAutoFit/>
          </a:bodyPr>
          <a:lstStyle/>
          <a:p>
            <a:r>
              <a:rPr lang="en-US" dirty="0"/>
              <a:t>*picture taken from https://csawesome.runestone.academy/runestone/books/published/csawesome/Unit8-2DArray/topic-8-1-2D-arrays-Day1.html</a:t>
            </a:r>
            <a:endParaRPr lang="en-CM" dirty="0"/>
          </a:p>
        </p:txBody>
      </p:sp>
    </p:spTree>
    <p:extLst>
      <p:ext uri="{BB962C8B-B14F-4D97-AF65-F5344CB8AC3E}">
        <p14:creationId xmlns:p14="http://schemas.microsoft.com/office/powerpoint/2010/main" val="75840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A975-CB69-4C2F-928D-3D583C3F8DEB}"/>
              </a:ext>
            </a:extLst>
          </p:cNvPr>
          <p:cNvSpPr>
            <a:spLocks noGrp="1"/>
          </p:cNvSpPr>
          <p:nvPr>
            <p:ph type="title"/>
          </p:nvPr>
        </p:nvSpPr>
        <p:spPr/>
        <p:txBody>
          <a:bodyPr/>
          <a:lstStyle/>
          <a:p>
            <a:r>
              <a:rPr lang="en-US" dirty="0"/>
              <a:t>Declaring 2d arrays</a:t>
            </a:r>
            <a:endParaRPr lang="en-CM" dirty="0"/>
          </a:p>
        </p:txBody>
      </p:sp>
      <p:sp>
        <p:nvSpPr>
          <p:cNvPr id="3" name="Content Placeholder 2">
            <a:extLst>
              <a:ext uri="{FF2B5EF4-FFF2-40B4-BE49-F238E27FC236}">
                <a16:creationId xmlns:a16="http://schemas.microsoft.com/office/drawing/2014/main" id="{7C071BF5-4F57-47AC-AE9A-16098D151CFB}"/>
              </a:ext>
            </a:extLst>
          </p:cNvPr>
          <p:cNvSpPr>
            <a:spLocks noGrp="1"/>
          </p:cNvSpPr>
          <p:nvPr>
            <p:ph idx="1"/>
          </p:nvPr>
        </p:nvSpPr>
        <p:spPr/>
        <p:txBody>
          <a:bodyPr>
            <a:normAutofit fontScale="92500" lnSpcReduction="10000"/>
          </a:bodyPr>
          <a:lstStyle/>
          <a:p>
            <a:r>
              <a:rPr lang="en-US" dirty="0"/>
              <a:t>To declare a 2D array, specify the type of elements that will be stored in the array, then ([][]) to show that it is a 2D array of that type, then at least one space, and then a name for the array. </a:t>
            </a:r>
          </a:p>
          <a:p>
            <a:r>
              <a:rPr lang="en-US" dirty="0"/>
              <a:t>Declarations do not create the array. </a:t>
            </a:r>
          </a:p>
          <a:p>
            <a:r>
              <a:rPr lang="en-US" dirty="0"/>
              <a:t>Arrays are objects in Java, so any variable that declares an array holds a reference to an object.</a:t>
            </a:r>
          </a:p>
          <a:p>
            <a:r>
              <a:rPr lang="en-US" dirty="0"/>
              <a:t> If the array hasn’t been created yet and you try to print the value of the variable, it will print null (meaning it doesn’t reference any object yet).</a:t>
            </a:r>
            <a:endParaRPr lang="en-CM" dirty="0"/>
          </a:p>
        </p:txBody>
      </p:sp>
    </p:spTree>
    <p:extLst>
      <p:ext uri="{BB962C8B-B14F-4D97-AF65-F5344CB8AC3E}">
        <p14:creationId xmlns:p14="http://schemas.microsoft.com/office/powerpoint/2010/main" val="296663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1E2D-D18A-4DBB-911F-5A3C2FDDE349}"/>
              </a:ext>
            </a:extLst>
          </p:cNvPr>
          <p:cNvSpPr>
            <a:spLocks noGrp="1"/>
          </p:cNvSpPr>
          <p:nvPr>
            <p:ph type="title"/>
          </p:nvPr>
        </p:nvSpPr>
        <p:spPr/>
        <p:txBody>
          <a:bodyPr/>
          <a:lstStyle/>
          <a:p>
            <a:r>
              <a:rPr lang="en-US" dirty="0"/>
              <a:t>Creating 2d Arrays</a:t>
            </a:r>
            <a:endParaRPr lang="en-CM" dirty="0"/>
          </a:p>
        </p:txBody>
      </p:sp>
      <p:sp>
        <p:nvSpPr>
          <p:cNvPr id="3" name="Content Placeholder 2">
            <a:extLst>
              <a:ext uri="{FF2B5EF4-FFF2-40B4-BE49-F238E27FC236}">
                <a16:creationId xmlns:a16="http://schemas.microsoft.com/office/drawing/2014/main" id="{BD150D56-20F4-4301-9543-1CFC093479BB}"/>
              </a:ext>
            </a:extLst>
          </p:cNvPr>
          <p:cNvSpPr>
            <a:spLocks noGrp="1"/>
          </p:cNvSpPr>
          <p:nvPr>
            <p:ph idx="1"/>
          </p:nvPr>
        </p:nvSpPr>
        <p:spPr/>
        <p:txBody>
          <a:bodyPr/>
          <a:lstStyle/>
          <a:p>
            <a:r>
              <a:rPr lang="en-US" dirty="0"/>
              <a:t>To create an array use the new keyword, followed by a space, then the type, and then the number of rows in square brackets followed by the number of columns in square brackets, like this new int[</a:t>
            </a:r>
            <a:r>
              <a:rPr lang="en-US" dirty="0" err="1"/>
              <a:t>numRows</a:t>
            </a:r>
            <a:r>
              <a:rPr lang="en-US" dirty="0"/>
              <a:t>][</a:t>
            </a:r>
            <a:r>
              <a:rPr lang="en-US" dirty="0" err="1"/>
              <a:t>numCols</a:t>
            </a:r>
            <a:r>
              <a:rPr lang="en-US" dirty="0"/>
              <a:t>].</a:t>
            </a:r>
            <a:endParaRPr lang="en-CM" dirty="0"/>
          </a:p>
        </p:txBody>
      </p:sp>
    </p:spTree>
    <p:extLst>
      <p:ext uri="{BB962C8B-B14F-4D97-AF65-F5344CB8AC3E}">
        <p14:creationId xmlns:p14="http://schemas.microsoft.com/office/powerpoint/2010/main" val="32462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44BC-9B35-4D93-A659-AD8FCC8BFDB9}"/>
              </a:ext>
            </a:extLst>
          </p:cNvPr>
          <p:cNvSpPr>
            <a:spLocks noGrp="1"/>
          </p:cNvSpPr>
          <p:nvPr>
            <p:ph type="title"/>
          </p:nvPr>
        </p:nvSpPr>
        <p:spPr/>
        <p:txBody>
          <a:bodyPr/>
          <a:lstStyle/>
          <a:p>
            <a:r>
              <a:rPr lang="en-US" dirty="0"/>
              <a:t>Declaring 2d arrays</a:t>
            </a:r>
            <a:endParaRPr lang="en-CM" dirty="0"/>
          </a:p>
        </p:txBody>
      </p:sp>
      <p:sp>
        <p:nvSpPr>
          <p:cNvPr id="3" name="Content Placeholder 2">
            <a:extLst>
              <a:ext uri="{FF2B5EF4-FFF2-40B4-BE49-F238E27FC236}">
                <a16:creationId xmlns:a16="http://schemas.microsoft.com/office/drawing/2014/main" id="{CFE3FD4B-7EDE-4520-8A0A-09F5AF611D2E}"/>
              </a:ext>
            </a:extLst>
          </p:cNvPr>
          <p:cNvSpPr>
            <a:spLocks noGrp="1"/>
          </p:cNvSpPr>
          <p:nvPr>
            <p:ph idx="1"/>
          </p:nvPr>
        </p:nvSpPr>
        <p:spPr>
          <a:xfrm>
            <a:off x="1141412" y="2230455"/>
            <a:ext cx="9905999" cy="914953"/>
          </a:xfrm>
        </p:spPr>
        <p:txBody>
          <a:bodyPr/>
          <a:lstStyle/>
          <a:p>
            <a:pPr marL="0" indent="0">
              <a:buNone/>
            </a:pPr>
            <a:r>
              <a:rPr lang="en-US" dirty="0"/>
              <a:t>datatype[][] </a:t>
            </a:r>
            <a:r>
              <a:rPr lang="en-US" dirty="0" err="1"/>
              <a:t>arrayName</a:t>
            </a:r>
            <a:r>
              <a:rPr lang="en-US" dirty="0"/>
              <a:t>;</a:t>
            </a:r>
            <a:endParaRPr lang="en-CM" dirty="0"/>
          </a:p>
        </p:txBody>
      </p:sp>
      <p:sp>
        <p:nvSpPr>
          <p:cNvPr id="4" name="Title 1">
            <a:extLst>
              <a:ext uri="{FF2B5EF4-FFF2-40B4-BE49-F238E27FC236}">
                <a16:creationId xmlns:a16="http://schemas.microsoft.com/office/drawing/2014/main" id="{5686DD81-1667-4F18-9E89-C121BD5C818F}"/>
              </a:ext>
            </a:extLst>
          </p:cNvPr>
          <p:cNvSpPr txBox="1">
            <a:spLocks/>
          </p:cNvSpPr>
          <p:nvPr/>
        </p:nvSpPr>
        <p:spPr>
          <a:xfrm>
            <a:off x="1141413" y="321616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Creating 2d arrays</a:t>
            </a:r>
            <a:endParaRPr lang="en-CM" dirty="0"/>
          </a:p>
        </p:txBody>
      </p:sp>
      <p:sp>
        <p:nvSpPr>
          <p:cNvPr id="5" name="Content Placeholder 2">
            <a:extLst>
              <a:ext uri="{FF2B5EF4-FFF2-40B4-BE49-F238E27FC236}">
                <a16:creationId xmlns:a16="http://schemas.microsoft.com/office/drawing/2014/main" id="{CD4A7FA7-BA4D-4EF9-A181-256B897E7A3F}"/>
              </a:ext>
            </a:extLst>
          </p:cNvPr>
          <p:cNvSpPr txBox="1">
            <a:spLocks/>
          </p:cNvSpPr>
          <p:nvPr/>
        </p:nvSpPr>
        <p:spPr>
          <a:xfrm>
            <a:off x="1141412" y="4694737"/>
            <a:ext cx="9905999" cy="9149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err="1"/>
              <a:t>arrayName</a:t>
            </a:r>
            <a:r>
              <a:rPr lang="en-US" dirty="0"/>
              <a:t> = new datatype [</a:t>
            </a:r>
            <a:r>
              <a:rPr lang="en-US" dirty="0" err="1"/>
              <a:t>numRows</a:t>
            </a:r>
            <a:r>
              <a:rPr lang="en-US" dirty="0"/>
              <a:t>][</a:t>
            </a:r>
            <a:r>
              <a:rPr lang="en-US" dirty="0" err="1"/>
              <a:t>numCols</a:t>
            </a:r>
            <a:r>
              <a:rPr lang="en-US" dirty="0"/>
              <a:t>];</a:t>
            </a:r>
            <a:endParaRPr lang="en-CM" dirty="0"/>
          </a:p>
        </p:txBody>
      </p:sp>
    </p:spTree>
    <p:extLst>
      <p:ext uri="{BB962C8B-B14F-4D97-AF65-F5344CB8AC3E}">
        <p14:creationId xmlns:p14="http://schemas.microsoft.com/office/powerpoint/2010/main" val="312634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7789-195A-4C2C-9C7C-E9EDC3083723}"/>
              </a:ext>
            </a:extLst>
          </p:cNvPr>
          <p:cNvSpPr>
            <a:spLocks noGrp="1"/>
          </p:cNvSpPr>
          <p:nvPr>
            <p:ph type="title"/>
          </p:nvPr>
        </p:nvSpPr>
        <p:spPr/>
        <p:txBody>
          <a:bodyPr/>
          <a:lstStyle/>
          <a:p>
            <a:r>
              <a:rPr lang="en-US" dirty="0"/>
              <a:t>Setting values in a 2D array</a:t>
            </a:r>
            <a:endParaRPr lang="en-CM" dirty="0"/>
          </a:p>
        </p:txBody>
      </p:sp>
      <p:sp>
        <p:nvSpPr>
          <p:cNvPr id="3" name="Content Placeholder 2">
            <a:extLst>
              <a:ext uri="{FF2B5EF4-FFF2-40B4-BE49-F238E27FC236}">
                <a16:creationId xmlns:a16="http://schemas.microsoft.com/office/drawing/2014/main" id="{F68ADE6B-BE9C-45F3-BEB2-EA4115AFA676}"/>
              </a:ext>
            </a:extLst>
          </p:cNvPr>
          <p:cNvSpPr>
            <a:spLocks noGrp="1"/>
          </p:cNvSpPr>
          <p:nvPr>
            <p:ph idx="1"/>
          </p:nvPr>
        </p:nvSpPr>
        <p:spPr/>
        <p:txBody>
          <a:bodyPr/>
          <a:lstStyle/>
          <a:p>
            <a:r>
              <a:rPr lang="en-US" dirty="0"/>
              <a:t>When arrays are created their contents are automatically initialized to 0 for numeric types, null for object references, and false for type </a:t>
            </a:r>
            <a:r>
              <a:rPr lang="en-US" dirty="0" err="1"/>
              <a:t>boolean</a:t>
            </a:r>
            <a:r>
              <a:rPr lang="en-US" dirty="0"/>
              <a:t>. </a:t>
            </a:r>
          </a:p>
          <a:p>
            <a:r>
              <a:rPr lang="en-US" dirty="0"/>
              <a:t>To explicitly put a value in an array, you can use assignment statements with the name of the array followed by the row index in brackets followed by the column index in brackets and then an = followed by a value:</a:t>
            </a:r>
          </a:p>
          <a:p>
            <a:pPr marL="0" indent="0">
              <a:buNone/>
            </a:pPr>
            <a:r>
              <a:rPr lang="en-US" dirty="0"/>
              <a:t>datatype[][] </a:t>
            </a:r>
            <a:r>
              <a:rPr lang="en-US" dirty="0" err="1"/>
              <a:t>arrayName</a:t>
            </a:r>
            <a:r>
              <a:rPr lang="en-US" dirty="0"/>
              <a:t>=new datatype[rows][cols];</a:t>
            </a:r>
          </a:p>
          <a:p>
            <a:pPr marL="0" indent="0">
              <a:buNone/>
            </a:pPr>
            <a:r>
              <a:rPr lang="en-US" dirty="0" err="1"/>
              <a:t>arrayName</a:t>
            </a:r>
            <a:r>
              <a:rPr lang="en-US" dirty="0"/>
              <a:t>[</a:t>
            </a:r>
            <a:r>
              <a:rPr lang="en-US" dirty="0" err="1"/>
              <a:t>rowIndex</a:t>
            </a:r>
            <a:r>
              <a:rPr lang="en-US" dirty="0"/>
              <a:t>][</a:t>
            </a:r>
            <a:r>
              <a:rPr lang="en-US" dirty="0" err="1"/>
              <a:t>colIndex</a:t>
            </a:r>
            <a:r>
              <a:rPr lang="en-US" dirty="0"/>
              <a:t>] = value;</a:t>
            </a:r>
            <a:endParaRPr lang="en-CM" dirty="0"/>
          </a:p>
        </p:txBody>
      </p:sp>
    </p:spTree>
    <p:extLst>
      <p:ext uri="{BB962C8B-B14F-4D97-AF65-F5344CB8AC3E}">
        <p14:creationId xmlns:p14="http://schemas.microsoft.com/office/powerpoint/2010/main" val="138076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520-6BC3-44E1-898A-538C5EC83553}"/>
              </a:ext>
            </a:extLst>
          </p:cNvPr>
          <p:cNvSpPr>
            <a:spLocks noGrp="1"/>
          </p:cNvSpPr>
          <p:nvPr>
            <p:ph type="title"/>
          </p:nvPr>
        </p:nvSpPr>
        <p:spPr/>
        <p:txBody>
          <a:bodyPr/>
          <a:lstStyle/>
          <a:p>
            <a:r>
              <a:rPr lang="en-US" dirty="0"/>
              <a:t>Setting multiple values at once</a:t>
            </a:r>
            <a:endParaRPr lang="en-CM" dirty="0"/>
          </a:p>
        </p:txBody>
      </p:sp>
      <p:sp>
        <p:nvSpPr>
          <p:cNvPr id="3" name="Content Placeholder 2">
            <a:extLst>
              <a:ext uri="{FF2B5EF4-FFF2-40B4-BE49-F238E27FC236}">
                <a16:creationId xmlns:a16="http://schemas.microsoft.com/office/drawing/2014/main" id="{FF91794A-26FA-4C03-9B27-9FCC6D6F9E25}"/>
              </a:ext>
            </a:extLst>
          </p:cNvPr>
          <p:cNvSpPr>
            <a:spLocks noGrp="1"/>
          </p:cNvSpPr>
          <p:nvPr>
            <p:ph idx="1"/>
          </p:nvPr>
        </p:nvSpPr>
        <p:spPr/>
        <p:txBody>
          <a:bodyPr/>
          <a:lstStyle/>
          <a:p>
            <a:r>
              <a:rPr lang="en-US" dirty="0"/>
              <a:t>You can set values for the array when you create it.</a:t>
            </a:r>
          </a:p>
          <a:p>
            <a:r>
              <a:rPr lang="en-US" dirty="0"/>
              <a:t>You don’t need to specify the size in this case.</a:t>
            </a:r>
          </a:p>
          <a:p>
            <a:r>
              <a:rPr lang="en-US" dirty="0"/>
              <a:t>Example:</a:t>
            </a:r>
          </a:p>
          <a:p>
            <a:pPr marL="457200" lvl="1" indent="0">
              <a:buNone/>
            </a:pPr>
            <a:r>
              <a:rPr lang="en-US" dirty="0"/>
              <a:t>String[][] grades = { {“</a:t>
            </a:r>
            <a:r>
              <a:rPr lang="en-US" dirty="0" err="1"/>
              <a:t>Math”,”History”,”Literature</a:t>
            </a:r>
            <a:r>
              <a:rPr lang="en-US" dirty="0"/>
              <a:t>”},{“88”,”24”,”62”}};</a:t>
            </a:r>
            <a:endParaRPr lang="en-CM" dirty="0"/>
          </a:p>
        </p:txBody>
      </p:sp>
    </p:spTree>
    <p:extLst>
      <p:ext uri="{BB962C8B-B14F-4D97-AF65-F5344CB8AC3E}">
        <p14:creationId xmlns:p14="http://schemas.microsoft.com/office/powerpoint/2010/main" val="2661225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271</TotalTime>
  <Words>813</Words>
  <Application>Microsoft Office PowerPoint</Application>
  <PresentationFormat>Widescreen</PresentationFormat>
  <Paragraphs>57</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 Neue</vt:lpstr>
      <vt:lpstr>Source Sans Pro</vt:lpstr>
      <vt:lpstr>Tw Cen MT</vt:lpstr>
      <vt:lpstr>Circuit</vt:lpstr>
      <vt:lpstr>Unit 8</vt:lpstr>
      <vt:lpstr>2d arrays</vt:lpstr>
      <vt:lpstr>Row major and column major arrays</vt:lpstr>
      <vt:lpstr>Java 2d arrays</vt:lpstr>
      <vt:lpstr>Declaring 2d arrays</vt:lpstr>
      <vt:lpstr>Creating 2d Arrays</vt:lpstr>
      <vt:lpstr>Declaring 2d arrays</vt:lpstr>
      <vt:lpstr>Setting values in a 2D array</vt:lpstr>
      <vt:lpstr>Setting multiple values at once</vt:lpstr>
      <vt:lpstr>Getting a value form a 2d array</vt:lpstr>
      <vt:lpstr>Traversing 2d arrays – Array lengths</vt:lpstr>
      <vt:lpstr>Traversing 2d arrays -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dc:title>
  <dc:creator>iddo sadeh</dc:creator>
  <cp:lastModifiedBy>iddo sadeh</cp:lastModifiedBy>
  <cp:revision>1</cp:revision>
  <dcterms:created xsi:type="dcterms:W3CDTF">2021-08-19T19:13:39Z</dcterms:created>
  <dcterms:modified xsi:type="dcterms:W3CDTF">2021-08-26T23:24:59Z</dcterms:modified>
</cp:coreProperties>
</file>