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719" autoAdjust="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0887B-B73D-425A-8727-F7EFCE7EA2EE}" type="datetimeFigureOut">
              <a:rPr lang="en-CM" smtClean="0"/>
              <a:t>01/09/2021</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CACC3-5A36-48CE-BBEB-BD6E930ED480}" type="slidenum">
              <a:rPr lang="en-CM" smtClean="0"/>
              <a:t>‹#›</a:t>
            </a:fld>
            <a:endParaRPr lang="en-CM"/>
          </a:p>
        </p:txBody>
      </p:sp>
    </p:spTree>
    <p:extLst>
      <p:ext uri="{BB962C8B-B14F-4D97-AF65-F5344CB8AC3E}">
        <p14:creationId xmlns:p14="http://schemas.microsoft.com/office/powerpoint/2010/main" val="259758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n Java all classes can </a:t>
            </a:r>
            <a:r>
              <a:rPr lang="en-US" b="1" i="0" dirty="0">
                <a:solidFill>
                  <a:srgbClr val="0550FF"/>
                </a:solidFill>
                <a:effectLst/>
                <a:latin typeface="Helvetica Neue"/>
              </a:rPr>
              <a:t>inherit</a:t>
            </a:r>
            <a:r>
              <a:rPr lang="en-US" b="0" i="0" dirty="0">
                <a:solidFill>
                  <a:srgbClr val="000000"/>
                </a:solidFill>
                <a:effectLst/>
                <a:latin typeface="Helvetica Neue"/>
              </a:rPr>
              <a:t> attributes (instance variables) and behaviors (methods) from another class. The class being inherited from is called the </a:t>
            </a:r>
            <a:r>
              <a:rPr lang="en-US" b="1" i="0" dirty="0">
                <a:solidFill>
                  <a:srgbClr val="0550FF"/>
                </a:solidFill>
                <a:effectLst/>
                <a:latin typeface="Helvetica Neue"/>
              </a:rPr>
              <a:t>parent class</a:t>
            </a:r>
            <a:r>
              <a:rPr lang="en-US" b="0" i="0" dirty="0">
                <a:solidFill>
                  <a:srgbClr val="000000"/>
                </a:solidFill>
                <a:effectLst/>
                <a:latin typeface="Helvetica Neue"/>
              </a:rPr>
              <a:t> or </a:t>
            </a:r>
            <a:r>
              <a:rPr lang="en-US" b="1" i="0" dirty="0">
                <a:solidFill>
                  <a:srgbClr val="0550FF"/>
                </a:solidFill>
                <a:effectLst/>
                <a:latin typeface="Helvetica Neue"/>
              </a:rPr>
              <a:t>superclass</a:t>
            </a:r>
            <a:r>
              <a:rPr lang="en-US" b="0" i="0" dirty="0">
                <a:solidFill>
                  <a:srgbClr val="000000"/>
                </a:solidFill>
                <a:effectLst/>
                <a:latin typeface="Helvetica Neue"/>
              </a:rPr>
              <a:t>. The class that is inheriting is called the </a:t>
            </a:r>
            <a:r>
              <a:rPr lang="en-US" b="1" i="0" dirty="0">
                <a:solidFill>
                  <a:srgbClr val="0550FF"/>
                </a:solidFill>
                <a:effectLst/>
                <a:latin typeface="Helvetica Neue"/>
              </a:rPr>
              <a:t>child class</a:t>
            </a:r>
            <a:r>
              <a:rPr lang="en-US" b="0" i="0" dirty="0">
                <a:solidFill>
                  <a:srgbClr val="000000"/>
                </a:solidFill>
                <a:effectLst/>
                <a:latin typeface="Helvetica Neue"/>
              </a:rPr>
              <a:t> or </a:t>
            </a:r>
            <a:r>
              <a:rPr lang="en-US" b="1" i="0" dirty="0">
                <a:solidFill>
                  <a:srgbClr val="0550FF"/>
                </a:solidFill>
                <a:effectLst/>
                <a:latin typeface="Helvetica Neue"/>
              </a:rPr>
              <a:t>subclass</a:t>
            </a:r>
            <a:r>
              <a:rPr lang="en-US" b="0" i="0" dirty="0">
                <a:solidFill>
                  <a:srgbClr val="000000"/>
                </a:solidFill>
                <a:effectLst/>
                <a:latin typeface="Helvetica Neue"/>
              </a:rPr>
              <a:t>.</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2</a:t>
            </a:fld>
            <a:endParaRPr lang="en-CM"/>
          </a:p>
        </p:txBody>
      </p:sp>
    </p:spTree>
    <p:extLst>
      <p:ext uri="{BB962C8B-B14F-4D97-AF65-F5344CB8AC3E}">
        <p14:creationId xmlns:p14="http://schemas.microsoft.com/office/powerpoint/2010/main" val="3553203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superclass reference variable can hold an object of that superclass or of any of its subclasses. For example, a Shape reference variable can hold a Rectangle or Square object. (This is a type of polymorphism which will be defined in the next lesson).</a:t>
            </a:r>
          </a:p>
          <a:p>
            <a:endParaRPr lang="en-US" dirty="0"/>
          </a:p>
          <a:p>
            <a:r>
              <a:rPr lang="en-US" dirty="0"/>
              <a:t>Why?</a:t>
            </a:r>
          </a:p>
          <a:p>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13</a:t>
            </a:fld>
            <a:endParaRPr lang="en-CM"/>
          </a:p>
        </p:txBody>
      </p:sp>
    </p:spTree>
    <p:extLst>
      <p:ext uri="{BB962C8B-B14F-4D97-AF65-F5344CB8AC3E}">
        <p14:creationId xmlns:p14="http://schemas.microsoft.com/office/powerpoint/2010/main" val="1827028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8</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14</a:t>
            </a:fld>
            <a:endParaRPr lang="en-CM"/>
          </a:p>
        </p:txBody>
      </p:sp>
    </p:spTree>
    <p:extLst>
      <p:ext uri="{BB962C8B-B14F-4D97-AF65-F5344CB8AC3E}">
        <p14:creationId xmlns:p14="http://schemas.microsoft.com/office/powerpoint/2010/main" val="333040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To make a subclass inherit from a superclass, use the Java keyword </a:t>
            </a:r>
            <a:r>
              <a:rPr lang="en-US" b="1" i="0" dirty="0">
                <a:solidFill>
                  <a:srgbClr val="0550FF"/>
                </a:solidFill>
                <a:effectLst/>
                <a:latin typeface="Helvetica Neue"/>
              </a:rPr>
              <a:t>extends</a:t>
            </a:r>
            <a:r>
              <a:rPr lang="en-US" b="0" i="0" dirty="0">
                <a:solidFill>
                  <a:srgbClr val="000000"/>
                </a:solidFill>
                <a:effectLst/>
                <a:latin typeface="Helvetica Neue"/>
              </a:rPr>
              <a:t> with the superclass name when creating a new subclass as shown below.</a:t>
            </a:r>
          </a:p>
          <a:p>
            <a:endParaRPr lang="en-US" b="0" i="0" dirty="0">
              <a:solidFill>
                <a:srgbClr val="000000"/>
              </a:solidFill>
              <a:effectLst/>
              <a:latin typeface="Helvetica Neue"/>
            </a:endParaRPr>
          </a:p>
          <a:p>
            <a:r>
              <a:rPr lang="en-US" b="0" i="0" dirty="0">
                <a:solidFill>
                  <a:srgbClr val="333333"/>
                </a:solidFill>
                <a:effectLst/>
                <a:latin typeface="Helvetica Neue"/>
              </a:rPr>
              <a:t>While a person can have two parents, a Java class can only inherit from one parent class. If you leave off the </a:t>
            </a:r>
            <a:r>
              <a:rPr lang="en-US" b="1" i="0" dirty="0">
                <a:solidFill>
                  <a:srgbClr val="0550FF"/>
                </a:solidFill>
                <a:effectLst/>
                <a:latin typeface="Helvetica Neue"/>
              </a:rPr>
              <a:t>extends</a:t>
            </a:r>
            <a:r>
              <a:rPr lang="en-US" b="0" i="0" dirty="0">
                <a:solidFill>
                  <a:srgbClr val="333333"/>
                </a:solidFill>
                <a:effectLst/>
                <a:latin typeface="Helvetica Neue"/>
              </a:rPr>
              <a:t> keyword when you declare a class then the class will inherit from the </a:t>
            </a:r>
            <a:r>
              <a:rPr lang="en-US" dirty="0">
                <a:effectLst/>
              </a:rPr>
              <a:t>Object</a:t>
            </a:r>
            <a:r>
              <a:rPr lang="en-US" b="0" i="0" dirty="0">
                <a:solidFill>
                  <a:srgbClr val="333333"/>
                </a:solidFill>
                <a:effectLst/>
                <a:latin typeface="Helvetica Neue"/>
              </a:rPr>
              <a:t> class that is already defined in Java.</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3</a:t>
            </a:fld>
            <a:endParaRPr lang="en-CM"/>
          </a:p>
        </p:txBody>
      </p:sp>
    </p:spTree>
    <p:extLst>
      <p:ext uri="{BB962C8B-B14F-4D97-AF65-F5344CB8AC3E}">
        <p14:creationId xmlns:p14="http://schemas.microsoft.com/office/powerpoint/2010/main" val="24115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Inheritance allows you to reuse data and behavior from the parent class. If you notice that several classes share the same data and/or behavior, you can pull that out into a parent class. This is called </a:t>
            </a:r>
            <a:r>
              <a:rPr lang="en-US" b="1" i="0" dirty="0">
                <a:solidFill>
                  <a:srgbClr val="0550FF"/>
                </a:solidFill>
                <a:effectLst/>
                <a:latin typeface="Helvetica Neue"/>
              </a:rPr>
              <a:t>generalization</a:t>
            </a:r>
            <a:r>
              <a:rPr lang="en-US" b="0" i="0" dirty="0">
                <a:solidFill>
                  <a:srgbClr val="000000"/>
                </a:solidFill>
                <a:effectLst/>
                <a:latin typeface="Helvetica Neue"/>
              </a:rPr>
              <a:t>. For example, Customers and Employees are both people so it makes sense use the general Person class as seen below.</a:t>
            </a:r>
          </a:p>
          <a:p>
            <a:pPr algn="l"/>
            <a:r>
              <a:rPr lang="en-US" b="0" i="0" dirty="0">
                <a:solidFill>
                  <a:srgbClr val="000000"/>
                </a:solidFill>
                <a:effectLst/>
                <a:latin typeface="Helvetica Neue"/>
              </a:rPr>
              <a:t>Question 1</a:t>
            </a:r>
          </a:p>
          <a:p>
            <a:pPr algn="l"/>
            <a:r>
              <a:rPr lang="en-US" b="0" i="0" dirty="0">
                <a:solidFill>
                  <a:srgbClr val="000000"/>
                </a:solidFill>
                <a:effectLst/>
                <a:latin typeface="Helvetica Neue"/>
              </a:rPr>
              <a:t>Inheritance is also useful for </a:t>
            </a:r>
            <a:r>
              <a:rPr lang="en-US" b="1" i="0" dirty="0">
                <a:solidFill>
                  <a:srgbClr val="0550FF"/>
                </a:solidFill>
                <a:effectLst/>
                <a:latin typeface="Helvetica Neue"/>
              </a:rPr>
              <a:t>specialization</a:t>
            </a:r>
            <a:r>
              <a:rPr lang="en-US" b="0" i="0" dirty="0">
                <a:solidFill>
                  <a:srgbClr val="000000"/>
                </a:solidFill>
                <a:effectLst/>
                <a:latin typeface="Helvetica Neue"/>
              </a:rPr>
              <a:t> which is when you want most of the behavior of a parent class, but want to do at least one thing differently and/or add more data. The example below can also be seen as specialization. An employee is a person but also has a unique id. A customer is a person, but also has a credit card.</a:t>
            </a:r>
          </a:p>
          <a:p>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4</a:t>
            </a:fld>
            <a:endParaRPr lang="en-CM"/>
          </a:p>
        </p:txBody>
      </p:sp>
    </p:spTree>
    <p:extLst>
      <p:ext uri="{BB962C8B-B14F-4D97-AF65-F5344CB8AC3E}">
        <p14:creationId xmlns:p14="http://schemas.microsoft.com/office/powerpoint/2010/main" val="179846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Potato is a vegetable, a Bus is a vehicle, a Bulb is an electronic device and so on. One of the properties of inheritance is that inheritance is unidirectional in nature. Like we can say that a house is a building. But not all buildings are houses. We can easily determine an Is-A relationship in Java. When there is an extends or implement keyword in the class declaration in Java, then the specific class is said to be following the Is-A relationship.</a:t>
            </a:r>
          </a:p>
          <a:p>
            <a:r>
              <a:rPr lang="en-US" dirty="0"/>
              <a:t>Question 2 and 3</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5</a:t>
            </a:fld>
            <a:endParaRPr lang="en-CM"/>
          </a:p>
        </p:txBody>
      </p:sp>
    </p:spTree>
    <p:extLst>
      <p:ext uri="{BB962C8B-B14F-4D97-AF65-F5344CB8AC3E}">
        <p14:creationId xmlns:p14="http://schemas.microsoft.com/office/powerpoint/2010/main" val="199065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Subclasses inherit public methods from the superclass that they extend, but they cannot access the private instance variables of the superclass directly and must use the public accessor and mutator methods. And subclasses do not inherit constructors from the superclass.</a:t>
            </a:r>
          </a:p>
          <a:p>
            <a:endParaRPr lang="en-US" dirty="0"/>
          </a:p>
          <a:p>
            <a:r>
              <a:rPr lang="en-US" dirty="0"/>
              <a:t>Question 4</a:t>
            </a:r>
          </a:p>
          <a:p>
            <a:endParaRPr lang="en-US" dirty="0"/>
          </a:p>
          <a:p>
            <a:r>
              <a:rPr lang="en-US" dirty="0"/>
              <a:t>So, how do you initialize the superclass’ private variables if you don’t have direct access to them in the subclass?</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6</a:t>
            </a:fld>
            <a:endParaRPr lang="en-CM"/>
          </a:p>
        </p:txBody>
      </p:sp>
    </p:spTree>
    <p:extLst>
      <p:ext uri="{BB962C8B-B14F-4D97-AF65-F5344CB8AC3E}">
        <p14:creationId xmlns:p14="http://schemas.microsoft.com/office/powerpoint/2010/main" val="197518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5</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7</a:t>
            </a:fld>
            <a:endParaRPr lang="en-CM"/>
          </a:p>
        </p:txBody>
      </p:sp>
    </p:spTree>
    <p:extLst>
      <p:ext uri="{BB962C8B-B14F-4D97-AF65-F5344CB8AC3E}">
        <p14:creationId xmlns:p14="http://schemas.microsoft.com/office/powerpoint/2010/main" val="522196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Overriding an inherited method means providing a public method in a subclass with the same method signature (method name, parameter type list and return type) as a public method in the superclass. The method in the subclass will be called instead of the method in the superclass. One common method that is </a:t>
            </a:r>
            <a:r>
              <a:rPr lang="en-US" dirty="0" err="1"/>
              <a:t>overriden</a:t>
            </a:r>
            <a:r>
              <a:rPr lang="en-US" dirty="0"/>
              <a:t> is the </a:t>
            </a:r>
            <a:r>
              <a:rPr lang="en-US" dirty="0" err="1"/>
              <a:t>toString</a:t>
            </a:r>
            <a:r>
              <a:rPr lang="en-US" dirty="0"/>
              <a:t>() method.</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8</a:t>
            </a:fld>
            <a:endParaRPr lang="en-CM"/>
          </a:p>
        </p:txBody>
      </p:sp>
    </p:spTree>
    <p:extLst>
      <p:ext uri="{BB962C8B-B14F-4D97-AF65-F5344CB8AC3E}">
        <p14:creationId xmlns:p14="http://schemas.microsoft.com/office/powerpoint/2010/main" val="118812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get overriding a method confused with overloading a method! Overloading a method is when several methods have the same name but the parameter types, order, or number are different.</a:t>
            </a:r>
          </a:p>
          <a:p>
            <a:r>
              <a:rPr lang="en-US" dirty="0"/>
              <a:t>Question 7</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9</a:t>
            </a:fld>
            <a:endParaRPr lang="en-CM"/>
          </a:p>
        </p:txBody>
      </p:sp>
    </p:spTree>
    <p:extLst>
      <p:ext uri="{BB962C8B-B14F-4D97-AF65-F5344CB8AC3E}">
        <p14:creationId xmlns:p14="http://schemas.microsoft.com/office/powerpoint/2010/main" val="1139751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https://docs.oracle.com/javase/tutorial/java/IandI/super.html</a:t>
            </a:r>
          </a:p>
          <a:p>
            <a:endParaRPr lang="en-US" dirty="0"/>
          </a:p>
          <a:p>
            <a:r>
              <a:rPr lang="en-US" dirty="0"/>
              <a:t>https://csawesome.runestone.academy/runestone/books/published/csawesome/Unit9-Inheritance/topic-9-4-super.html </a:t>
            </a:r>
          </a:p>
          <a:p>
            <a:r>
              <a:rPr lang="en-US" dirty="0"/>
              <a:t>9-4-2</a:t>
            </a:r>
            <a:endParaRPr lang="en-CM" dirty="0"/>
          </a:p>
        </p:txBody>
      </p:sp>
      <p:sp>
        <p:nvSpPr>
          <p:cNvPr id="4" name="Slide Number Placeholder 3"/>
          <p:cNvSpPr>
            <a:spLocks noGrp="1"/>
          </p:cNvSpPr>
          <p:nvPr>
            <p:ph type="sldNum" sz="quarter" idx="5"/>
          </p:nvPr>
        </p:nvSpPr>
        <p:spPr/>
        <p:txBody>
          <a:bodyPr/>
          <a:lstStyle/>
          <a:p>
            <a:fld id="{15ECACC3-5A36-48CE-BBEB-BD6E930ED480}" type="slidenum">
              <a:rPr lang="en-CM" smtClean="0"/>
              <a:t>11</a:t>
            </a:fld>
            <a:endParaRPr lang="en-CM"/>
          </a:p>
        </p:txBody>
      </p:sp>
    </p:spTree>
    <p:extLst>
      <p:ext uri="{BB962C8B-B14F-4D97-AF65-F5344CB8AC3E}">
        <p14:creationId xmlns:p14="http://schemas.microsoft.com/office/powerpoint/2010/main" val="1133807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998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016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2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2063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2026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84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0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2381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378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2761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910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14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75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579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5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35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542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254576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DBB4-B4D2-4C2D-860F-B9EA65F70F7B}"/>
              </a:ext>
            </a:extLst>
          </p:cNvPr>
          <p:cNvSpPr>
            <a:spLocks noGrp="1"/>
          </p:cNvSpPr>
          <p:nvPr>
            <p:ph type="ctrTitle"/>
          </p:nvPr>
        </p:nvSpPr>
        <p:spPr/>
        <p:txBody>
          <a:bodyPr/>
          <a:lstStyle/>
          <a:p>
            <a:r>
              <a:rPr lang="en-US" dirty="0"/>
              <a:t>Unit 9</a:t>
            </a:r>
            <a:endParaRPr lang="en-CM" dirty="0"/>
          </a:p>
        </p:txBody>
      </p:sp>
      <p:sp>
        <p:nvSpPr>
          <p:cNvPr id="3" name="Subtitle 2">
            <a:extLst>
              <a:ext uri="{FF2B5EF4-FFF2-40B4-BE49-F238E27FC236}">
                <a16:creationId xmlns:a16="http://schemas.microsoft.com/office/drawing/2014/main" id="{69EDFDC5-D2C4-453D-96C5-FF9E031CA002}"/>
              </a:ext>
            </a:extLst>
          </p:cNvPr>
          <p:cNvSpPr>
            <a:spLocks noGrp="1"/>
          </p:cNvSpPr>
          <p:nvPr>
            <p:ph type="subTitle" idx="1"/>
          </p:nvPr>
        </p:nvSpPr>
        <p:spPr/>
        <p:txBody>
          <a:bodyPr/>
          <a:lstStyle/>
          <a:p>
            <a:r>
              <a:rPr lang="en-US" dirty="0"/>
              <a:t>Teacher: Iddo Sadeh</a:t>
            </a:r>
            <a:endParaRPr lang="en-CM" dirty="0"/>
          </a:p>
        </p:txBody>
      </p:sp>
    </p:spTree>
    <p:extLst>
      <p:ext uri="{BB962C8B-B14F-4D97-AF65-F5344CB8AC3E}">
        <p14:creationId xmlns:p14="http://schemas.microsoft.com/office/powerpoint/2010/main" val="3252192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71C1-395A-4D0A-9134-3F1D95C0F929}"/>
              </a:ext>
            </a:extLst>
          </p:cNvPr>
          <p:cNvSpPr>
            <a:spLocks noGrp="1"/>
          </p:cNvSpPr>
          <p:nvPr>
            <p:ph type="title"/>
          </p:nvPr>
        </p:nvSpPr>
        <p:spPr/>
        <p:txBody>
          <a:bodyPr/>
          <a:lstStyle/>
          <a:p>
            <a:r>
              <a:rPr lang="en-US" dirty="0"/>
              <a:t>Inherited Get/Set Methods</a:t>
            </a:r>
            <a:endParaRPr lang="en-CM" dirty="0"/>
          </a:p>
        </p:txBody>
      </p:sp>
      <p:sp>
        <p:nvSpPr>
          <p:cNvPr id="3" name="Content Placeholder 2">
            <a:extLst>
              <a:ext uri="{FF2B5EF4-FFF2-40B4-BE49-F238E27FC236}">
                <a16:creationId xmlns:a16="http://schemas.microsoft.com/office/drawing/2014/main" id="{E3488386-D921-426C-B50D-1BDBAD3C5F35}"/>
              </a:ext>
            </a:extLst>
          </p:cNvPr>
          <p:cNvSpPr>
            <a:spLocks noGrp="1"/>
          </p:cNvSpPr>
          <p:nvPr>
            <p:ph idx="1"/>
          </p:nvPr>
        </p:nvSpPr>
        <p:spPr/>
        <p:txBody>
          <a:bodyPr/>
          <a:lstStyle/>
          <a:p>
            <a:r>
              <a:rPr lang="en-US" dirty="0"/>
              <a:t>https://csawesome.runestone.academy/runestone/books/published/csawesome/Unit9-Inheritance/topic-9-3-overriding.html</a:t>
            </a:r>
            <a:endParaRPr lang="en-CM" dirty="0"/>
          </a:p>
        </p:txBody>
      </p:sp>
    </p:spTree>
    <p:extLst>
      <p:ext uri="{BB962C8B-B14F-4D97-AF65-F5344CB8AC3E}">
        <p14:creationId xmlns:p14="http://schemas.microsoft.com/office/powerpoint/2010/main" val="391385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A4B7-8718-425E-9180-32DCCC69EBD4}"/>
              </a:ext>
            </a:extLst>
          </p:cNvPr>
          <p:cNvSpPr>
            <a:spLocks noGrp="1"/>
          </p:cNvSpPr>
          <p:nvPr>
            <p:ph type="title"/>
          </p:nvPr>
        </p:nvSpPr>
        <p:spPr/>
        <p:txBody>
          <a:bodyPr/>
          <a:lstStyle/>
          <a:p>
            <a:r>
              <a:rPr lang="en-US" dirty="0"/>
              <a:t>super Keyword</a:t>
            </a:r>
            <a:endParaRPr lang="en-CM" dirty="0"/>
          </a:p>
        </p:txBody>
      </p:sp>
      <p:sp>
        <p:nvSpPr>
          <p:cNvPr id="3" name="Content Placeholder 2">
            <a:extLst>
              <a:ext uri="{FF2B5EF4-FFF2-40B4-BE49-F238E27FC236}">
                <a16:creationId xmlns:a16="http://schemas.microsoft.com/office/drawing/2014/main" id="{0D65C013-7086-4268-BEE8-1DB05634E27A}"/>
              </a:ext>
            </a:extLst>
          </p:cNvPr>
          <p:cNvSpPr>
            <a:spLocks noGrp="1"/>
          </p:cNvSpPr>
          <p:nvPr>
            <p:ph idx="1"/>
          </p:nvPr>
        </p:nvSpPr>
        <p:spPr/>
        <p:txBody>
          <a:bodyPr/>
          <a:lstStyle/>
          <a:p>
            <a:r>
              <a:rPr lang="en-US" dirty="0"/>
              <a:t>super(); or super(arguments); calls just the super constructor if put in as the first line of a subclass constructor.</a:t>
            </a:r>
          </a:p>
          <a:p>
            <a:endParaRPr lang="en-US" dirty="0"/>
          </a:p>
          <a:p>
            <a:r>
              <a:rPr lang="en-US" dirty="0" err="1"/>
              <a:t>super.method</a:t>
            </a:r>
            <a:r>
              <a:rPr lang="en-US" dirty="0"/>
              <a:t>(); calls a superclass’ method (not constructors)</a:t>
            </a:r>
            <a:endParaRPr lang="en-CM" dirty="0"/>
          </a:p>
        </p:txBody>
      </p:sp>
      <p:sp>
        <p:nvSpPr>
          <p:cNvPr id="5" name="TextBox 4">
            <a:extLst>
              <a:ext uri="{FF2B5EF4-FFF2-40B4-BE49-F238E27FC236}">
                <a16:creationId xmlns:a16="http://schemas.microsoft.com/office/drawing/2014/main" id="{2A55AC5E-3ED0-4A71-9C26-1869284D1707}"/>
              </a:ext>
            </a:extLst>
          </p:cNvPr>
          <p:cNvSpPr txBox="1"/>
          <p:nvPr/>
        </p:nvSpPr>
        <p:spPr>
          <a:xfrm>
            <a:off x="1141412" y="5791201"/>
            <a:ext cx="9309253" cy="646331"/>
          </a:xfrm>
          <a:prstGeom prst="rect">
            <a:avLst/>
          </a:prstGeom>
          <a:noFill/>
        </p:spPr>
        <p:txBody>
          <a:bodyPr wrap="square" rtlCol="0">
            <a:spAutoFit/>
          </a:bodyPr>
          <a:lstStyle/>
          <a:p>
            <a:r>
              <a:rPr lang="en-US" dirty="0"/>
              <a:t>*taken from https://csawesome.runestone.academy/runestone/books/published/csawesome/Unit9-Inheritance/topic-9-4-super.html</a:t>
            </a:r>
            <a:endParaRPr lang="en-CM" dirty="0"/>
          </a:p>
        </p:txBody>
      </p:sp>
    </p:spTree>
    <p:extLst>
      <p:ext uri="{BB962C8B-B14F-4D97-AF65-F5344CB8AC3E}">
        <p14:creationId xmlns:p14="http://schemas.microsoft.com/office/powerpoint/2010/main" val="287420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75B2-BCD4-44EB-A1C9-9AB5A95C3160}"/>
              </a:ext>
            </a:extLst>
          </p:cNvPr>
          <p:cNvSpPr>
            <a:spLocks noGrp="1"/>
          </p:cNvSpPr>
          <p:nvPr>
            <p:ph type="title"/>
          </p:nvPr>
        </p:nvSpPr>
        <p:spPr/>
        <p:txBody>
          <a:bodyPr/>
          <a:lstStyle/>
          <a:p>
            <a:r>
              <a:rPr lang="en-US" dirty="0"/>
              <a:t>Inheritance Hierarchies</a:t>
            </a:r>
            <a:endParaRPr lang="en-CM" dirty="0"/>
          </a:p>
        </p:txBody>
      </p:sp>
      <p:sp>
        <p:nvSpPr>
          <p:cNvPr id="3" name="Content Placeholder 2">
            <a:extLst>
              <a:ext uri="{FF2B5EF4-FFF2-40B4-BE49-F238E27FC236}">
                <a16:creationId xmlns:a16="http://schemas.microsoft.com/office/drawing/2014/main" id="{784D0E77-F1F7-40B0-AF93-69F42FDB28E5}"/>
              </a:ext>
            </a:extLst>
          </p:cNvPr>
          <p:cNvSpPr>
            <a:spLocks noGrp="1"/>
          </p:cNvSpPr>
          <p:nvPr>
            <p:ph idx="1"/>
          </p:nvPr>
        </p:nvSpPr>
        <p:spPr/>
        <p:txBody>
          <a:bodyPr/>
          <a:lstStyle/>
          <a:p>
            <a:r>
              <a:rPr lang="en-US" dirty="0"/>
              <a:t>One or more classes can inherit the same class:</a:t>
            </a:r>
          </a:p>
          <a:p>
            <a:pPr marL="0" indent="0">
              <a:buNone/>
            </a:pPr>
            <a:endParaRPr lang="en-CM" dirty="0"/>
          </a:p>
        </p:txBody>
      </p:sp>
      <p:pic>
        <p:nvPicPr>
          <p:cNvPr id="5" name="Picture 4">
            <a:extLst>
              <a:ext uri="{FF2B5EF4-FFF2-40B4-BE49-F238E27FC236}">
                <a16:creationId xmlns:a16="http://schemas.microsoft.com/office/drawing/2014/main" id="{4E7149F2-1C6A-413E-B91F-2728071A8FE1}"/>
              </a:ext>
            </a:extLst>
          </p:cNvPr>
          <p:cNvPicPr>
            <a:picLocks noChangeAspect="1"/>
          </p:cNvPicPr>
          <p:nvPr/>
        </p:nvPicPr>
        <p:blipFill>
          <a:blip r:embed="rId2"/>
          <a:stretch>
            <a:fillRect/>
          </a:stretch>
        </p:blipFill>
        <p:spPr>
          <a:xfrm>
            <a:off x="1315482" y="3212622"/>
            <a:ext cx="3105150" cy="2371725"/>
          </a:xfrm>
          <a:prstGeom prst="rect">
            <a:avLst/>
          </a:prstGeom>
        </p:spPr>
      </p:pic>
    </p:spTree>
    <p:extLst>
      <p:ext uri="{BB962C8B-B14F-4D97-AF65-F5344CB8AC3E}">
        <p14:creationId xmlns:p14="http://schemas.microsoft.com/office/powerpoint/2010/main" val="189648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6A1A-BD92-4387-9FA2-66905D5C45E5}"/>
              </a:ext>
            </a:extLst>
          </p:cNvPr>
          <p:cNvSpPr>
            <a:spLocks noGrp="1"/>
          </p:cNvSpPr>
          <p:nvPr>
            <p:ph type="title"/>
          </p:nvPr>
        </p:nvSpPr>
        <p:spPr/>
        <p:txBody>
          <a:bodyPr/>
          <a:lstStyle/>
          <a:p>
            <a:r>
              <a:rPr lang="en-US" dirty="0"/>
              <a:t> Superclass References</a:t>
            </a:r>
            <a:endParaRPr lang="en-CM" dirty="0"/>
          </a:p>
        </p:txBody>
      </p:sp>
      <p:pic>
        <p:nvPicPr>
          <p:cNvPr id="5" name="Content Placeholder 4">
            <a:extLst>
              <a:ext uri="{FF2B5EF4-FFF2-40B4-BE49-F238E27FC236}">
                <a16:creationId xmlns:a16="http://schemas.microsoft.com/office/drawing/2014/main" id="{1EC2CE51-60C7-431E-9F37-566DC16FF567}"/>
              </a:ext>
            </a:extLst>
          </p:cNvPr>
          <p:cNvPicPr>
            <a:picLocks noGrp="1" noChangeAspect="1"/>
          </p:cNvPicPr>
          <p:nvPr>
            <p:ph idx="1"/>
          </p:nvPr>
        </p:nvPicPr>
        <p:blipFill>
          <a:blip r:embed="rId3"/>
          <a:stretch>
            <a:fillRect/>
          </a:stretch>
        </p:blipFill>
        <p:spPr>
          <a:xfrm>
            <a:off x="1141413" y="2289796"/>
            <a:ext cx="6791408" cy="1139204"/>
          </a:xfrm>
        </p:spPr>
      </p:pic>
      <p:sp>
        <p:nvSpPr>
          <p:cNvPr id="6" name="TextBox 5">
            <a:extLst>
              <a:ext uri="{FF2B5EF4-FFF2-40B4-BE49-F238E27FC236}">
                <a16:creationId xmlns:a16="http://schemas.microsoft.com/office/drawing/2014/main" id="{024624FB-E3A8-4DCA-9C41-CA7EE78D3B0B}"/>
              </a:ext>
            </a:extLst>
          </p:cNvPr>
          <p:cNvSpPr txBox="1"/>
          <p:nvPr/>
        </p:nvSpPr>
        <p:spPr>
          <a:xfrm>
            <a:off x="1322024" y="5453349"/>
            <a:ext cx="8427904" cy="923330"/>
          </a:xfrm>
          <a:prstGeom prst="rect">
            <a:avLst/>
          </a:prstGeom>
          <a:noFill/>
        </p:spPr>
        <p:txBody>
          <a:bodyPr wrap="square" rtlCol="0">
            <a:spAutoFit/>
          </a:bodyPr>
          <a:lstStyle/>
          <a:p>
            <a:r>
              <a:rPr lang="en-US" dirty="0"/>
              <a:t>*taken from https://csawesome.runestone.academy/runestone/books/published/csawesome/Unit9-Inheritance/topic-9-5-hierarchies.html</a:t>
            </a:r>
            <a:endParaRPr lang="en-CM" dirty="0"/>
          </a:p>
        </p:txBody>
      </p:sp>
    </p:spTree>
    <p:extLst>
      <p:ext uri="{BB962C8B-B14F-4D97-AF65-F5344CB8AC3E}">
        <p14:creationId xmlns:p14="http://schemas.microsoft.com/office/powerpoint/2010/main" val="411855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4110-DE68-4B0F-8530-95C19BDB02DB}"/>
              </a:ext>
            </a:extLst>
          </p:cNvPr>
          <p:cNvSpPr>
            <a:spLocks noGrp="1"/>
          </p:cNvSpPr>
          <p:nvPr>
            <p:ph type="title"/>
          </p:nvPr>
        </p:nvSpPr>
        <p:spPr/>
        <p:txBody>
          <a:bodyPr/>
          <a:lstStyle/>
          <a:p>
            <a:r>
              <a:rPr lang="en-US" dirty="0"/>
              <a:t>Polymorphism</a:t>
            </a:r>
            <a:endParaRPr lang="en-CM" dirty="0"/>
          </a:p>
        </p:txBody>
      </p:sp>
      <p:sp>
        <p:nvSpPr>
          <p:cNvPr id="3" name="Content Placeholder 2">
            <a:extLst>
              <a:ext uri="{FF2B5EF4-FFF2-40B4-BE49-F238E27FC236}">
                <a16:creationId xmlns:a16="http://schemas.microsoft.com/office/drawing/2014/main" id="{D2E71164-E770-4AE1-97F1-267EBEECF5E1}"/>
              </a:ext>
            </a:extLst>
          </p:cNvPr>
          <p:cNvSpPr>
            <a:spLocks noGrp="1"/>
          </p:cNvSpPr>
          <p:nvPr>
            <p:ph idx="1"/>
          </p:nvPr>
        </p:nvSpPr>
        <p:spPr/>
        <p:txBody>
          <a:bodyPr/>
          <a:lstStyle/>
          <a:p>
            <a:r>
              <a:rPr lang="en-US" dirty="0"/>
              <a:t>https://docs.oracle.com/javase/tutorial/java/IandI/polymorphism.html</a:t>
            </a:r>
            <a:endParaRPr lang="en-CM" dirty="0"/>
          </a:p>
        </p:txBody>
      </p:sp>
    </p:spTree>
    <p:extLst>
      <p:ext uri="{BB962C8B-B14F-4D97-AF65-F5344CB8AC3E}">
        <p14:creationId xmlns:p14="http://schemas.microsoft.com/office/powerpoint/2010/main" val="402596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394E-6457-46F5-B612-8A9141CE9618}"/>
              </a:ext>
            </a:extLst>
          </p:cNvPr>
          <p:cNvSpPr>
            <a:spLocks noGrp="1"/>
          </p:cNvSpPr>
          <p:nvPr>
            <p:ph type="title"/>
          </p:nvPr>
        </p:nvSpPr>
        <p:spPr/>
        <p:txBody>
          <a:bodyPr/>
          <a:lstStyle/>
          <a:p>
            <a:r>
              <a:rPr lang="en-US" dirty="0"/>
              <a:t>Object Superclass</a:t>
            </a:r>
            <a:endParaRPr lang="en-CM" dirty="0"/>
          </a:p>
        </p:txBody>
      </p:sp>
      <p:sp>
        <p:nvSpPr>
          <p:cNvPr id="3" name="Content Placeholder 2">
            <a:extLst>
              <a:ext uri="{FF2B5EF4-FFF2-40B4-BE49-F238E27FC236}">
                <a16:creationId xmlns:a16="http://schemas.microsoft.com/office/drawing/2014/main" id="{39A52413-5A4C-4166-87BB-65899EC2112C}"/>
              </a:ext>
            </a:extLst>
          </p:cNvPr>
          <p:cNvSpPr>
            <a:spLocks noGrp="1"/>
          </p:cNvSpPr>
          <p:nvPr>
            <p:ph idx="1"/>
          </p:nvPr>
        </p:nvSpPr>
        <p:spPr/>
        <p:txBody>
          <a:bodyPr/>
          <a:lstStyle/>
          <a:p>
            <a:r>
              <a:rPr lang="en-US" dirty="0"/>
              <a:t>The parent of all classes.</a:t>
            </a:r>
          </a:p>
          <a:p>
            <a:r>
              <a:rPr lang="en-US" dirty="0"/>
              <a:t>Inherited by classes if a parent isn’t specified with the extends keyword.</a:t>
            </a:r>
          </a:p>
          <a:p>
            <a:r>
              <a:rPr lang="en-US" dirty="0"/>
              <a:t>https://docs.oracle.com/javase/tutorial/java/IandI/objectclass.html</a:t>
            </a:r>
            <a:endParaRPr lang="en-CM" dirty="0"/>
          </a:p>
        </p:txBody>
      </p:sp>
    </p:spTree>
    <p:extLst>
      <p:ext uri="{BB962C8B-B14F-4D97-AF65-F5344CB8AC3E}">
        <p14:creationId xmlns:p14="http://schemas.microsoft.com/office/powerpoint/2010/main" val="128746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95FD-8D4D-47E3-AB95-13FE0509ABAC}"/>
              </a:ext>
            </a:extLst>
          </p:cNvPr>
          <p:cNvSpPr>
            <a:spLocks noGrp="1"/>
          </p:cNvSpPr>
          <p:nvPr>
            <p:ph type="title"/>
          </p:nvPr>
        </p:nvSpPr>
        <p:spPr/>
        <p:txBody>
          <a:bodyPr/>
          <a:lstStyle/>
          <a:p>
            <a:r>
              <a:rPr lang="en-US" dirty="0"/>
              <a:t>inheritance</a:t>
            </a:r>
            <a:endParaRPr lang="en-CM" dirty="0"/>
          </a:p>
        </p:txBody>
      </p:sp>
      <p:pic>
        <p:nvPicPr>
          <p:cNvPr id="5" name="Content Placeholder 4">
            <a:extLst>
              <a:ext uri="{FF2B5EF4-FFF2-40B4-BE49-F238E27FC236}">
                <a16:creationId xmlns:a16="http://schemas.microsoft.com/office/drawing/2014/main" id="{8D01599C-C5ED-446A-ACD8-BA2BD2C03091}"/>
              </a:ext>
            </a:extLst>
          </p:cNvPr>
          <p:cNvPicPr>
            <a:picLocks noGrp="1" noChangeAspect="1"/>
          </p:cNvPicPr>
          <p:nvPr>
            <p:ph idx="1"/>
          </p:nvPr>
        </p:nvPicPr>
        <p:blipFill>
          <a:blip r:embed="rId3"/>
          <a:stretch>
            <a:fillRect/>
          </a:stretch>
        </p:blipFill>
        <p:spPr>
          <a:xfrm>
            <a:off x="2988157" y="2249488"/>
            <a:ext cx="6212511" cy="3541712"/>
          </a:xfrm>
        </p:spPr>
      </p:pic>
      <p:sp>
        <p:nvSpPr>
          <p:cNvPr id="6" name="TextBox 5">
            <a:extLst>
              <a:ext uri="{FF2B5EF4-FFF2-40B4-BE49-F238E27FC236}">
                <a16:creationId xmlns:a16="http://schemas.microsoft.com/office/drawing/2014/main" id="{97CC4885-9545-4E90-A76D-16681AFB0C02}"/>
              </a:ext>
            </a:extLst>
          </p:cNvPr>
          <p:cNvSpPr txBox="1"/>
          <p:nvPr/>
        </p:nvSpPr>
        <p:spPr>
          <a:xfrm>
            <a:off x="955040" y="6239482"/>
            <a:ext cx="10007600" cy="646331"/>
          </a:xfrm>
          <a:prstGeom prst="rect">
            <a:avLst/>
          </a:prstGeom>
          <a:noFill/>
        </p:spPr>
        <p:txBody>
          <a:bodyPr wrap="square" rtlCol="0">
            <a:spAutoFit/>
          </a:bodyPr>
          <a:lstStyle/>
          <a:p>
            <a:r>
              <a:rPr lang="en-US" dirty="0"/>
              <a:t>*taken from https://csawesome.runestone.academy/runestone/books/published/csawesome/Unit9-Inheritance/topic-9-1-inheritance-day1.html</a:t>
            </a:r>
            <a:endParaRPr lang="en-CM" dirty="0"/>
          </a:p>
        </p:txBody>
      </p:sp>
    </p:spTree>
    <p:extLst>
      <p:ext uri="{BB962C8B-B14F-4D97-AF65-F5344CB8AC3E}">
        <p14:creationId xmlns:p14="http://schemas.microsoft.com/office/powerpoint/2010/main" val="2048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1B83-1780-4FC7-956F-A25496718519}"/>
              </a:ext>
            </a:extLst>
          </p:cNvPr>
          <p:cNvSpPr>
            <a:spLocks noGrp="1"/>
          </p:cNvSpPr>
          <p:nvPr>
            <p:ph type="title"/>
          </p:nvPr>
        </p:nvSpPr>
        <p:spPr/>
        <p:txBody>
          <a:bodyPr/>
          <a:lstStyle/>
          <a:p>
            <a:r>
              <a:rPr lang="en-US" dirty="0"/>
              <a:t>Subclass extends superclass</a:t>
            </a:r>
            <a:endParaRPr lang="en-CM" dirty="0"/>
          </a:p>
        </p:txBody>
      </p:sp>
      <p:pic>
        <p:nvPicPr>
          <p:cNvPr id="5" name="Content Placeholder 4">
            <a:extLst>
              <a:ext uri="{FF2B5EF4-FFF2-40B4-BE49-F238E27FC236}">
                <a16:creationId xmlns:a16="http://schemas.microsoft.com/office/drawing/2014/main" id="{019914E3-6436-4720-8A77-EC1FB0801A3C}"/>
              </a:ext>
            </a:extLst>
          </p:cNvPr>
          <p:cNvPicPr>
            <a:picLocks noGrp="1" noChangeAspect="1"/>
          </p:cNvPicPr>
          <p:nvPr>
            <p:ph idx="1"/>
          </p:nvPr>
        </p:nvPicPr>
        <p:blipFill>
          <a:blip r:embed="rId3"/>
          <a:stretch>
            <a:fillRect/>
          </a:stretch>
        </p:blipFill>
        <p:spPr>
          <a:xfrm>
            <a:off x="2193925" y="3706019"/>
            <a:ext cx="7800975" cy="628650"/>
          </a:xfrm>
        </p:spPr>
      </p:pic>
      <p:sp>
        <p:nvSpPr>
          <p:cNvPr id="6" name="TextBox 5">
            <a:extLst>
              <a:ext uri="{FF2B5EF4-FFF2-40B4-BE49-F238E27FC236}">
                <a16:creationId xmlns:a16="http://schemas.microsoft.com/office/drawing/2014/main" id="{7C0B0242-145F-4739-94E6-13CF42BBC3A0}"/>
              </a:ext>
            </a:extLst>
          </p:cNvPr>
          <p:cNvSpPr txBox="1"/>
          <p:nvPr/>
        </p:nvSpPr>
        <p:spPr>
          <a:xfrm>
            <a:off x="955040" y="6239482"/>
            <a:ext cx="10007600" cy="646331"/>
          </a:xfrm>
          <a:prstGeom prst="rect">
            <a:avLst/>
          </a:prstGeom>
          <a:noFill/>
        </p:spPr>
        <p:txBody>
          <a:bodyPr wrap="square" rtlCol="0">
            <a:spAutoFit/>
          </a:bodyPr>
          <a:lstStyle/>
          <a:p>
            <a:r>
              <a:rPr lang="en-US" dirty="0"/>
              <a:t>*taken from https://csawesome.runestone.academy/runestone/books/published/csawesome/Unit9-Inheritance/topic-9-1-inheritance-day1.html</a:t>
            </a:r>
            <a:endParaRPr lang="en-CM" dirty="0"/>
          </a:p>
        </p:txBody>
      </p:sp>
    </p:spTree>
    <p:extLst>
      <p:ext uri="{BB962C8B-B14F-4D97-AF65-F5344CB8AC3E}">
        <p14:creationId xmlns:p14="http://schemas.microsoft.com/office/powerpoint/2010/main" val="188756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8F0F-340E-41A5-AF8C-AF402E3B32F8}"/>
              </a:ext>
            </a:extLst>
          </p:cNvPr>
          <p:cNvSpPr>
            <a:spLocks noGrp="1"/>
          </p:cNvSpPr>
          <p:nvPr>
            <p:ph type="title"/>
          </p:nvPr>
        </p:nvSpPr>
        <p:spPr/>
        <p:txBody>
          <a:bodyPr/>
          <a:lstStyle/>
          <a:p>
            <a:r>
              <a:rPr lang="en-US" dirty="0"/>
              <a:t>Why inheritance</a:t>
            </a:r>
            <a:endParaRPr lang="en-CM" dirty="0"/>
          </a:p>
        </p:txBody>
      </p:sp>
      <p:pic>
        <p:nvPicPr>
          <p:cNvPr id="5" name="Content Placeholder 4">
            <a:extLst>
              <a:ext uri="{FF2B5EF4-FFF2-40B4-BE49-F238E27FC236}">
                <a16:creationId xmlns:a16="http://schemas.microsoft.com/office/drawing/2014/main" id="{06E079AE-0FE1-4164-AC44-1C64507ABC6B}"/>
              </a:ext>
            </a:extLst>
          </p:cNvPr>
          <p:cNvPicPr>
            <a:picLocks noGrp="1" noChangeAspect="1"/>
          </p:cNvPicPr>
          <p:nvPr>
            <p:ph idx="1"/>
          </p:nvPr>
        </p:nvPicPr>
        <p:blipFill>
          <a:blip r:embed="rId3"/>
          <a:stretch>
            <a:fillRect/>
          </a:stretch>
        </p:blipFill>
        <p:spPr>
          <a:xfrm>
            <a:off x="3830724" y="2249488"/>
            <a:ext cx="4527377" cy="3541712"/>
          </a:xfrm>
        </p:spPr>
      </p:pic>
      <p:sp>
        <p:nvSpPr>
          <p:cNvPr id="6" name="TextBox 5">
            <a:extLst>
              <a:ext uri="{FF2B5EF4-FFF2-40B4-BE49-F238E27FC236}">
                <a16:creationId xmlns:a16="http://schemas.microsoft.com/office/drawing/2014/main" id="{22D24D1E-A065-455B-9CAC-EFCD61F5ACB5}"/>
              </a:ext>
            </a:extLst>
          </p:cNvPr>
          <p:cNvSpPr txBox="1"/>
          <p:nvPr/>
        </p:nvSpPr>
        <p:spPr>
          <a:xfrm>
            <a:off x="955040" y="6239482"/>
            <a:ext cx="10007600" cy="646331"/>
          </a:xfrm>
          <a:prstGeom prst="rect">
            <a:avLst/>
          </a:prstGeom>
          <a:noFill/>
        </p:spPr>
        <p:txBody>
          <a:bodyPr wrap="square" rtlCol="0">
            <a:spAutoFit/>
          </a:bodyPr>
          <a:lstStyle/>
          <a:p>
            <a:r>
              <a:rPr lang="en-US" dirty="0"/>
              <a:t>*taken from https://csawesome.runestone.academy/runestone/books/published/csawesome/Unit9-Inheritance/topic-9-1-inheritance-day1.html</a:t>
            </a:r>
            <a:endParaRPr lang="en-CM" dirty="0"/>
          </a:p>
        </p:txBody>
      </p:sp>
    </p:spTree>
    <p:extLst>
      <p:ext uri="{BB962C8B-B14F-4D97-AF65-F5344CB8AC3E}">
        <p14:creationId xmlns:p14="http://schemas.microsoft.com/office/powerpoint/2010/main" val="20163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ADF5-C803-42F4-857D-C6AFE5B0494E}"/>
              </a:ext>
            </a:extLst>
          </p:cNvPr>
          <p:cNvSpPr>
            <a:spLocks noGrp="1"/>
          </p:cNvSpPr>
          <p:nvPr>
            <p:ph type="title"/>
          </p:nvPr>
        </p:nvSpPr>
        <p:spPr/>
        <p:txBody>
          <a:bodyPr/>
          <a:lstStyle/>
          <a:p>
            <a:r>
              <a:rPr lang="en-US" dirty="0"/>
              <a:t>Is-a vs has-a</a:t>
            </a:r>
            <a:endParaRPr lang="en-CM" dirty="0"/>
          </a:p>
        </p:txBody>
      </p:sp>
      <p:sp>
        <p:nvSpPr>
          <p:cNvPr id="3" name="Content Placeholder 2">
            <a:extLst>
              <a:ext uri="{FF2B5EF4-FFF2-40B4-BE49-F238E27FC236}">
                <a16:creationId xmlns:a16="http://schemas.microsoft.com/office/drawing/2014/main" id="{F22C6561-8F15-4818-B0BE-A5E7B62ECA6B}"/>
              </a:ext>
            </a:extLst>
          </p:cNvPr>
          <p:cNvSpPr>
            <a:spLocks noGrp="1"/>
          </p:cNvSpPr>
          <p:nvPr>
            <p:ph idx="1"/>
          </p:nvPr>
        </p:nvSpPr>
        <p:spPr/>
        <p:txBody>
          <a:bodyPr/>
          <a:lstStyle/>
          <a:p>
            <a:r>
              <a:rPr lang="en-US" dirty="0"/>
              <a:t>In Java, we can reuse our code using an Is-A relationship or using a Has-A relationship. An Is-A relationship is also known as </a:t>
            </a:r>
            <a:r>
              <a:rPr lang="en-US" b="1" dirty="0"/>
              <a:t>inheritance</a:t>
            </a:r>
            <a:r>
              <a:rPr lang="en-US" dirty="0"/>
              <a:t> and a Has-A relationship is also known as </a:t>
            </a:r>
            <a:r>
              <a:rPr lang="en-US" b="1" dirty="0"/>
              <a:t>composition </a:t>
            </a:r>
            <a:r>
              <a:rPr lang="en-US" dirty="0"/>
              <a:t>in Java.</a:t>
            </a:r>
            <a:endParaRPr lang="en-CM" dirty="0"/>
          </a:p>
        </p:txBody>
      </p:sp>
      <p:sp>
        <p:nvSpPr>
          <p:cNvPr id="4" name="TextBox 3">
            <a:extLst>
              <a:ext uri="{FF2B5EF4-FFF2-40B4-BE49-F238E27FC236}">
                <a16:creationId xmlns:a16="http://schemas.microsoft.com/office/drawing/2014/main" id="{BFFF5E81-53E2-40F6-B72B-2A6CA3763BAE}"/>
              </a:ext>
            </a:extLst>
          </p:cNvPr>
          <p:cNvSpPr txBox="1"/>
          <p:nvPr/>
        </p:nvSpPr>
        <p:spPr>
          <a:xfrm>
            <a:off x="955497" y="5791201"/>
            <a:ext cx="10091914" cy="369332"/>
          </a:xfrm>
          <a:prstGeom prst="rect">
            <a:avLst/>
          </a:prstGeom>
          <a:noFill/>
        </p:spPr>
        <p:txBody>
          <a:bodyPr wrap="square" rtlCol="0">
            <a:spAutoFit/>
          </a:bodyPr>
          <a:lstStyle/>
          <a:p>
            <a:r>
              <a:rPr lang="en-US" dirty="0"/>
              <a:t>*taken from https://www.c-sharpcorner.com/UploadFile/3614a6/is-a-and-has-a-relationship-in-java/</a:t>
            </a:r>
            <a:endParaRPr lang="en-CM" dirty="0"/>
          </a:p>
        </p:txBody>
      </p:sp>
    </p:spTree>
    <p:extLst>
      <p:ext uri="{BB962C8B-B14F-4D97-AF65-F5344CB8AC3E}">
        <p14:creationId xmlns:p14="http://schemas.microsoft.com/office/powerpoint/2010/main" val="40942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15D7-CBA0-4CCA-AA7C-951FA905BA23}"/>
              </a:ext>
            </a:extLst>
          </p:cNvPr>
          <p:cNvSpPr>
            <a:spLocks noGrp="1"/>
          </p:cNvSpPr>
          <p:nvPr>
            <p:ph type="title"/>
          </p:nvPr>
        </p:nvSpPr>
        <p:spPr/>
        <p:txBody>
          <a:bodyPr/>
          <a:lstStyle/>
          <a:p>
            <a:r>
              <a:rPr lang="en-US" dirty="0"/>
              <a:t> Inheritance and Constructors</a:t>
            </a:r>
            <a:endParaRPr lang="en-CM" dirty="0"/>
          </a:p>
        </p:txBody>
      </p:sp>
      <p:pic>
        <p:nvPicPr>
          <p:cNvPr id="5" name="Content Placeholder 4">
            <a:extLst>
              <a:ext uri="{FF2B5EF4-FFF2-40B4-BE49-F238E27FC236}">
                <a16:creationId xmlns:a16="http://schemas.microsoft.com/office/drawing/2014/main" id="{F797E8A9-0D87-415C-96BD-2D1FCB022D86}"/>
              </a:ext>
            </a:extLst>
          </p:cNvPr>
          <p:cNvPicPr>
            <a:picLocks noGrp="1" noChangeAspect="1"/>
          </p:cNvPicPr>
          <p:nvPr>
            <p:ph idx="1"/>
          </p:nvPr>
        </p:nvPicPr>
        <p:blipFill>
          <a:blip r:embed="rId3"/>
          <a:stretch>
            <a:fillRect/>
          </a:stretch>
        </p:blipFill>
        <p:spPr>
          <a:xfrm>
            <a:off x="3189288" y="2996406"/>
            <a:ext cx="5810250" cy="2047875"/>
          </a:xfrm>
        </p:spPr>
      </p:pic>
      <p:sp>
        <p:nvSpPr>
          <p:cNvPr id="6" name="TextBox 5">
            <a:extLst>
              <a:ext uri="{FF2B5EF4-FFF2-40B4-BE49-F238E27FC236}">
                <a16:creationId xmlns:a16="http://schemas.microsoft.com/office/drawing/2014/main" id="{182CD340-E930-4DD5-BFB4-CC105A27678B}"/>
              </a:ext>
            </a:extLst>
          </p:cNvPr>
          <p:cNvSpPr txBox="1"/>
          <p:nvPr/>
        </p:nvSpPr>
        <p:spPr>
          <a:xfrm>
            <a:off x="1341120" y="5679440"/>
            <a:ext cx="9706291" cy="923330"/>
          </a:xfrm>
          <a:prstGeom prst="rect">
            <a:avLst/>
          </a:prstGeom>
          <a:noFill/>
        </p:spPr>
        <p:txBody>
          <a:bodyPr wrap="square" rtlCol="0">
            <a:spAutoFit/>
          </a:bodyPr>
          <a:lstStyle/>
          <a:p>
            <a:endParaRPr lang="en-US" dirty="0"/>
          </a:p>
          <a:p>
            <a:r>
              <a:rPr lang="en-US" dirty="0"/>
              <a:t>*taken from https://csawesome.runestone.academy/runestone/books/published/csawesome/Unit9-Inheritance/topic-9-2-constructors.html</a:t>
            </a:r>
            <a:endParaRPr lang="en-CM" dirty="0"/>
          </a:p>
        </p:txBody>
      </p:sp>
    </p:spTree>
    <p:extLst>
      <p:ext uri="{BB962C8B-B14F-4D97-AF65-F5344CB8AC3E}">
        <p14:creationId xmlns:p14="http://schemas.microsoft.com/office/powerpoint/2010/main" val="232399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F57DD-4C1B-4FB9-B5EA-153E55D58B8D}"/>
              </a:ext>
            </a:extLst>
          </p:cNvPr>
          <p:cNvSpPr>
            <a:spLocks noGrp="1"/>
          </p:cNvSpPr>
          <p:nvPr>
            <p:ph idx="1"/>
          </p:nvPr>
        </p:nvSpPr>
        <p:spPr>
          <a:xfrm>
            <a:off x="1141413" y="683046"/>
            <a:ext cx="9875454" cy="5108155"/>
          </a:xfrm>
        </p:spPr>
        <p:txBody>
          <a:bodyPr>
            <a:normAutofit fontScale="92500" lnSpcReduction="20000"/>
          </a:bodyPr>
          <a:lstStyle/>
          <a:p>
            <a:r>
              <a:rPr lang="en-US" dirty="0"/>
              <a:t>If a class has no constructor in Java, the compiler will add a no-argument constructor. A no-argument constructor is one that doesn’t have any parameters, for example public Person().</a:t>
            </a:r>
          </a:p>
          <a:p>
            <a:endParaRPr lang="en-US" dirty="0"/>
          </a:p>
          <a:p>
            <a:r>
              <a:rPr lang="en-US" dirty="0"/>
              <a:t>If a subclass has no call to a superclass constructor using super as the first line in a subclass constructor then the compiler will automatically add a super() call as the first line in a constructor. So, be sure to provide no-argument constructors in parent classes or be sure to use an explicit call to super() as the first line in the constructors of subclasses.</a:t>
            </a:r>
          </a:p>
          <a:p>
            <a:endParaRPr lang="en-US" dirty="0"/>
          </a:p>
          <a:p>
            <a:r>
              <a:rPr lang="en-US" dirty="0"/>
              <a:t>Regardless of whether the superclass constructor is called implicitly or explicitly, the process of calling superclass constructors continues until the Object constructor is called since every class inherits from the Object class.</a:t>
            </a:r>
            <a:endParaRPr lang="en-CM" dirty="0"/>
          </a:p>
        </p:txBody>
      </p:sp>
      <p:sp>
        <p:nvSpPr>
          <p:cNvPr id="4" name="TextBox 3">
            <a:extLst>
              <a:ext uri="{FF2B5EF4-FFF2-40B4-BE49-F238E27FC236}">
                <a16:creationId xmlns:a16="http://schemas.microsoft.com/office/drawing/2014/main" id="{05F4A46E-0D56-4C84-B20F-3C17EFD487BD}"/>
              </a:ext>
            </a:extLst>
          </p:cNvPr>
          <p:cNvSpPr txBox="1"/>
          <p:nvPr/>
        </p:nvSpPr>
        <p:spPr>
          <a:xfrm>
            <a:off x="1341120" y="5679440"/>
            <a:ext cx="9706291" cy="923330"/>
          </a:xfrm>
          <a:prstGeom prst="rect">
            <a:avLst/>
          </a:prstGeom>
          <a:noFill/>
        </p:spPr>
        <p:txBody>
          <a:bodyPr wrap="square" rtlCol="0">
            <a:spAutoFit/>
          </a:bodyPr>
          <a:lstStyle/>
          <a:p>
            <a:endParaRPr lang="en-US" dirty="0"/>
          </a:p>
          <a:p>
            <a:r>
              <a:rPr lang="en-US" dirty="0"/>
              <a:t>*taken from https://csawesome.runestone.academy/runestone/books/published/csawesome/Unit9-Inheritance/topic-9-2-constructors.html</a:t>
            </a:r>
            <a:endParaRPr lang="en-CM" dirty="0"/>
          </a:p>
        </p:txBody>
      </p:sp>
    </p:spTree>
    <p:extLst>
      <p:ext uri="{BB962C8B-B14F-4D97-AF65-F5344CB8AC3E}">
        <p14:creationId xmlns:p14="http://schemas.microsoft.com/office/powerpoint/2010/main" val="407737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870D-DAB3-443E-A103-8EF03BAEC46E}"/>
              </a:ext>
            </a:extLst>
          </p:cNvPr>
          <p:cNvSpPr>
            <a:spLocks noGrp="1"/>
          </p:cNvSpPr>
          <p:nvPr>
            <p:ph type="title"/>
          </p:nvPr>
        </p:nvSpPr>
        <p:spPr>
          <a:xfrm>
            <a:off x="6569957" y="618518"/>
            <a:ext cx="4747088" cy="1478570"/>
          </a:xfrm>
        </p:spPr>
        <p:txBody>
          <a:bodyPr>
            <a:normAutofit/>
          </a:bodyPr>
          <a:lstStyle/>
          <a:p>
            <a:r>
              <a:rPr lang="en-US" dirty="0"/>
              <a:t>Overriding Methods</a:t>
            </a:r>
            <a:endParaRPr lang="en-CM" dirty="0"/>
          </a:p>
        </p:txBody>
      </p:sp>
      <p:sp>
        <p:nvSpPr>
          <p:cNvPr id="12"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1EDAD46-5DD3-4BFD-9369-98AF67DB839C}"/>
              </a:ext>
            </a:extLst>
          </p:cNvPr>
          <p:cNvPicPr>
            <a:picLocks noChangeAspect="1"/>
          </p:cNvPicPr>
          <p:nvPr/>
        </p:nvPicPr>
        <p:blipFill>
          <a:blip r:embed="rId4"/>
          <a:stretch>
            <a:fillRect/>
          </a:stretch>
        </p:blipFill>
        <p:spPr>
          <a:xfrm>
            <a:off x="1118988" y="1397169"/>
            <a:ext cx="4635583" cy="4067724"/>
          </a:xfrm>
          <a:prstGeom prst="rect">
            <a:avLst/>
          </a:prstGeom>
        </p:spPr>
      </p:pic>
      <p:sp>
        <p:nvSpPr>
          <p:cNvPr id="9" name="Content Placeholder 8">
            <a:extLst>
              <a:ext uri="{FF2B5EF4-FFF2-40B4-BE49-F238E27FC236}">
                <a16:creationId xmlns:a16="http://schemas.microsoft.com/office/drawing/2014/main" id="{0AB42772-6FAD-48B2-9F88-4F6CAE430A51}"/>
              </a:ext>
            </a:extLst>
          </p:cNvPr>
          <p:cNvSpPr>
            <a:spLocks noGrp="1"/>
          </p:cNvSpPr>
          <p:nvPr>
            <p:ph idx="1"/>
          </p:nvPr>
        </p:nvSpPr>
        <p:spPr>
          <a:xfrm>
            <a:off x="6569957" y="2249487"/>
            <a:ext cx="4747087" cy="3541714"/>
          </a:xfrm>
        </p:spPr>
        <p:txBody>
          <a:bodyPr>
            <a:normAutofit/>
          </a:bodyPr>
          <a:lstStyle/>
          <a:p>
            <a:pPr marL="0" indent="0">
              <a:buNone/>
            </a:pPr>
            <a:r>
              <a:rPr lang="en-US" dirty="0"/>
              <a:t>*take from https://csawesome.runestone.academy/runestone/books/published/csawesome/Unit9-Inheritance/topic-9-3-overriding.html</a:t>
            </a:r>
          </a:p>
        </p:txBody>
      </p:sp>
    </p:spTree>
    <p:extLst>
      <p:ext uri="{BB962C8B-B14F-4D97-AF65-F5344CB8AC3E}">
        <p14:creationId xmlns:p14="http://schemas.microsoft.com/office/powerpoint/2010/main" val="251748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CBBC-0F47-4D35-AB22-DC2FFB481C1E}"/>
              </a:ext>
            </a:extLst>
          </p:cNvPr>
          <p:cNvSpPr>
            <a:spLocks noGrp="1"/>
          </p:cNvSpPr>
          <p:nvPr>
            <p:ph type="title"/>
          </p:nvPr>
        </p:nvSpPr>
        <p:spPr>
          <a:xfrm>
            <a:off x="6569957" y="618518"/>
            <a:ext cx="4747088" cy="1478570"/>
          </a:xfrm>
        </p:spPr>
        <p:txBody>
          <a:bodyPr>
            <a:normAutofit/>
          </a:bodyPr>
          <a:lstStyle/>
          <a:p>
            <a:r>
              <a:rPr lang="en-US" dirty="0"/>
              <a:t>Overloading Methods</a:t>
            </a:r>
            <a:endParaRPr lang="en-CM" dirty="0"/>
          </a:p>
        </p:txBody>
      </p:sp>
      <p:sp>
        <p:nvSpPr>
          <p:cNvPr id="12"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EBF583-8329-42A4-B756-0BC442A96683}"/>
              </a:ext>
            </a:extLst>
          </p:cNvPr>
          <p:cNvPicPr>
            <a:picLocks noChangeAspect="1"/>
          </p:cNvPicPr>
          <p:nvPr/>
        </p:nvPicPr>
        <p:blipFill>
          <a:blip r:embed="rId4"/>
          <a:stretch>
            <a:fillRect/>
          </a:stretch>
        </p:blipFill>
        <p:spPr>
          <a:xfrm>
            <a:off x="1187151" y="1147145"/>
            <a:ext cx="4499256" cy="4567773"/>
          </a:xfrm>
          <a:prstGeom prst="rect">
            <a:avLst/>
          </a:prstGeom>
        </p:spPr>
      </p:pic>
      <p:pic>
        <p:nvPicPr>
          <p:cNvPr id="6" name="Content Placeholder 5">
            <a:extLst>
              <a:ext uri="{FF2B5EF4-FFF2-40B4-BE49-F238E27FC236}">
                <a16:creationId xmlns:a16="http://schemas.microsoft.com/office/drawing/2014/main" id="{630B0826-D6FD-4A63-8C14-3DF751B55F10}"/>
              </a:ext>
            </a:extLst>
          </p:cNvPr>
          <p:cNvPicPr>
            <a:picLocks noGrp="1" noChangeAspect="1"/>
          </p:cNvPicPr>
          <p:nvPr>
            <p:ph idx="1"/>
          </p:nvPr>
        </p:nvPicPr>
        <p:blipFill>
          <a:blip r:embed="rId5"/>
          <a:stretch>
            <a:fillRect/>
          </a:stretch>
        </p:blipFill>
        <p:spPr>
          <a:xfrm>
            <a:off x="6570663" y="2312967"/>
            <a:ext cx="4746625" cy="3414754"/>
          </a:xfrm>
          <a:prstGeom prst="rect">
            <a:avLst/>
          </a:prstGeom>
        </p:spPr>
      </p:pic>
    </p:spTree>
    <p:extLst>
      <p:ext uri="{BB962C8B-B14F-4D97-AF65-F5344CB8AC3E}">
        <p14:creationId xmlns:p14="http://schemas.microsoft.com/office/powerpoint/2010/main" val="3189590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1405</TotalTime>
  <Words>1179</Words>
  <Application>Microsoft Office PowerPoint</Application>
  <PresentationFormat>Widescreen</PresentationFormat>
  <Paragraphs>78</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Helvetica Neue</vt:lpstr>
      <vt:lpstr>Tw Cen MT</vt:lpstr>
      <vt:lpstr>Circuit</vt:lpstr>
      <vt:lpstr>Unit 9</vt:lpstr>
      <vt:lpstr>inheritance</vt:lpstr>
      <vt:lpstr>Subclass extends superclass</vt:lpstr>
      <vt:lpstr>Why inheritance</vt:lpstr>
      <vt:lpstr>Is-a vs has-a</vt:lpstr>
      <vt:lpstr> Inheritance and Constructors</vt:lpstr>
      <vt:lpstr>PowerPoint Presentation</vt:lpstr>
      <vt:lpstr>Overriding Methods</vt:lpstr>
      <vt:lpstr>Overloading Methods</vt:lpstr>
      <vt:lpstr>Inherited Get/Set Methods</vt:lpstr>
      <vt:lpstr>super Keyword</vt:lpstr>
      <vt:lpstr>Inheritance Hierarchies</vt:lpstr>
      <vt:lpstr> Superclass References</vt:lpstr>
      <vt:lpstr>Polymorphism</vt:lpstr>
      <vt:lpstr>Object Superclass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dc:title>
  <dc:creator>iddo sadeh</dc:creator>
  <cp:lastModifiedBy>iddo sadeh</cp:lastModifiedBy>
  <cp:revision>1</cp:revision>
  <dcterms:created xsi:type="dcterms:W3CDTF">2021-09-01T23:22:25Z</dcterms:created>
  <dcterms:modified xsi:type="dcterms:W3CDTF">2021-09-02T22:47:47Z</dcterms:modified>
</cp:coreProperties>
</file>