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sldIdLst>
    <p:sldId id="256" r:id="rId2"/>
    <p:sldId id="269" r:id="rId3"/>
    <p:sldId id="257" r:id="rId4"/>
    <p:sldId id="258" r:id="rId5"/>
    <p:sldId id="270" r:id="rId6"/>
    <p:sldId id="260" r:id="rId7"/>
    <p:sldId id="259" r:id="rId8"/>
    <p:sldId id="261" r:id="rId9"/>
    <p:sldId id="271" r:id="rId10"/>
    <p:sldId id="262" r:id="rId11"/>
    <p:sldId id="263" r:id="rId12"/>
    <p:sldId id="265" r:id="rId13"/>
    <p:sldId id="264" r:id="rId14"/>
    <p:sldId id="268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gati panda" initials="pp" lastIdx="1" clrIdx="0">
    <p:extLst>
      <p:ext uri="{19B8F6BF-5375-455C-9EA6-DF929625EA0E}">
        <p15:presenceInfo xmlns:p15="http://schemas.microsoft.com/office/powerpoint/2012/main" userId="a511aab5a08287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4632" autoAdjust="0"/>
  </p:normalViewPr>
  <p:slideViewPr>
    <p:cSldViewPr snapToGrid="0">
      <p:cViewPr varScale="1">
        <p:scale>
          <a:sx n="78" d="100"/>
          <a:sy n="78" d="100"/>
        </p:scale>
        <p:origin x="8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commentAuthors" Target="commentAuthors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23T11:24:05.031" idx="1">
    <p:pos x="5537" y="2211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868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77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283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97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32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67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905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54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8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6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65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43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9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965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27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0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64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72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7A42C6-EA56-4DA5-BD4C-FF2375B5C9D3}"/>
              </a:ext>
            </a:extLst>
          </p:cNvPr>
          <p:cNvSpPr txBox="1"/>
          <p:nvPr/>
        </p:nvSpPr>
        <p:spPr>
          <a:xfrm>
            <a:off x="554182" y="415636"/>
            <a:ext cx="1095432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/>
          </a:p>
          <a:p>
            <a:r>
              <a:rPr lang="en-US" sz="4000" dirty="0"/>
              <a:t> </a:t>
            </a:r>
          </a:p>
          <a:p>
            <a:r>
              <a:rPr lang="en-US" sz="4000" dirty="0"/>
              <a:t>                               Presentation on </a:t>
            </a:r>
            <a:endParaRPr lang="en-US" sz="7200" dirty="0"/>
          </a:p>
          <a:p>
            <a:r>
              <a:rPr lang="en-US" sz="7200" dirty="0">
                <a:latin typeface="Garamond" panose="02020404030301010803" pitchFamily="18" charset="0"/>
              </a:rPr>
              <a:t>  </a:t>
            </a:r>
            <a:r>
              <a:rPr lang="en-US" sz="6600" dirty="0">
                <a:latin typeface="Garamond" panose="02020404030301010803" pitchFamily="18" charset="0"/>
              </a:rPr>
              <a:t>“BASICS OF ROCKETRY”</a:t>
            </a:r>
          </a:p>
          <a:p>
            <a:r>
              <a:rPr lang="en-US" sz="6600" dirty="0">
                <a:latin typeface="Garamond" panose="02020404030301010803" pitchFamily="18" charset="0"/>
              </a:rPr>
              <a:t>                       &amp;</a:t>
            </a:r>
          </a:p>
          <a:p>
            <a:r>
              <a:rPr lang="en-US" sz="6600" dirty="0">
                <a:latin typeface="Garamond" panose="02020404030301010803" pitchFamily="18" charset="0"/>
              </a:rPr>
              <a:t>  “PARACHUTE RECOVERY”</a:t>
            </a:r>
            <a:endParaRPr lang="en-IN" sz="66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19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CCD53-DD75-4772-839D-E208EBD56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698090"/>
          </a:xfrm>
        </p:spPr>
        <p:txBody>
          <a:bodyPr/>
          <a:lstStyle/>
          <a:p>
            <a:pPr algn="ctr"/>
            <a:r>
              <a:rPr lang="en-US" dirty="0"/>
              <a:t>stability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905C5-336D-4C59-9B1E-63F0EA278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117" y="1650455"/>
            <a:ext cx="10131425" cy="45143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Garamond" panose="02020404030301010803" pitchFamily="18" charset="0"/>
              </a:rPr>
              <a:t>Defined by relationship between Centre of Gravity(COG) and Centre of Pressure(COP)</a:t>
            </a:r>
          </a:p>
          <a:p>
            <a:pPr marL="0" indent="0">
              <a:buNone/>
            </a:pPr>
            <a:r>
              <a:rPr lang="en-US" sz="2400" dirty="0">
                <a:latin typeface="Garamond" panose="02020404030301010803" pitchFamily="18" charset="0"/>
              </a:rPr>
              <a:t>1-To be stable COG must be in front of COP.</a:t>
            </a:r>
          </a:p>
          <a:p>
            <a:pPr marL="0" indent="0">
              <a:buNone/>
            </a:pPr>
            <a:r>
              <a:rPr lang="en-US" sz="2400" dirty="0">
                <a:latin typeface="Garamond" panose="02020404030301010803" pitchFamily="18" charset="0"/>
              </a:rPr>
              <a:t>2-As propellent burns away, COG moves forward resulting in its stability during flight.</a:t>
            </a:r>
          </a:p>
          <a:p>
            <a:pPr marL="0" indent="0">
              <a:buNone/>
            </a:pPr>
            <a:r>
              <a:rPr lang="en-US" sz="2400" dirty="0">
                <a:latin typeface="Garamond" panose="02020404030301010803" pitchFamily="18" charset="0"/>
              </a:rPr>
              <a:t>3-During flight it may rotate due to wind which will push COG backwards.</a:t>
            </a:r>
          </a:p>
          <a:p>
            <a:pPr marL="0" indent="0">
              <a:buNone/>
            </a:pPr>
            <a:r>
              <a:rPr lang="en-IN" sz="2400" dirty="0">
                <a:latin typeface="Garamond" panose="02020404030301010803" pitchFamily="18" charset="0"/>
              </a:rPr>
              <a:t>4-We can make rocket stable by adding weight in front of rocket(COG forward), enlarging or moving the fins further(moves COP further).</a:t>
            </a:r>
          </a:p>
        </p:txBody>
      </p:sp>
    </p:spTree>
    <p:extLst>
      <p:ext uri="{BB962C8B-B14F-4D97-AF65-F5344CB8AC3E}">
        <p14:creationId xmlns:p14="http://schemas.microsoft.com/office/powerpoint/2010/main" val="3671697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CCD53-DD75-4772-839D-E208EBD56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flight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905C5-336D-4C59-9B1E-63F0EA278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Garamond" panose="02020404030301010803" pitchFamily="18" charset="0"/>
              </a:rPr>
              <a:t>Forces affecting during flight:</a:t>
            </a:r>
          </a:p>
          <a:p>
            <a:pPr marL="0" indent="0">
              <a:buNone/>
            </a:pPr>
            <a:r>
              <a:rPr lang="en-US" sz="2400" dirty="0">
                <a:latin typeface="Garamond" panose="02020404030301010803" pitchFamily="18" charset="0"/>
              </a:rPr>
              <a:t>1-Thrust</a:t>
            </a:r>
          </a:p>
          <a:p>
            <a:pPr marL="0" indent="0">
              <a:buNone/>
            </a:pPr>
            <a:r>
              <a:rPr lang="en-US" sz="2400" dirty="0">
                <a:latin typeface="Garamond" panose="02020404030301010803" pitchFamily="18" charset="0"/>
              </a:rPr>
              <a:t>2-Weight</a:t>
            </a:r>
          </a:p>
          <a:p>
            <a:pPr marL="0" indent="0">
              <a:buNone/>
            </a:pPr>
            <a:r>
              <a:rPr lang="en-US" sz="2400" dirty="0">
                <a:latin typeface="Garamond" panose="02020404030301010803" pitchFamily="18" charset="0"/>
              </a:rPr>
              <a:t>3-Drag</a:t>
            </a:r>
          </a:p>
          <a:p>
            <a:pPr marL="0" indent="0">
              <a:buNone/>
            </a:pPr>
            <a:r>
              <a:rPr lang="en-US" sz="2400" dirty="0">
                <a:latin typeface="Garamond" panose="02020404030301010803" pitchFamily="18" charset="0"/>
              </a:rPr>
              <a:t>4-Lift</a:t>
            </a:r>
          </a:p>
          <a:p>
            <a:pPr marL="0" indent="0">
              <a:buNone/>
            </a:pPr>
            <a:r>
              <a:rPr lang="en-US" sz="2400" dirty="0">
                <a:latin typeface="Garamond" panose="02020404030301010803" pitchFamily="18" charset="0"/>
              </a:rPr>
              <a:t>Factors determining altitude:</a:t>
            </a:r>
          </a:p>
          <a:p>
            <a:pPr marL="0" indent="0">
              <a:buNone/>
            </a:pPr>
            <a:r>
              <a:rPr lang="en-US" sz="2400" dirty="0">
                <a:latin typeface="Garamond" panose="02020404030301010803" pitchFamily="18" charset="0"/>
              </a:rPr>
              <a:t>1-Daimeter</a:t>
            </a:r>
          </a:p>
          <a:p>
            <a:pPr marL="0" indent="0">
              <a:buNone/>
            </a:pPr>
            <a:r>
              <a:rPr lang="en-US" sz="2400" dirty="0">
                <a:latin typeface="Garamond" panose="02020404030301010803" pitchFamily="18" charset="0"/>
              </a:rPr>
              <a:t>2-Weight</a:t>
            </a:r>
          </a:p>
          <a:p>
            <a:pPr marL="0" indent="0">
              <a:buNone/>
            </a:pPr>
            <a:r>
              <a:rPr lang="en-US" sz="2400" dirty="0">
                <a:latin typeface="Garamond" panose="02020404030301010803" pitchFamily="18" charset="0"/>
              </a:rPr>
              <a:t>3-Velocity</a:t>
            </a:r>
          </a:p>
          <a:p>
            <a:pPr marL="0" indent="0">
              <a:buNone/>
            </a:pPr>
            <a:r>
              <a:rPr lang="en-US" sz="2400" dirty="0">
                <a:latin typeface="Garamond" panose="02020404030301010803" pitchFamily="18" charset="0"/>
              </a:rPr>
              <a:t>4-Motor burn characteristics</a:t>
            </a:r>
            <a:endParaRPr lang="en-IN" sz="2400" dirty="0">
              <a:latin typeface="Garamond" panose="020204040303010108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0A12D7-B4F3-4B5E-85DC-4C4A00CD4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974" y="221226"/>
            <a:ext cx="3541603" cy="641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CCD53-DD75-4772-839D-E208EBD56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79871"/>
          </a:xfrm>
        </p:spPr>
        <p:txBody>
          <a:bodyPr/>
          <a:lstStyle/>
          <a:p>
            <a:pPr algn="ctr"/>
            <a:r>
              <a:rPr lang="en-US" dirty="0"/>
              <a:t>ROCKET PERFORMANCE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905C5-336D-4C59-9B1E-63F0EA278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latin typeface="Garamond" panose="02020404030301010803" pitchFamily="18" charset="0"/>
              </a:rPr>
              <a:t>1-Simulators are available to predict its performance with given design and various parameters.</a:t>
            </a:r>
          </a:p>
          <a:p>
            <a:pPr marL="0" indent="0">
              <a:buNone/>
            </a:pPr>
            <a:r>
              <a:rPr lang="en-US" sz="2800" dirty="0">
                <a:latin typeface="Garamond" panose="02020404030301010803" pitchFamily="18" charset="0"/>
              </a:rPr>
              <a:t>2-Ex : </a:t>
            </a:r>
            <a:r>
              <a:rPr lang="en-US" sz="2800" dirty="0" err="1">
                <a:latin typeface="Garamond" panose="02020404030301010803" pitchFamily="18" charset="0"/>
              </a:rPr>
              <a:t>RockSim</a:t>
            </a:r>
            <a:r>
              <a:rPr lang="en-US" sz="2800" dirty="0">
                <a:latin typeface="Garamond" panose="02020404030301010803" pitchFamily="18" charset="0"/>
              </a:rPr>
              <a:t>, </a:t>
            </a:r>
            <a:r>
              <a:rPr lang="en-US" sz="2800" dirty="0" err="1">
                <a:latin typeface="Garamond" panose="02020404030301010803" pitchFamily="18" charset="0"/>
              </a:rPr>
              <a:t>SpaceCAD</a:t>
            </a:r>
            <a:r>
              <a:rPr lang="en-US" sz="2800" dirty="0">
                <a:latin typeface="Garamond" panose="02020404030301010803" pitchFamily="18" charset="0"/>
              </a:rPr>
              <a:t>, VCP etc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0335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CCD53-DD75-4772-839D-E208EBD56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5407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Parachute recovery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905C5-336D-4C59-9B1E-63F0EA278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827" y="1463642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1-These factors are considered for parachute design:</a:t>
            </a:r>
            <a:endParaRPr lang="en-IN" sz="20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Garamond" panose="02020404030301010803" pitchFamily="18" charset="0"/>
              </a:rPr>
              <a:t>-Shock a rocket can withstand after hitting ground</a:t>
            </a:r>
          </a:p>
          <a:p>
            <a:pPr marL="0" indent="0">
              <a:buNone/>
            </a:pPr>
            <a:r>
              <a:rPr lang="en-IN" sz="2000" dirty="0">
                <a:latin typeface="Garamond" panose="02020404030301010803" pitchFamily="18" charset="0"/>
              </a:rPr>
              <a:t>-Payload + Parachute weight allowed</a:t>
            </a:r>
          </a:p>
          <a:p>
            <a:pPr marL="0" indent="0">
              <a:buNone/>
            </a:pPr>
            <a:r>
              <a:rPr lang="en-IN" sz="2000" dirty="0">
                <a:latin typeface="Garamond" panose="02020404030301010803" pitchFamily="18" charset="0"/>
              </a:rPr>
              <a:t>-Descent speed under parachute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C4A6AC-9C71-49DD-8F93-1BC6D5000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181" y="2507226"/>
            <a:ext cx="7747819" cy="430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04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702AF-1827-453C-9676-D09E979B0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63794"/>
            <a:ext cx="10131425" cy="5427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Garamond" panose="02020404030301010803" pitchFamily="18" charset="0"/>
              </a:rPr>
              <a:t>2-The maximum descent speed is found out using v=root over(2gH) </a:t>
            </a:r>
          </a:p>
          <a:p>
            <a:pPr marL="0" indent="0">
              <a:buNone/>
            </a:pPr>
            <a:r>
              <a:rPr lang="en-IN" sz="2400" dirty="0">
                <a:latin typeface="Garamond" panose="02020404030301010803" pitchFamily="18" charset="0"/>
              </a:rPr>
              <a:t>3- As per general rule of thumb, descent velocity ranges from 3.5m/s to 4.5m/s.</a:t>
            </a:r>
          </a:p>
          <a:p>
            <a:pPr marL="0" indent="0">
              <a:buNone/>
            </a:pPr>
            <a:r>
              <a:rPr lang="en-IN" sz="2400" dirty="0">
                <a:latin typeface="Garamond" panose="02020404030301010803" pitchFamily="18" charset="0"/>
              </a:rPr>
              <a:t>4-The surface area of chute is then found out when weight equals drag </a:t>
            </a:r>
            <a:r>
              <a:rPr lang="en-IN" sz="2400" dirty="0" err="1">
                <a:latin typeface="Garamond" panose="02020404030301010803" pitchFamily="18" charset="0"/>
              </a:rPr>
              <a:t>i.e</a:t>
            </a:r>
            <a:r>
              <a:rPr lang="en-IN" sz="2400" dirty="0">
                <a:latin typeface="Garamond" panose="02020404030301010803" pitchFamily="18" charset="0"/>
              </a:rPr>
              <a:t> W=D by the formula</a:t>
            </a:r>
          </a:p>
          <a:p>
            <a:pPr marL="0" indent="0">
              <a:buNone/>
            </a:pPr>
            <a:r>
              <a:rPr lang="en-IN" sz="2400" dirty="0">
                <a:latin typeface="Garamond" panose="02020404030301010803" pitchFamily="18" charset="0"/>
              </a:rPr>
              <a:t>D=W=1/2pCDV2S                                            where S is the required area.</a:t>
            </a:r>
          </a:p>
          <a:p>
            <a:pPr marL="0" indent="0">
              <a:buNone/>
            </a:pPr>
            <a:r>
              <a:rPr lang="en-IN" sz="2400" dirty="0">
                <a:latin typeface="Garamond" panose="02020404030301010803" pitchFamily="18" charset="0"/>
              </a:rPr>
              <a:t>                                                                            p is density at sea level</a:t>
            </a:r>
          </a:p>
          <a:p>
            <a:pPr marL="0" indent="0">
              <a:buNone/>
            </a:pPr>
            <a:r>
              <a:rPr lang="en-IN" sz="2400" dirty="0">
                <a:latin typeface="Garamond" panose="02020404030301010803" pitchFamily="18" charset="0"/>
              </a:rPr>
              <a:t>                                                                            CD is the drag coefficient</a:t>
            </a:r>
          </a:p>
          <a:p>
            <a:pPr marL="0" indent="0">
              <a:buNone/>
            </a:pPr>
            <a:r>
              <a:rPr lang="en-IN" sz="2400" dirty="0">
                <a:latin typeface="Garamond" panose="02020404030301010803" pitchFamily="18" charset="0"/>
              </a:rPr>
              <a:t>                                                                             V is the descent velocity</a:t>
            </a:r>
          </a:p>
        </p:txBody>
      </p:sp>
    </p:spTree>
    <p:extLst>
      <p:ext uri="{BB962C8B-B14F-4D97-AF65-F5344CB8AC3E}">
        <p14:creationId xmlns:p14="http://schemas.microsoft.com/office/powerpoint/2010/main" val="3384271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5F0EE-E8FC-44EE-ADF7-CA4DB6313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2869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ANY QUESTIONS?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701533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905C5-336D-4C59-9B1E-63F0EA278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2869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  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58290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113F1-1620-4A94-B269-DAEDE31E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TEAM 8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CC208-5152-4474-BA2B-71DC6E9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042219"/>
            <a:ext cx="10131425" cy="5535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                            </a:t>
            </a:r>
            <a:r>
              <a:rPr lang="en-US" sz="4000" dirty="0">
                <a:latin typeface="Garamond" panose="02020404030301010803" pitchFamily="18" charset="0"/>
              </a:rPr>
              <a:t>TEAM MEMBERS</a:t>
            </a:r>
          </a:p>
          <a:p>
            <a:pPr marL="0" indent="0">
              <a:buNone/>
            </a:pPr>
            <a:r>
              <a:rPr lang="en-US" sz="2400" dirty="0">
                <a:latin typeface="Garamond" panose="02020404030301010803" pitchFamily="18" charset="0"/>
              </a:rPr>
              <a:t>1-HITAISH KUMAR</a:t>
            </a:r>
          </a:p>
          <a:p>
            <a:pPr marL="0" indent="0">
              <a:buNone/>
            </a:pPr>
            <a:r>
              <a:rPr lang="en-US" sz="2400" dirty="0">
                <a:latin typeface="Garamond" panose="02020404030301010803" pitchFamily="18" charset="0"/>
              </a:rPr>
              <a:t>2-SAHARSH PANDA</a:t>
            </a:r>
          </a:p>
          <a:p>
            <a:pPr marL="0" indent="0">
              <a:buNone/>
            </a:pPr>
            <a:r>
              <a:rPr lang="en-US" sz="2400" dirty="0">
                <a:latin typeface="Garamond" panose="02020404030301010803" pitchFamily="18" charset="0"/>
              </a:rPr>
              <a:t>3-CHINMAYA PRADHAN</a:t>
            </a:r>
          </a:p>
          <a:p>
            <a:pPr marL="0" indent="0">
              <a:buNone/>
            </a:pPr>
            <a:r>
              <a:rPr lang="en-US" sz="2400" dirty="0">
                <a:latin typeface="Garamond" panose="02020404030301010803" pitchFamily="18" charset="0"/>
              </a:rPr>
              <a:t>4-NIHAR RANJAN</a:t>
            </a:r>
          </a:p>
          <a:p>
            <a:pPr marL="0" indent="0">
              <a:buNone/>
            </a:pPr>
            <a:r>
              <a:rPr lang="en-US" sz="2400" dirty="0">
                <a:latin typeface="Garamond" panose="02020404030301010803" pitchFamily="18" charset="0"/>
              </a:rPr>
              <a:t>5-ANINDIT SAHU</a:t>
            </a:r>
          </a:p>
          <a:p>
            <a:pPr marL="0" indent="0">
              <a:buNone/>
            </a:pPr>
            <a:r>
              <a:rPr lang="en-US" sz="2400" dirty="0">
                <a:latin typeface="Garamond" panose="02020404030301010803" pitchFamily="18" charset="0"/>
              </a:rPr>
              <a:t>6-SHIBASAKTI BAHUBALINDRA</a:t>
            </a:r>
            <a:endParaRPr lang="en-IN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267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73438-9CE7-4638-9B38-D877ABBD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473F8-DD29-4CE6-A5D0-89D4EBC9F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671485"/>
            <a:ext cx="10096790" cy="5063612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sz="7400" dirty="0"/>
          </a:p>
          <a:p>
            <a:pPr marL="0" indent="0">
              <a:buNone/>
            </a:pPr>
            <a:endParaRPr lang="en-US" sz="7400" dirty="0"/>
          </a:p>
          <a:p>
            <a:pPr marL="0" indent="0">
              <a:buNone/>
            </a:pPr>
            <a:r>
              <a:rPr lang="en-US" sz="7400" dirty="0">
                <a:latin typeface="Garamond" panose="02020404030301010803" pitchFamily="18" charset="0"/>
              </a:rPr>
              <a:t>1-Types of Rockets</a:t>
            </a:r>
          </a:p>
          <a:p>
            <a:pPr marL="0" indent="0">
              <a:buNone/>
            </a:pPr>
            <a:r>
              <a:rPr lang="en-US" sz="7400" dirty="0">
                <a:latin typeface="Garamond" panose="02020404030301010803" pitchFamily="18" charset="0"/>
              </a:rPr>
              <a:t>2-Principle of Rockets</a:t>
            </a:r>
          </a:p>
          <a:p>
            <a:pPr marL="0" indent="0">
              <a:buNone/>
            </a:pPr>
            <a:r>
              <a:rPr lang="en-US" sz="7400" dirty="0">
                <a:latin typeface="Garamond" panose="02020404030301010803" pitchFamily="18" charset="0"/>
              </a:rPr>
              <a:t>2-Phases of rocket</a:t>
            </a:r>
          </a:p>
          <a:p>
            <a:pPr marL="0" indent="0">
              <a:buNone/>
            </a:pPr>
            <a:r>
              <a:rPr lang="en-US" sz="7400" dirty="0">
                <a:latin typeface="Garamond" panose="02020404030301010803" pitchFamily="18" charset="0"/>
              </a:rPr>
              <a:t>3-Components of Rocket</a:t>
            </a:r>
          </a:p>
          <a:p>
            <a:pPr marL="0" indent="0">
              <a:buNone/>
            </a:pPr>
            <a:r>
              <a:rPr lang="en-US" sz="7400" dirty="0">
                <a:latin typeface="Garamond" panose="02020404030301010803" pitchFamily="18" charset="0"/>
              </a:rPr>
              <a:t>4-Propulsion system</a:t>
            </a:r>
          </a:p>
          <a:p>
            <a:pPr marL="0" indent="0">
              <a:buNone/>
            </a:pPr>
            <a:r>
              <a:rPr lang="en-US" sz="7400" dirty="0">
                <a:latin typeface="Garamond" panose="02020404030301010803" pitchFamily="18" charset="0"/>
              </a:rPr>
              <a:t>5-Stability</a:t>
            </a:r>
          </a:p>
          <a:p>
            <a:pPr marL="0" indent="0">
              <a:buNone/>
            </a:pPr>
            <a:r>
              <a:rPr lang="en-US" sz="7400" dirty="0">
                <a:latin typeface="Garamond" panose="02020404030301010803" pitchFamily="18" charset="0"/>
              </a:rPr>
              <a:t>6-Flight</a:t>
            </a:r>
          </a:p>
          <a:p>
            <a:pPr marL="0" indent="0">
              <a:buNone/>
            </a:pPr>
            <a:r>
              <a:rPr lang="en-US" sz="7400" dirty="0">
                <a:latin typeface="Garamond" panose="02020404030301010803" pitchFamily="18" charset="0"/>
              </a:rPr>
              <a:t>7-Performance</a:t>
            </a:r>
          </a:p>
          <a:p>
            <a:pPr marL="0" indent="0">
              <a:buNone/>
            </a:pPr>
            <a:r>
              <a:rPr lang="en-US" sz="7400" dirty="0">
                <a:latin typeface="Garamond" panose="02020404030301010803" pitchFamily="18" charset="0"/>
              </a:rPr>
              <a:t>8-Parachute Recovery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4437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73438-9CE7-4638-9B38-D877ABBD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rockets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473F8-DD29-4CE6-A5D0-89D4EBC9F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latin typeface="Garamond" panose="02020404030301010803" pitchFamily="18" charset="0"/>
              </a:rPr>
              <a:t>1-Space Vehicles</a:t>
            </a:r>
          </a:p>
          <a:p>
            <a:pPr marL="0" indent="0">
              <a:buNone/>
            </a:pPr>
            <a:r>
              <a:rPr lang="en-US" sz="2800" dirty="0">
                <a:latin typeface="Garamond" panose="02020404030301010803" pitchFamily="18" charset="0"/>
              </a:rPr>
              <a:t>2-Sounding rockets</a:t>
            </a:r>
          </a:p>
          <a:p>
            <a:pPr marL="0" indent="0">
              <a:buNone/>
            </a:pPr>
            <a:r>
              <a:rPr lang="en-US" sz="2800" dirty="0">
                <a:latin typeface="Garamond" panose="02020404030301010803" pitchFamily="18" charset="0"/>
              </a:rPr>
              <a:t>3-Missiles</a:t>
            </a:r>
          </a:p>
          <a:p>
            <a:pPr marL="0" indent="0">
              <a:buNone/>
            </a:pPr>
            <a:r>
              <a:rPr lang="en-US" sz="2800" dirty="0">
                <a:latin typeface="Garamond" panose="02020404030301010803" pitchFamily="18" charset="0"/>
              </a:rPr>
              <a:t>4-Amateur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4634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A8D1-2586-473F-9810-EF0FF620F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Principle of rocket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4AFCA-41E9-41BD-9EB3-E2858EB9A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Garamond" panose="02020404030301010803" pitchFamily="18" charset="0"/>
              </a:rPr>
              <a:t>ROCKET is a machine that develops thrust by rapid expulsion of matter.</a:t>
            </a:r>
          </a:p>
          <a:p>
            <a:pPr marL="0" indent="0">
              <a:buNone/>
            </a:pPr>
            <a:r>
              <a:rPr lang="en-US" sz="2800" dirty="0">
                <a:latin typeface="Garamond" panose="02020404030301010803" pitchFamily="18" charset="0"/>
              </a:rPr>
              <a:t>1-It differs from other engines in that it carries its fuel internally which would burn in space as well as on Earth.</a:t>
            </a:r>
          </a:p>
          <a:p>
            <a:pPr marL="0" indent="0">
              <a:buNone/>
            </a:pPr>
            <a:r>
              <a:rPr lang="en-US" sz="2800" dirty="0">
                <a:latin typeface="Garamond" panose="02020404030301010803" pitchFamily="18" charset="0"/>
              </a:rPr>
              <a:t>2-The ROCKET is called Launch vehicle when it is use to launch satellite or payload to Space.</a:t>
            </a:r>
          </a:p>
          <a:p>
            <a:pPr marL="0" indent="0">
              <a:buNone/>
            </a:pPr>
            <a:r>
              <a:rPr lang="en-US" sz="2800" dirty="0">
                <a:latin typeface="Garamond" panose="02020404030301010803" pitchFamily="18" charset="0"/>
              </a:rPr>
              <a:t>3-It becomes a missile when it carries warhead as payload</a:t>
            </a:r>
            <a:r>
              <a:rPr lang="en-US" sz="2800" dirty="0"/>
              <a:t>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64633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0A17314-1574-43A8-9F57-F2DEC9153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1799" y="1150375"/>
            <a:ext cx="7977440" cy="559455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ACCD53-DD75-4772-839D-E208EBD56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403123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           Phases of rocket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6947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73438-9CE7-4638-9B38-D877ABBD5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130" y="117988"/>
            <a:ext cx="10131425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 Components of a rocket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AD2D7A-F751-4D6E-ADE2-5160373440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7794" y="707923"/>
            <a:ext cx="8318090" cy="603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78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CCD53-DD75-4772-839D-E208EBD56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511276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Propulsion system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3D5B56-1D14-42BC-B4F4-DE7816141045}"/>
              </a:ext>
            </a:extLst>
          </p:cNvPr>
          <p:cNvSpPr txBox="1"/>
          <p:nvPr/>
        </p:nvSpPr>
        <p:spPr>
          <a:xfrm>
            <a:off x="511277" y="1799303"/>
            <a:ext cx="1147424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anose="02020404030301010803" pitchFamily="18" charset="0"/>
              </a:rPr>
              <a:t>1-It follows NEWTON’S THIRD LAW of motion.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2-Rocket motor is the energy conversion device where matter(rocket propellent) is burned to produce hot gases.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3-These are forced out through a nozzle to build pressure.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4-Rocket propellent consist of: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                                                       -Fuel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                                                       -Oxidizer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5-Rocket motor types: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                                                  -Liquid propellent (alcohol,H2O2) 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                                                  -Solid   propellent  (black powder, aluminum perchlorate)                              </a:t>
            </a:r>
            <a:endParaRPr lang="en-IN" sz="2000" dirty="0">
              <a:latin typeface="Garamond" panose="02020404030301010803" pitchFamily="18" charset="0"/>
            </a:endParaRPr>
          </a:p>
          <a:p>
            <a:r>
              <a:rPr lang="en-US" sz="2000" dirty="0">
                <a:latin typeface="Garamond" panose="02020404030301010803" pitchFamily="18" charset="0"/>
              </a:rPr>
              <a:t>                                                  -Hybrid propellent (plastic,NO2)                               </a:t>
            </a:r>
            <a:endParaRPr lang="en-IN" sz="2000" dirty="0">
              <a:latin typeface="Garamond" panose="02020404030301010803" pitchFamily="18" charset="0"/>
            </a:endParaRPr>
          </a:p>
          <a:p>
            <a:r>
              <a:rPr lang="en-US" dirty="0"/>
              <a:t>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3443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3435AD-4F4D-4894-91D1-86BE4D5EE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899" y="265471"/>
            <a:ext cx="7420714" cy="34314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713262-B2EE-4545-848E-5C2ED7700F17}"/>
              </a:ext>
            </a:extLst>
          </p:cNvPr>
          <p:cNvSpPr txBox="1"/>
          <p:nvPr/>
        </p:nvSpPr>
        <p:spPr>
          <a:xfrm>
            <a:off x="1248697" y="4375355"/>
            <a:ext cx="101075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Thrust= F= Me*</a:t>
            </a:r>
            <a:r>
              <a:rPr lang="en-US" dirty="0" err="1">
                <a:latin typeface="Garamond" panose="02020404030301010803" pitchFamily="18" charset="0"/>
              </a:rPr>
              <a:t>Ve</a:t>
            </a:r>
            <a:r>
              <a:rPr lang="en-US" dirty="0">
                <a:latin typeface="Garamond" panose="02020404030301010803" pitchFamily="18" charset="0"/>
              </a:rPr>
              <a:t> + (Pe - Po)Ae</a:t>
            </a:r>
          </a:p>
          <a:p>
            <a:r>
              <a:rPr lang="en-US" dirty="0">
                <a:latin typeface="Garamond" panose="02020404030301010803" pitchFamily="18" charset="0"/>
              </a:rPr>
              <a:t>                                                                                                                      where Me =mass flow rate</a:t>
            </a:r>
          </a:p>
          <a:p>
            <a:r>
              <a:rPr lang="en-US" dirty="0">
                <a:latin typeface="Garamond" panose="02020404030301010803" pitchFamily="18" charset="0"/>
              </a:rPr>
              <a:t>                                                                                                                      Pe = pressure inside nozzle</a:t>
            </a:r>
          </a:p>
          <a:p>
            <a:r>
              <a:rPr lang="en-US" dirty="0">
                <a:latin typeface="Garamond" panose="02020404030301010803" pitchFamily="18" charset="0"/>
              </a:rPr>
              <a:t>                                                                                                                      Po = atmospheric pressure </a:t>
            </a:r>
          </a:p>
          <a:p>
            <a:r>
              <a:rPr lang="en-US" dirty="0">
                <a:latin typeface="Garamond" panose="02020404030301010803" pitchFamily="18" charset="0"/>
              </a:rPr>
              <a:t>                                                                                                                      Ae = area</a:t>
            </a:r>
          </a:p>
          <a:p>
            <a:r>
              <a:rPr lang="en-US" dirty="0">
                <a:latin typeface="Garamond" panose="02020404030301010803" pitchFamily="18" charset="0"/>
              </a:rPr>
              <a:t>                                                                                                                      </a:t>
            </a:r>
            <a:r>
              <a:rPr lang="en-US" dirty="0" err="1">
                <a:latin typeface="Garamond" panose="02020404030301010803" pitchFamily="18" charset="0"/>
              </a:rPr>
              <a:t>Ve</a:t>
            </a:r>
            <a:r>
              <a:rPr lang="en-US" dirty="0">
                <a:latin typeface="Garamond" panose="02020404030301010803" pitchFamily="18" charset="0"/>
              </a:rPr>
              <a:t> = velocity</a:t>
            </a:r>
            <a:endParaRPr lang="en-IN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22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226</TotalTime>
  <Words>521</Words>
  <Application>Microsoft Office PowerPoint</Application>
  <PresentationFormat>Widescreen</PresentationFormat>
  <Paragraphs>108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Celestial</vt:lpstr>
      <vt:lpstr>PowerPoint Presentation</vt:lpstr>
      <vt:lpstr>TEAM 8</vt:lpstr>
      <vt:lpstr>CONTENTS</vt:lpstr>
      <vt:lpstr>Types of rockets</vt:lpstr>
      <vt:lpstr>Principle of rocket</vt:lpstr>
      <vt:lpstr>                                       Phases of rocket</vt:lpstr>
      <vt:lpstr>                             Components of a rocket</vt:lpstr>
      <vt:lpstr>                           Propulsion system</vt:lpstr>
      <vt:lpstr>PowerPoint Presentation</vt:lpstr>
      <vt:lpstr>stability</vt:lpstr>
      <vt:lpstr>flight</vt:lpstr>
      <vt:lpstr>ROCKET PERFORMANCE</vt:lpstr>
      <vt:lpstr>Parachute recovery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pragati panda</dc:creator>
  <cp:lastModifiedBy>pragati panda</cp:lastModifiedBy>
  <cp:revision>26</cp:revision>
  <dcterms:created xsi:type="dcterms:W3CDTF">2020-07-23T04:44:22Z</dcterms:created>
  <dcterms:modified xsi:type="dcterms:W3CDTF">2020-07-27T16:50:46Z</dcterms:modified>
</cp:coreProperties>
</file>