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 id="2147483732" r:id="rId6"/>
    <p:sldMasterId id="2147483744" r:id="rId7"/>
    <p:sldMasterId id="2147483756" r:id="rId8"/>
  </p:sldMasterIdLst>
  <p:sldIdLst>
    <p:sldId id="256" r:id="rId9"/>
    <p:sldId id="259" r:id="rId10"/>
    <p:sldId id="260" r:id="rId11"/>
    <p:sldId id="257" r:id="rId12"/>
    <p:sldId id="258" r:id="rId13"/>
    <p:sldId id="262" r:id="rId14"/>
    <p:sldId id="261" r:id="rId15"/>
    <p:sldId id="264" r:id="rId16"/>
    <p:sldId id="263" r:id="rId17"/>
    <p:sldId id="265" r:id="rId18"/>
    <p:sldId id="269" r:id="rId19"/>
    <p:sldId id="271" r:id="rId20"/>
    <p:sldId id="270" r:id="rId21"/>
    <p:sldId id="272" r:id="rId22"/>
    <p:sldId id="273" r:id="rId23"/>
    <p:sldId id="274" r:id="rId24"/>
    <p:sldId id="275" r:id="rId25"/>
    <p:sldId id="276" r:id="rId26"/>
    <p:sldId id="287" r:id="rId27"/>
    <p:sldId id="279" r:id="rId28"/>
    <p:sldId id="277" r:id="rId29"/>
    <p:sldId id="280" r:id="rId30"/>
    <p:sldId id="285" r:id="rId31"/>
    <p:sldId id="281" r:id="rId32"/>
    <p:sldId id="286"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E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1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27980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08538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62394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14743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047950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594817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036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513383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729552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197458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00691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320401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379124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005194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58171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532733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136253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723562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964272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951703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8946258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78355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639811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777638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955387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299368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213509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3897441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3170973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253544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13401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2768184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58270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2916093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0588666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6949373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8828217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5898173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5085157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4694715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870148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5666210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9280810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91835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364786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8477134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7215728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9594420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2474158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2602189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254109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6611128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4775073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7151542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50666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4442953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1926917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8585575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6623597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8133084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152826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7538085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2244495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5035132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4791704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33800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4277490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7950925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351832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5929775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8708220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72758416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49017613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9258751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4751674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7332532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36197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0400468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6177402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8658438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0563B-91BB-4776-AD6A-15929A96172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8227434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0563B-91BB-4776-AD6A-15929A96172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27885745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563B-91BB-4776-AD6A-15929A961724}"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8918489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1057656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328207223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74439308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0563B-91BB-4776-AD6A-15929A96172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89303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0563B-91BB-4776-AD6A-15929A96172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66734-EDB4-4EFE-9CBE-9C94B23EB6F2}" type="slidenum">
              <a:rPr lang="en-IN" smtClean="0"/>
              <a:t>‹#›</a:t>
            </a:fld>
            <a:endParaRPr lang="en-IN"/>
          </a:p>
        </p:txBody>
      </p:sp>
    </p:spTree>
    <p:extLst>
      <p:ext uri="{BB962C8B-B14F-4D97-AF65-F5344CB8AC3E}">
        <p14:creationId xmlns:p14="http://schemas.microsoft.com/office/powerpoint/2010/main" val="197163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1710599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68636162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18680716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26873536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45731638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16888129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198868269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563B-91BB-4776-AD6A-15929A961724}" type="datetimeFigureOut">
              <a:rPr lang="en-IN" smtClean="0"/>
              <a:t>24-07-2020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66734-EDB4-4EFE-9CBE-9C94B23EB6F2}" type="slidenum">
              <a:rPr lang="en-IN" smtClean="0"/>
              <a:t>‹#›</a:t>
            </a:fld>
            <a:endParaRPr lang="en-IN"/>
          </a:p>
        </p:txBody>
      </p:sp>
    </p:spTree>
    <p:extLst>
      <p:ext uri="{BB962C8B-B14F-4D97-AF65-F5344CB8AC3E}">
        <p14:creationId xmlns:p14="http://schemas.microsoft.com/office/powerpoint/2010/main" val="5115269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84.xml"/><Relationship Id="rId4" Type="http://schemas.openxmlformats.org/officeDocument/2006/relationships/image" Target="../media/image3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6C1FF-1C5D-4595-A06D-26A7A7A21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55" y="0"/>
            <a:ext cx="10746889" cy="6858000"/>
          </a:xfrm>
          <a:prstGeom prst="rect">
            <a:avLst/>
          </a:prstGeom>
          <a:ln>
            <a:noFill/>
          </a:ln>
          <a:effectLst>
            <a:softEdge rad="635000"/>
          </a:effectLst>
        </p:spPr>
      </p:pic>
      <p:sp>
        <p:nvSpPr>
          <p:cNvPr id="4" name="TextBox 3">
            <a:extLst>
              <a:ext uri="{FF2B5EF4-FFF2-40B4-BE49-F238E27FC236}">
                <a16:creationId xmlns:a16="http://schemas.microsoft.com/office/drawing/2014/main" id="{BF23493F-633B-47C7-BF2E-A9B2ECAE2B90}"/>
              </a:ext>
            </a:extLst>
          </p:cNvPr>
          <p:cNvSpPr txBox="1"/>
          <p:nvPr/>
        </p:nvSpPr>
        <p:spPr>
          <a:xfrm>
            <a:off x="1329180" y="2196446"/>
            <a:ext cx="5910606" cy="3139321"/>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IN" sz="6600" b="1" dirty="0">
                <a:latin typeface="Bradley Hand ITC" panose="03070402050302030203" pitchFamily="66" charset="0"/>
              </a:rPr>
              <a:t>Basics</a:t>
            </a:r>
          </a:p>
          <a:p>
            <a:pPr algn="ctr"/>
            <a:r>
              <a:rPr lang="en-IN" sz="6600" b="1" dirty="0">
                <a:latin typeface="Bradley Hand ITC" panose="03070402050302030203" pitchFamily="66" charset="0"/>
              </a:rPr>
              <a:t> of </a:t>
            </a:r>
          </a:p>
          <a:p>
            <a:pPr algn="ctr"/>
            <a:r>
              <a:rPr lang="en-IN" sz="6600" b="1" dirty="0">
                <a:latin typeface="Bradley Hand ITC" panose="03070402050302030203" pitchFamily="66" charset="0"/>
              </a:rPr>
              <a:t>Rocketry </a:t>
            </a:r>
          </a:p>
        </p:txBody>
      </p:sp>
    </p:spTree>
    <p:extLst>
      <p:ext uri="{BB962C8B-B14F-4D97-AF65-F5344CB8AC3E}">
        <p14:creationId xmlns:p14="http://schemas.microsoft.com/office/powerpoint/2010/main" val="2403401431"/>
      </p:ext>
    </p:extLst>
  </p:cSld>
  <p:clrMapOvr>
    <a:masterClrMapping/>
  </p:clrMapOvr>
  <p:transition spd="med" advClick="0">
    <p:wipe/>
    <p:sndAc>
      <p:stSnd>
        <p:snd r:embed="rId2" name="suction.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723B6A-BF81-48BA-8F0E-CF4F343D8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732"/>
          </a:xfrm>
          <a:prstGeom prst="rect">
            <a:avLst/>
          </a:prstGeom>
        </p:spPr>
      </p:pic>
      <p:sp>
        <p:nvSpPr>
          <p:cNvPr id="2" name="TextBox 1">
            <a:extLst>
              <a:ext uri="{FF2B5EF4-FFF2-40B4-BE49-F238E27FC236}">
                <a16:creationId xmlns:a16="http://schemas.microsoft.com/office/drawing/2014/main" id="{83152C71-5B4F-4511-BE6C-69583E97A668}"/>
              </a:ext>
            </a:extLst>
          </p:cNvPr>
          <p:cNvSpPr txBox="1"/>
          <p:nvPr/>
        </p:nvSpPr>
        <p:spPr>
          <a:xfrm>
            <a:off x="2460395" y="0"/>
            <a:ext cx="8144759" cy="1107996"/>
          </a:xfrm>
          <a:prstGeom prst="rect">
            <a:avLst/>
          </a:prstGeom>
          <a:noFill/>
        </p:spPr>
        <p:txBody>
          <a:bodyPr wrap="square" rtlCol="0">
            <a:spAutoFit/>
          </a:bodyPr>
          <a:lstStyle/>
          <a:p>
            <a:r>
              <a:rPr lang="en-IN" sz="6600" dirty="0">
                <a:solidFill>
                  <a:schemeClr val="bg1"/>
                </a:solidFill>
              </a:rPr>
              <a:t>Combustion Process</a:t>
            </a:r>
          </a:p>
        </p:txBody>
      </p:sp>
      <p:sp>
        <p:nvSpPr>
          <p:cNvPr id="6" name="TextBox 5">
            <a:extLst>
              <a:ext uri="{FF2B5EF4-FFF2-40B4-BE49-F238E27FC236}">
                <a16:creationId xmlns:a16="http://schemas.microsoft.com/office/drawing/2014/main" id="{44194C97-199F-4F4A-B9E9-E120097A3A0F}"/>
              </a:ext>
            </a:extLst>
          </p:cNvPr>
          <p:cNvSpPr txBox="1"/>
          <p:nvPr/>
        </p:nvSpPr>
        <p:spPr>
          <a:xfrm>
            <a:off x="1011025" y="4225791"/>
            <a:ext cx="8387498" cy="2062103"/>
          </a:xfrm>
          <a:prstGeom prst="rect">
            <a:avLst/>
          </a:prstGeom>
          <a:noFill/>
        </p:spPr>
        <p:txBody>
          <a:bodyPr wrap="square">
            <a:spAutoFit/>
          </a:bodyPr>
          <a:lstStyle/>
          <a:p>
            <a:r>
              <a:rPr lang="en-IN" sz="3200" dirty="0">
                <a:solidFill>
                  <a:schemeClr val="bg1"/>
                </a:solidFill>
              </a:rPr>
              <a:t>The chemical reaction between the oxidizer and the fuel which is highly exothermic occurs in the chamber and the resultant gas with high pressure is led out through nozzle propelling the rocket.</a:t>
            </a:r>
          </a:p>
        </p:txBody>
      </p:sp>
      <p:sp>
        <p:nvSpPr>
          <p:cNvPr id="7" name="TextBox 6">
            <a:extLst>
              <a:ext uri="{FF2B5EF4-FFF2-40B4-BE49-F238E27FC236}">
                <a16:creationId xmlns:a16="http://schemas.microsoft.com/office/drawing/2014/main" id="{07075FD4-96A2-494B-AF68-FD4E1572AB76}"/>
              </a:ext>
            </a:extLst>
          </p:cNvPr>
          <p:cNvSpPr txBox="1"/>
          <p:nvPr/>
        </p:nvSpPr>
        <p:spPr>
          <a:xfrm>
            <a:off x="1011025" y="1374232"/>
            <a:ext cx="7861956" cy="2585323"/>
          </a:xfrm>
          <a:prstGeom prst="rect">
            <a:avLst/>
          </a:prstGeom>
          <a:noFill/>
        </p:spPr>
        <p:txBody>
          <a:bodyPr wrap="square" rtlCol="0">
            <a:spAutoFit/>
          </a:bodyPr>
          <a:lstStyle/>
          <a:p>
            <a:r>
              <a:rPr lang="en-IN" sz="3600" dirty="0">
                <a:solidFill>
                  <a:schemeClr val="bg1"/>
                </a:solidFill>
              </a:rPr>
              <a:t>The fuel and oxidizer are pumped and released into the combustion chamber With the help of pumps and injector plates.</a:t>
            </a:r>
          </a:p>
          <a:p>
            <a:endParaRPr lang="en-IN" dirty="0"/>
          </a:p>
        </p:txBody>
      </p:sp>
    </p:spTree>
    <p:extLst>
      <p:ext uri="{BB962C8B-B14F-4D97-AF65-F5344CB8AC3E}">
        <p14:creationId xmlns:p14="http://schemas.microsoft.com/office/powerpoint/2010/main" val="1087696125"/>
      </p:ext>
    </p:extLst>
  </p:cSld>
  <p:clrMapOvr>
    <a:masterClrMapping/>
  </p:clrMapOvr>
  <mc:AlternateContent xmlns:mc="http://schemas.openxmlformats.org/markup-compatibility/2006">
    <mc:Choice xmlns:p14="http://schemas.microsoft.com/office/powerpoint/2010/main" Requires="p14">
      <p:transition>
        <p14:ferris dir="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A50D4-C869-4397-AE3F-23BAFAF34D09}"/>
              </a:ext>
            </a:extLst>
          </p:cNvPr>
          <p:cNvPicPr>
            <a:picLocks noChangeAspect="1"/>
          </p:cNvPicPr>
          <p:nvPr/>
        </p:nvPicPr>
        <p:blipFill rotWithShape="1">
          <a:blip r:embed="rId2">
            <a:extLst>
              <a:ext uri="{28A0092B-C50C-407E-A947-70E740481C1C}">
                <a14:useLocalDpi xmlns:a14="http://schemas.microsoft.com/office/drawing/2010/main" val="0"/>
              </a:ext>
            </a:extLst>
          </a:blip>
          <a:srcRect l="-1" t="32959" r="-2077"/>
          <a:stretch/>
        </p:blipFill>
        <p:spPr>
          <a:xfrm>
            <a:off x="1791091" y="0"/>
            <a:ext cx="8927185" cy="4640343"/>
          </a:xfrm>
          <a:prstGeom prst="rect">
            <a:avLst/>
          </a:prstGeom>
        </p:spPr>
      </p:pic>
      <p:sp>
        <p:nvSpPr>
          <p:cNvPr id="2" name="TextBox 1">
            <a:extLst>
              <a:ext uri="{FF2B5EF4-FFF2-40B4-BE49-F238E27FC236}">
                <a16:creationId xmlns:a16="http://schemas.microsoft.com/office/drawing/2014/main" id="{A042E16E-DD23-4FC3-8B7A-2BEF67A9EF1F}"/>
              </a:ext>
            </a:extLst>
          </p:cNvPr>
          <p:cNvSpPr txBox="1"/>
          <p:nvPr/>
        </p:nvSpPr>
        <p:spPr>
          <a:xfrm>
            <a:off x="2705493" y="0"/>
            <a:ext cx="7343480" cy="1107996"/>
          </a:xfrm>
          <a:prstGeom prst="rect">
            <a:avLst/>
          </a:prstGeom>
          <a:noFill/>
        </p:spPr>
        <p:txBody>
          <a:bodyPr wrap="square" rtlCol="0">
            <a:spAutoFit/>
          </a:bodyPr>
          <a:lstStyle/>
          <a:p>
            <a:pPr algn="ctr"/>
            <a:r>
              <a:rPr lang="en-IN" sz="6600" dirty="0">
                <a:latin typeface="Britannic Bold" panose="020B0903060703020204" pitchFamily="34" charset="0"/>
              </a:rPr>
              <a:t>The Nozzle</a:t>
            </a:r>
          </a:p>
        </p:txBody>
      </p:sp>
      <p:sp>
        <p:nvSpPr>
          <p:cNvPr id="8" name="TextBox 7">
            <a:extLst>
              <a:ext uri="{FF2B5EF4-FFF2-40B4-BE49-F238E27FC236}">
                <a16:creationId xmlns:a16="http://schemas.microsoft.com/office/drawing/2014/main" id="{D0757182-5279-4D71-AC7B-359D5014CCE1}"/>
              </a:ext>
            </a:extLst>
          </p:cNvPr>
          <p:cNvSpPr txBox="1"/>
          <p:nvPr/>
        </p:nvSpPr>
        <p:spPr>
          <a:xfrm>
            <a:off x="672445" y="4320429"/>
            <a:ext cx="8584677" cy="2246769"/>
          </a:xfrm>
          <a:prstGeom prst="rect">
            <a:avLst/>
          </a:prstGeom>
          <a:noFill/>
        </p:spPr>
        <p:txBody>
          <a:bodyPr wrap="square">
            <a:spAutoFit/>
          </a:bodyPr>
          <a:lstStyle/>
          <a:p>
            <a:r>
              <a:rPr lang="en-IN" sz="2800" dirty="0"/>
              <a:t>Importance: Since thrust is a product of mass and velocity, the low velocity and high pressure gases produced in the combustion chamber are to be converted to low pressure high velocity exhaust. That’s the part when nozzle comes in to play.</a:t>
            </a:r>
          </a:p>
        </p:txBody>
      </p:sp>
      <p:sp>
        <p:nvSpPr>
          <p:cNvPr id="9" name="TextBox 8">
            <a:extLst>
              <a:ext uri="{FF2B5EF4-FFF2-40B4-BE49-F238E27FC236}">
                <a16:creationId xmlns:a16="http://schemas.microsoft.com/office/drawing/2014/main" id="{0DC93E57-876F-45A8-BE44-9270CF61EB98}"/>
              </a:ext>
            </a:extLst>
          </p:cNvPr>
          <p:cNvSpPr txBox="1"/>
          <p:nvPr/>
        </p:nvSpPr>
        <p:spPr>
          <a:xfrm>
            <a:off x="9106291" y="1999967"/>
            <a:ext cx="3085709" cy="4247317"/>
          </a:xfrm>
          <a:prstGeom prst="rect">
            <a:avLst/>
          </a:prstGeom>
          <a:noFill/>
        </p:spPr>
        <p:txBody>
          <a:bodyPr wrap="square" rtlCol="0">
            <a:spAutoFit/>
          </a:bodyPr>
          <a:lstStyle/>
          <a:p>
            <a:r>
              <a:rPr lang="en-IN" sz="2800" dirty="0"/>
              <a:t>Function of nozzle: Basically a nozzle converts the chemically prepared thermal energy generated in combustion chamber to kinetic energy. </a:t>
            </a:r>
          </a:p>
          <a:p>
            <a:endParaRPr lang="en-IN" dirty="0"/>
          </a:p>
        </p:txBody>
      </p:sp>
      <p:pic>
        <p:nvPicPr>
          <p:cNvPr id="11" name="Picture 10">
            <a:extLst>
              <a:ext uri="{FF2B5EF4-FFF2-40B4-BE49-F238E27FC236}">
                <a16:creationId xmlns:a16="http://schemas.microsoft.com/office/drawing/2014/main" id="{A1FA36B9-2B54-4DF8-8537-5D19E3808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25" y="237155"/>
            <a:ext cx="2784051" cy="4083274"/>
          </a:xfrm>
          <a:prstGeom prst="rect">
            <a:avLst/>
          </a:prstGeom>
        </p:spPr>
      </p:pic>
    </p:spTree>
    <p:extLst>
      <p:ext uri="{BB962C8B-B14F-4D97-AF65-F5344CB8AC3E}">
        <p14:creationId xmlns:p14="http://schemas.microsoft.com/office/powerpoint/2010/main" val="328202873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15DB0E-A685-40CA-81E6-F6E30A4B817F}"/>
              </a:ext>
            </a:extLst>
          </p:cNvPr>
          <p:cNvPicPr>
            <a:picLocks noChangeAspect="1"/>
          </p:cNvPicPr>
          <p:nvPr/>
        </p:nvPicPr>
        <p:blipFill rotWithShape="1">
          <a:blip r:embed="rId2">
            <a:extLst>
              <a:ext uri="{28A0092B-C50C-407E-A947-70E740481C1C}">
                <a14:useLocalDpi xmlns:a14="http://schemas.microsoft.com/office/drawing/2010/main" val="0"/>
              </a:ext>
            </a:extLst>
          </a:blip>
          <a:srcRect r="15340"/>
          <a:stretch/>
        </p:blipFill>
        <p:spPr>
          <a:xfrm>
            <a:off x="4443166" y="0"/>
            <a:ext cx="7748834" cy="6858000"/>
          </a:xfrm>
          <a:prstGeom prst="rect">
            <a:avLst/>
          </a:prstGeom>
        </p:spPr>
      </p:pic>
      <p:sp>
        <p:nvSpPr>
          <p:cNvPr id="2" name="TextBox 1">
            <a:extLst>
              <a:ext uri="{FF2B5EF4-FFF2-40B4-BE49-F238E27FC236}">
                <a16:creationId xmlns:a16="http://schemas.microsoft.com/office/drawing/2014/main" id="{D3222F7A-049A-4BAE-9B7B-D082B15C5E86}"/>
              </a:ext>
            </a:extLst>
          </p:cNvPr>
          <p:cNvSpPr txBox="1"/>
          <p:nvPr/>
        </p:nvSpPr>
        <p:spPr>
          <a:xfrm>
            <a:off x="1621410" y="0"/>
            <a:ext cx="7748833" cy="1107996"/>
          </a:xfrm>
          <a:prstGeom prst="rect">
            <a:avLst/>
          </a:prstGeom>
          <a:noFill/>
        </p:spPr>
        <p:txBody>
          <a:bodyPr wrap="square" rtlCol="0">
            <a:spAutoFit/>
          </a:bodyPr>
          <a:lstStyle/>
          <a:p>
            <a:r>
              <a:rPr lang="en-IN" sz="6600" dirty="0"/>
              <a:t>Motors of a rocket</a:t>
            </a:r>
          </a:p>
        </p:txBody>
      </p:sp>
      <p:sp>
        <p:nvSpPr>
          <p:cNvPr id="7" name="TextBox 6">
            <a:extLst>
              <a:ext uri="{FF2B5EF4-FFF2-40B4-BE49-F238E27FC236}">
                <a16:creationId xmlns:a16="http://schemas.microsoft.com/office/drawing/2014/main" id="{7290B083-4777-4199-935C-85DEBD8D7C2A}"/>
              </a:ext>
            </a:extLst>
          </p:cNvPr>
          <p:cNvSpPr txBox="1"/>
          <p:nvPr/>
        </p:nvSpPr>
        <p:spPr>
          <a:xfrm>
            <a:off x="914400" y="1120676"/>
            <a:ext cx="6695267" cy="5632311"/>
          </a:xfrm>
          <a:prstGeom prst="rect">
            <a:avLst/>
          </a:prstGeom>
          <a:noFill/>
        </p:spPr>
        <p:txBody>
          <a:bodyPr wrap="square" rtlCol="0">
            <a:spAutoFit/>
          </a:bodyPr>
          <a:lstStyle/>
          <a:p>
            <a:r>
              <a:rPr lang="en-IN" sz="2000" dirty="0"/>
              <a:t>They are basically the rocket engine parts .</a:t>
            </a:r>
          </a:p>
          <a:p>
            <a:endParaRPr lang="en-US" sz="2000" dirty="0"/>
          </a:p>
          <a:p>
            <a:r>
              <a:rPr lang="en-US" sz="2000" dirty="0"/>
              <a:t>There are 3 types of motor used in </a:t>
            </a:r>
            <a:r>
              <a:rPr lang="en-US" sz="2000" dirty="0" err="1"/>
              <a:t>rocketry.BP</a:t>
            </a:r>
            <a:r>
              <a:rPr lang="en-US" sz="2000" dirty="0"/>
              <a:t> motors – </a:t>
            </a:r>
          </a:p>
          <a:p>
            <a:r>
              <a:rPr lang="en-US" sz="2000" dirty="0"/>
              <a:t>Black powder or BP, uses ordinary gunpowder like the stuff used in fireworks</a:t>
            </a:r>
          </a:p>
          <a:p>
            <a:r>
              <a:rPr lang="en-US" sz="2000" dirty="0"/>
              <a:t>AP motor - Ammonium perchlorate-based mixture, generally known as an AP motor</a:t>
            </a:r>
          </a:p>
          <a:p>
            <a:r>
              <a:rPr lang="en-US" sz="2000" dirty="0"/>
              <a:t>Hybrid motor - normally using nitrous oxide as the </a:t>
            </a:r>
            <a:r>
              <a:rPr lang="en-US" sz="2000" dirty="0" err="1"/>
              <a:t>oxidiser</a:t>
            </a:r>
            <a:r>
              <a:rPr lang="en-US" sz="2000" dirty="0"/>
              <a:t> and plastic as the fuel.</a:t>
            </a:r>
          </a:p>
          <a:p>
            <a:endParaRPr lang="en-US" sz="2000" dirty="0"/>
          </a:p>
          <a:p>
            <a:r>
              <a:rPr lang="en-US" sz="2000" dirty="0"/>
              <a:t>Rocket Motor </a:t>
            </a:r>
            <a:r>
              <a:rPr lang="en-US" sz="2000" dirty="0" err="1"/>
              <a:t>CodesThe</a:t>
            </a:r>
            <a:r>
              <a:rPr lang="en-US" sz="2000" dirty="0"/>
              <a:t> designation for a specific motor looks like C6-3. In this example, the letter (C) represents the total impulse range of the motor, the number (6) before the dash represents the average thrust in newtons, and the number (3) after the dash represents the delay in seconds from propelling charge burnout to the firing of the ejection charge (a gas generator composition, usually black powder, designed to deploy the recovery system).</a:t>
            </a:r>
            <a:endParaRPr lang="en-IN" sz="2000" dirty="0"/>
          </a:p>
        </p:txBody>
      </p:sp>
    </p:spTree>
    <p:extLst>
      <p:ext uri="{BB962C8B-B14F-4D97-AF65-F5344CB8AC3E}">
        <p14:creationId xmlns:p14="http://schemas.microsoft.com/office/powerpoint/2010/main" val="935104148"/>
      </p:ext>
    </p:extLst>
  </p:cSld>
  <p:clrMapOvr>
    <a:masterClrMapping/>
  </p:clrMapOvr>
  <mc:AlternateContent xmlns:mc="http://schemas.openxmlformats.org/markup-compatibility/2006">
    <mc:Choice xmlns:p14="http://schemas.microsoft.com/office/powerpoint/2010/main" Requires="p14">
      <p:transition>
        <p14:doors dir="ver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5B30FE-7802-4720-B062-006AB44BA17B}"/>
              </a:ext>
            </a:extLst>
          </p:cNvPr>
          <p:cNvPicPr>
            <a:picLocks noChangeAspect="1"/>
          </p:cNvPicPr>
          <p:nvPr/>
        </p:nvPicPr>
        <p:blipFill rotWithShape="1">
          <a:blip r:embed="rId2">
            <a:extLst>
              <a:ext uri="{28A0092B-C50C-407E-A947-70E740481C1C}">
                <a14:useLocalDpi xmlns:a14="http://schemas.microsoft.com/office/drawing/2010/main" val="0"/>
              </a:ext>
            </a:extLst>
          </a:blip>
          <a:srcRect r="19354"/>
          <a:stretch/>
        </p:blipFill>
        <p:spPr>
          <a:xfrm>
            <a:off x="0" y="0"/>
            <a:ext cx="12192000" cy="6858000"/>
          </a:xfrm>
          <a:prstGeom prst="rect">
            <a:avLst/>
          </a:prstGeom>
        </p:spPr>
      </p:pic>
      <p:sp>
        <p:nvSpPr>
          <p:cNvPr id="2" name="TextBox 1">
            <a:extLst>
              <a:ext uri="{FF2B5EF4-FFF2-40B4-BE49-F238E27FC236}">
                <a16:creationId xmlns:a16="http://schemas.microsoft.com/office/drawing/2014/main" id="{A793BAEE-DCC2-4F4F-A97C-0BF422D84742}"/>
              </a:ext>
            </a:extLst>
          </p:cNvPr>
          <p:cNvSpPr txBox="1"/>
          <p:nvPr/>
        </p:nvSpPr>
        <p:spPr>
          <a:xfrm>
            <a:off x="557752" y="0"/>
            <a:ext cx="10171522" cy="1107996"/>
          </a:xfrm>
          <a:prstGeom prst="rect">
            <a:avLst/>
          </a:prstGeom>
          <a:noFill/>
        </p:spPr>
        <p:txBody>
          <a:bodyPr wrap="square" rtlCol="0">
            <a:spAutoFit/>
          </a:bodyPr>
          <a:lstStyle/>
          <a:p>
            <a:r>
              <a:rPr lang="en-IN" sz="6600" dirty="0">
                <a:solidFill>
                  <a:schemeClr val="bg1"/>
                </a:solidFill>
              </a:rPr>
              <a:t>Igniters and Launch Controls </a:t>
            </a:r>
          </a:p>
        </p:txBody>
      </p:sp>
      <p:sp>
        <p:nvSpPr>
          <p:cNvPr id="5" name="TextBox 4">
            <a:extLst>
              <a:ext uri="{FF2B5EF4-FFF2-40B4-BE49-F238E27FC236}">
                <a16:creationId xmlns:a16="http://schemas.microsoft.com/office/drawing/2014/main" id="{88CE09E8-40E0-4FB5-87AF-F8032EEF2685}"/>
              </a:ext>
            </a:extLst>
          </p:cNvPr>
          <p:cNvSpPr txBox="1"/>
          <p:nvPr/>
        </p:nvSpPr>
        <p:spPr>
          <a:xfrm>
            <a:off x="1273629" y="1600200"/>
            <a:ext cx="7445828" cy="4801314"/>
          </a:xfrm>
          <a:prstGeom prst="rect">
            <a:avLst/>
          </a:prstGeom>
          <a:noFill/>
        </p:spPr>
        <p:txBody>
          <a:bodyPr wrap="square" rtlCol="0">
            <a:spAutoFit/>
          </a:bodyPr>
          <a:lstStyle/>
          <a:p>
            <a:r>
              <a:rPr lang="en-US" sz="2400" dirty="0">
                <a:solidFill>
                  <a:schemeClr val="bg1"/>
                </a:solidFill>
              </a:rPr>
              <a:t>A Rocket Motor Igniter provides the necessary heat source to ignite rocket engines. This igniter utilizes an electrical input stimulus that ignites.</a:t>
            </a:r>
          </a:p>
          <a:p>
            <a:endParaRPr lang="en-US" sz="2400" dirty="0">
              <a:solidFill>
                <a:schemeClr val="bg1"/>
              </a:solidFill>
            </a:endParaRPr>
          </a:p>
          <a:p>
            <a:r>
              <a:rPr lang="en-US" sz="2400" dirty="0">
                <a:solidFill>
                  <a:schemeClr val="bg1"/>
                </a:solidFill>
              </a:rPr>
              <a:t>HBO Igniters are qualified and used to support the safe launching of various U.S. and International space vehicles.</a:t>
            </a:r>
          </a:p>
          <a:p>
            <a:endParaRPr lang="en-US" sz="2400" dirty="0">
              <a:solidFill>
                <a:schemeClr val="bg1"/>
              </a:solidFill>
            </a:endParaRPr>
          </a:p>
          <a:p>
            <a:endParaRPr lang="en-US" sz="2400" dirty="0">
              <a:solidFill>
                <a:schemeClr val="bg1"/>
              </a:solidFill>
            </a:endParaRPr>
          </a:p>
          <a:p>
            <a:r>
              <a:rPr lang="en-US" sz="2400" dirty="0">
                <a:solidFill>
                  <a:schemeClr val="bg1"/>
                </a:solidFill>
              </a:rPr>
              <a:t>Launch operations are supervised and controlled from several control rooms.</a:t>
            </a:r>
          </a:p>
          <a:p>
            <a:r>
              <a:rPr lang="en-US" sz="2400" dirty="0">
                <a:solidFill>
                  <a:schemeClr val="bg1"/>
                </a:solidFill>
              </a:rPr>
              <a:t>For navigation and other connection purposes sometimes  on shore stations are also established .</a:t>
            </a:r>
          </a:p>
          <a:p>
            <a:endParaRPr lang="en-IN" dirty="0">
              <a:solidFill>
                <a:schemeClr val="bg1"/>
              </a:solidFill>
            </a:endParaRPr>
          </a:p>
        </p:txBody>
      </p:sp>
    </p:spTree>
    <p:extLst>
      <p:ext uri="{BB962C8B-B14F-4D97-AF65-F5344CB8AC3E}">
        <p14:creationId xmlns:p14="http://schemas.microsoft.com/office/powerpoint/2010/main" val="1719177920"/>
      </p:ext>
    </p:extLst>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999343-90E2-4394-9AAA-B09C43FFF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6" y="-13440"/>
            <a:ext cx="12192000" cy="6858000"/>
          </a:xfrm>
          <a:prstGeom prst="rect">
            <a:avLst/>
          </a:prstGeom>
        </p:spPr>
      </p:pic>
      <p:sp>
        <p:nvSpPr>
          <p:cNvPr id="2" name="TextBox 1">
            <a:extLst>
              <a:ext uri="{FF2B5EF4-FFF2-40B4-BE49-F238E27FC236}">
                <a16:creationId xmlns:a16="http://schemas.microsoft.com/office/drawing/2014/main" id="{38DFE17B-E77C-4DFB-A95E-55CD566BFDF6}"/>
              </a:ext>
            </a:extLst>
          </p:cNvPr>
          <p:cNvSpPr txBox="1"/>
          <p:nvPr/>
        </p:nvSpPr>
        <p:spPr>
          <a:xfrm>
            <a:off x="1348033" y="0"/>
            <a:ext cx="11104775" cy="1015663"/>
          </a:xfrm>
          <a:prstGeom prst="rect">
            <a:avLst/>
          </a:prstGeom>
          <a:noFill/>
        </p:spPr>
        <p:txBody>
          <a:bodyPr wrap="square" rtlCol="0">
            <a:spAutoFit/>
          </a:bodyPr>
          <a:lstStyle/>
          <a:p>
            <a:r>
              <a:rPr lang="en-IN" sz="6000" dirty="0">
                <a:solidFill>
                  <a:schemeClr val="bg1"/>
                </a:solidFill>
              </a:rPr>
              <a:t>Direction Stabilization Devices </a:t>
            </a:r>
          </a:p>
        </p:txBody>
      </p:sp>
      <p:sp>
        <p:nvSpPr>
          <p:cNvPr id="6" name="TextBox 5">
            <a:extLst>
              <a:ext uri="{FF2B5EF4-FFF2-40B4-BE49-F238E27FC236}">
                <a16:creationId xmlns:a16="http://schemas.microsoft.com/office/drawing/2014/main" id="{E6A1456E-6D25-475C-A744-E95D77F0F6B4}"/>
              </a:ext>
            </a:extLst>
          </p:cNvPr>
          <p:cNvSpPr txBox="1"/>
          <p:nvPr/>
        </p:nvSpPr>
        <p:spPr>
          <a:xfrm>
            <a:off x="511404" y="1341757"/>
            <a:ext cx="3466707" cy="2308324"/>
          </a:xfrm>
          <a:prstGeom prst="rect">
            <a:avLst/>
          </a:prstGeom>
          <a:noFill/>
        </p:spPr>
        <p:txBody>
          <a:bodyPr wrap="square">
            <a:spAutoFit/>
          </a:bodyPr>
          <a:lstStyle/>
          <a:p>
            <a:r>
              <a:rPr lang="en-IN" dirty="0">
                <a:solidFill>
                  <a:schemeClr val="bg1"/>
                </a:solidFill>
              </a:rPr>
              <a:t>A </a:t>
            </a:r>
            <a:r>
              <a:rPr lang="en-IN" sz="3600" b="1" dirty="0" err="1">
                <a:solidFill>
                  <a:schemeClr val="bg1"/>
                </a:solidFill>
              </a:rPr>
              <a:t>vernier</a:t>
            </a:r>
            <a:r>
              <a:rPr lang="en-IN" sz="3600" b="1" dirty="0">
                <a:solidFill>
                  <a:schemeClr val="bg1"/>
                </a:solidFill>
              </a:rPr>
              <a:t> thruster </a:t>
            </a:r>
            <a:r>
              <a:rPr lang="en-IN" dirty="0">
                <a:solidFill>
                  <a:schemeClr val="bg1"/>
                </a:solidFill>
              </a:rPr>
              <a:t>is a rocket engine used on a spacecraft for fine adjustments to the attitude or velocity of a spacecraft. Depending on the design of a craft's </a:t>
            </a:r>
            <a:r>
              <a:rPr lang="en-IN" dirty="0" err="1">
                <a:solidFill>
                  <a:schemeClr val="bg1"/>
                </a:solidFill>
              </a:rPr>
              <a:t>maneuvering</a:t>
            </a:r>
            <a:r>
              <a:rPr lang="en-IN" dirty="0">
                <a:solidFill>
                  <a:schemeClr val="bg1"/>
                </a:solidFill>
              </a:rPr>
              <a:t> and stability systems,</a:t>
            </a:r>
          </a:p>
        </p:txBody>
      </p:sp>
      <p:sp>
        <p:nvSpPr>
          <p:cNvPr id="8" name="TextBox 7">
            <a:extLst>
              <a:ext uri="{FF2B5EF4-FFF2-40B4-BE49-F238E27FC236}">
                <a16:creationId xmlns:a16="http://schemas.microsoft.com/office/drawing/2014/main" id="{B113423A-C2B9-44D8-8380-F80A1DF55E0F}"/>
              </a:ext>
            </a:extLst>
          </p:cNvPr>
          <p:cNvSpPr txBox="1"/>
          <p:nvPr/>
        </p:nvSpPr>
        <p:spPr>
          <a:xfrm>
            <a:off x="511404" y="4306928"/>
            <a:ext cx="4329260" cy="1908215"/>
          </a:xfrm>
          <a:prstGeom prst="rect">
            <a:avLst/>
          </a:prstGeom>
          <a:noFill/>
        </p:spPr>
        <p:txBody>
          <a:bodyPr wrap="square">
            <a:spAutoFit/>
          </a:bodyPr>
          <a:lstStyle/>
          <a:p>
            <a:r>
              <a:rPr lang="en-US" sz="3200" b="1" dirty="0">
                <a:solidFill>
                  <a:schemeClr val="bg1"/>
                </a:solidFill>
              </a:rPr>
              <a:t>Inertial Navigation Systems </a:t>
            </a:r>
            <a:r>
              <a:rPr lang="en-US" dirty="0">
                <a:solidFill>
                  <a:schemeClr val="bg1"/>
                </a:solidFill>
              </a:rPr>
              <a:t>(INS) are navigational systems capable of calculating position, either relative to some reference system/point or to absolute coordinates.</a:t>
            </a:r>
            <a:endParaRPr lang="en-IN" dirty="0">
              <a:solidFill>
                <a:schemeClr val="bg1"/>
              </a:solidFill>
            </a:endParaRPr>
          </a:p>
        </p:txBody>
      </p:sp>
      <p:sp>
        <p:nvSpPr>
          <p:cNvPr id="10" name="TextBox 9">
            <a:extLst>
              <a:ext uri="{FF2B5EF4-FFF2-40B4-BE49-F238E27FC236}">
                <a16:creationId xmlns:a16="http://schemas.microsoft.com/office/drawing/2014/main" id="{40BD206B-2F7C-48D2-BCA2-5565952FB24E}"/>
              </a:ext>
            </a:extLst>
          </p:cNvPr>
          <p:cNvSpPr txBox="1"/>
          <p:nvPr/>
        </p:nvSpPr>
        <p:spPr>
          <a:xfrm>
            <a:off x="4242062" y="944532"/>
            <a:ext cx="6134874" cy="1415772"/>
          </a:xfrm>
          <a:prstGeom prst="rect">
            <a:avLst/>
          </a:prstGeom>
          <a:noFill/>
        </p:spPr>
        <p:txBody>
          <a:bodyPr wrap="square">
            <a:spAutoFit/>
          </a:bodyPr>
          <a:lstStyle/>
          <a:p>
            <a:r>
              <a:rPr lang="en-US" dirty="0">
                <a:solidFill>
                  <a:schemeClr val="bg1"/>
                </a:solidFill>
              </a:rPr>
              <a:t>In a </a:t>
            </a:r>
            <a:r>
              <a:rPr lang="en-US" sz="3200" b="1" dirty="0">
                <a:solidFill>
                  <a:schemeClr val="bg1"/>
                </a:solidFill>
              </a:rPr>
              <a:t>gimbaled thrust system</a:t>
            </a:r>
            <a:r>
              <a:rPr lang="en-US" dirty="0">
                <a:solidFill>
                  <a:schemeClr val="bg1"/>
                </a:solidFill>
              </a:rPr>
              <a:t>, the exhaust nozzle of the rocket can be swiveled from side to side. As the nozzle is moved, the direction of the thrust is changed relative to the center of gravity of the rocket.</a:t>
            </a:r>
            <a:endParaRPr lang="en-IN" dirty="0">
              <a:solidFill>
                <a:schemeClr val="bg1"/>
              </a:solidFill>
            </a:endParaRPr>
          </a:p>
        </p:txBody>
      </p:sp>
      <p:sp>
        <p:nvSpPr>
          <p:cNvPr id="12" name="TextBox 11">
            <a:extLst>
              <a:ext uri="{FF2B5EF4-FFF2-40B4-BE49-F238E27FC236}">
                <a16:creationId xmlns:a16="http://schemas.microsoft.com/office/drawing/2014/main" id="{D3697757-029E-414A-914D-CBD47CEE87BE}"/>
              </a:ext>
            </a:extLst>
          </p:cNvPr>
          <p:cNvSpPr txBox="1"/>
          <p:nvPr/>
        </p:nvSpPr>
        <p:spPr>
          <a:xfrm>
            <a:off x="8232176" y="2476729"/>
            <a:ext cx="3472206" cy="2246769"/>
          </a:xfrm>
          <a:prstGeom prst="rect">
            <a:avLst/>
          </a:prstGeom>
          <a:noFill/>
        </p:spPr>
        <p:txBody>
          <a:bodyPr wrap="square">
            <a:spAutoFit/>
          </a:bodyPr>
          <a:lstStyle/>
          <a:p>
            <a:r>
              <a:rPr lang="en-IN" sz="3200" b="1" dirty="0">
                <a:solidFill>
                  <a:schemeClr val="bg1"/>
                </a:solidFill>
              </a:rPr>
              <a:t>Gyroscopes </a:t>
            </a:r>
            <a:r>
              <a:rPr lang="en-IN" dirty="0">
                <a:solidFill>
                  <a:schemeClr val="bg1"/>
                </a:solidFill>
              </a:rPr>
              <a:t>are devices that measure rotation as angles or angular rates. In a moving platform (like aircrafts, rockets or missiles), gyros are used to measures the orientation (roll, pitch and yaw) angles and the rates of change</a:t>
            </a:r>
          </a:p>
        </p:txBody>
      </p:sp>
      <p:pic>
        <p:nvPicPr>
          <p:cNvPr id="14" name="Picture 13">
            <a:extLst>
              <a:ext uri="{FF2B5EF4-FFF2-40B4-BE49-F238E27FC236}">
                <a16:creationId xmlns:a16="http://schemas.microsoft.com/office/drawing/2014/main" id="{EAB5C9DA-2C6E-47C9-9FB9-4A662E528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6" y="4714849"/>
            <a:ext cx="1900254" cy="1975894"/>
          </a:xfrm>
          <a:prstGeom prst="rect">
            <a:avLst/>
          </a:prstGeom>
          <a:effectLst>
            <a:softEdge rad="31750"/>
          </a:effectLst>
        </p:spPr>
      </p:pic>
      <p:pic>
        <p:nvPicPr>
          <p:cNvPr id="16" name="Picture 15">
            <a:extLst>
              <a:ext uri="{FF2B5EF4-FFF2-40B4-BE49-F238E27FC236}">
                <a16:creationId xmlns:a16="http://schemas.microsoft.com/office/drawing/2014/main" id="{74D11924-7361-4C62-BC9B-784D92C5A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020" y="4688940"/>
            <a:ext cx="2459154" cy="1938505"/>
          </a:xfrm>
          <a:prstGeom prst="rect">
            <a:avLst/>
          </a:prstGeom>
          <a:effectLst>
            <a:softEdge rad="31750"/>
          </a:effectLst>
        </p:spPr>
      </p:pic>
      <p:pic>
        <p:nvPicPr>
          <p:cNvPr id="20" name="Picture 19">
            <a:extLst>
              <a:ext uri="{FF2B5EF4-FFF2-40B4-BE49-F238E27FC236}">
                <a16:creationId xmlns:a16="http://schemas.microsoft.com/office/drawing/2014/main" id="{17CAA54A-6C2A-477A-8054-0F6041DB4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2556" y="1023099"/>
            <a:ext cx="1928520" cy="1258637"/>
          </a:xfrm>
          <a:prstGeom prst="rect">
            <a:avLst/>
          </a:prstGeom>
          <a:effectLst>
            <a:softEdge rad="31750"/>
          </a:effectLst>
        </p:spPr>
      </p:pic>
    </p:spTree>
    <p:extLst>
      <p:ext uri="{BB962C8B-B14F-4D97-AF65-F5344CB8AC3E}">
        <p14:creationId xmlns:p14="http://schemas.microsoft.com/office/powerpoint/2010/main" val="375036571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50"/>
                                        <p:tgtEl>
                                          <p:spTgt spid="20"/>
                                        </p:tgtEl>
                                      </p:cBhvr>
                                    </p:animEffect>
                                  </p:childTnLst>
                                </p:cTn>
                              </p:par>
                            </p:childTnLst>
                          </p:cTn>
                        </p:par>
                        <p:par>
                          <p:cTn id="8" fill="hold">
                            <p:stCondLst>
                              <p:cond delay="250"/>
                            </p:stCondLst>
                            <p:childTnLst>
                              <p:par>
                                <p:cTn id="9" presetID="21"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1)">
                                      <p:cBhvr>
                                        <p:cTn id="11" dur="25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390FC5-27DB-4C37-9E0C-44DDC95A24CE}"/>
              </a:ext>
            </a:extLst>
          </p:cNvPr>
          <p:cNvPicPr>
            <a:picLocks noChangeAspect="1"/>
          </p:cNvPicPr>
          <p:nvPr/>
        </p:nvPicPr>
        <p:blipFill rotWithShape="1">
          <a:blip r:embed="rId2">
            <a:extLst>
              <a:ext uri="{28A0092B-C50C-407E-A947-70E740481C1C}">
                <a14:useLocalDpi xmlns:a14="http://schemas.microsoft.com/office/drawing/2010/main" val="0"/>
              </a:ext>
            </a:extLst>
          </a:blip>
          <a:srcRect r="8954"/>
          <a:stretch/>
        </p:blipFill>
        <p:spPr>
          <a:xfrm>
            <a:off x="0" y="0"/>
            <a:ext cx="12192000" cy="6858000"/>
          </a:xfrm>
          <a:prstGeom prst="rect">
            <a:avLst/>
          </a:prstGeom>
        </p:spPr>
      </p:pic>
      <p:sp>
        <p:nvSpPr>
          <p:cNvPr id="2" name="TextBox 1">
            <a:extLst>
              <a:ext uri="{FF2B5EF4-FFF2-40B4-BE49-F238E27FC236}">
                <a16:creationId xmlns:a16="http://schemas.microsoft.com/office/drawing/2014/main" id="{AAED9E76-B15B-4710-B642-134CC6918C1C}"/>
              </a:ext>
            </a:extLst>
          </p:cNvPr>
          <p:cNvSpPr txBox="1"/>
          <p:nvPr/>
        </p:nvSpPr>
        <p:spPr>
          <a:xfrm>
            <a:off x="1451727" y="0"/>
            <a:ext cx="8993171" cy="1754326"/>
          </a:xfrm>
          <a:prstGeom prst="rect">
            <a:avLst/>
          </a:prstGeom>
          <a:noFill/>
        </p:spPr>
        <p:txBody>
          <a:bodyPr wrap="square" rtlCol="0">
            <a:spAutoFit/>
          </a:bodyPr>
          <a:lstStyle/>
          <a:p>
            <a:pPr algn="ctr"/>
            <a:r>
              <a:rPr lang="en-IN" sz="5400" dirty="0">
                <a:solidFill>
                  <a:schemeClr val="bg1"/>
                </a:solidFill>
              </a:rPr>
              <a:t>Structural details and their importance </a:t>
            </a:r>
          </a:p>
        </p:txBody>
      </p:sp>
      <p:sp>
        <p:nvSpPr>
          <p:cNvPr id="12" name="TextBox 11">
            <a:extLst>
              <a:ext uri="{FF2B5EF4-FFF2-40B4-BE49-F238E27FC236}">
                <a16:creationId xmlns:a16="http://schemas.microsoft.com/office/drawing/2014/main" id="{2F1911BA-2887-465B-AC9C-3DE9FA44B4EC}"/>
              </a:ext>
            </a:extLst>
          </p:cNvPr>
          <p:cNvSpPr txBox="1"/>
          <p:nvPr/>
        </p:nvSpPr>
        <p:spPr>
          <a:xfrm>
            <a:off x="3905055" y="1650806"/>
            <a:ext cx="6094428" cy="2000548"/>
          </a:xfrm>
          <a:prstGeom prst="rect">
            <a:avLst/>
          </a:prstGeom>
          <a:noFill/>
        </p:spPr>
        <p:txBody>
          <a:bodyPr wrap="square">
            <a:spAutoFit/>
          </a:bodyPr>
          <a:lstStyle/>
          <a:p>
            <a:r>
              <a:rPr lang="en-IN" sz="2800" dirty="0">
                <a:solidFill>
                  <a:schemeClr val="bg1"/>
                </a:solidFill>
              </a:rPr>
              <a:t>The </a:t>
            </a:r>
            <a:r>
              <a:rPr lang="en-IN" sz="4000" b="1" dirty="0">
                <a:solidFill>
                  <a:schemeClr val="bg1"/>
                </a:solidFill>
              </a:rPr>
              <a:t>nose cone </a:t>
            </a:r>
            <a:r>
              <a:rPr lang="en-IN" sz="2800" dirty="0">
                <a:solidFill>
                  <a:schemeClr val="bg1"/>
                </a:solidFill>
              </a:rPr>
              <a:t>is the top most part of a rocket which carries the payload of a rocket are designed to minimise drag and to provide stability and control .</a:t>
            </a:r>
          </a:p>
        </p:txBody>
      </p:sp>
      <p:sp>
        <p:nvSpPr>
          <p:cNvPr id="14" name="TextBox 13">
            <a:extLst>
              <a:ext uri="{FF2B5EF4-FFF2-40B4-BE49-F238E27FC236}">
                <a16:creationId xmlns:a16="http://schemas.microsoft.com/office/drawing/2014/main" id="{B8FE4F6A-3038-42D3-82BA-018A830E84FA}"/>
              </a:ext>
            </a:extLst>
          </p:cNvPr>
          <p:cNvSpPr txBox="1"/>
          <p:nvPr/>
        </p:nvSpPr>
        <p:spPr>
          <a:xfrm>
            <a:off x="0" y="4399869"/>
            <a:ext cx="9417377" cy="2062103"/>
          </a:xfrm>
          <a:prstGeom prst="rect">
            <a:avLst/>
          </a:prstGeom>
          <a:noFill/>
        </p:spPr>
        <p:txBody>
          <a:bodyPr wrap="square">
            <a:spAutoFit/>
          </a:bodyPr>
          <a:lstStyle/>
          <a:p>
            <a:r>
              <a:rPr lang="en-IN" sz="2800" dirty="0">
                <a:solidFill>
                  <a:schemeClr val="bg1"/>
                </a:solidFill>
              </a:rPr>
              <a:t>The purpose of putting </a:t>
            </a:r>
            <a:r>
              <a:rPr lang="en-IN" sz="4400" b="1" dirty="0">
                <a:solidFill>
                  <a:schemeClr val="bg1"/>
                </a:solidFill>
              </a:rPr>
              <a:t>fins</a:t>
            </a:r>
            <a:r>
              <a:rPr lang="en-IN" sz="2800" dirty="0">
                <a:solidFill>
                  <a:schemeClr val="bg1"/>
                </a:solidFill>
              </a:rPr>
              <a:t> on a rocket is to provide stability during flight, that is, to allow the rocket to maintain its orientation and intended flight path. They are attached to the posterior part of a rocket and are also known a aerofoils.</a:t>
            </a:r>
          </a:p>
        </p:txBody>
      </p:sp>
      <p:pic>
        <p:nvPicPr>
          <p:cNvPr id="16" name="Picture 15">
            <a:extLst>
              <a:ext uri="{FF2B5EF4-FFF2-40B4-BE49-F238E27FC236}">
                <a16:creationId xmlns:a16="http://schemas.microsoft.com/office/drawing/2014/main" id="{B70B77FC-9AD1-4C72-8791-4AB0DE2E6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04" y="1925842"/>
            <a:ext cx="3528814" cy="1725512"/>
          </a:xfrm>
          <a:prstGeom prst="rect">
            <a:avLst/>
          </a:prstGeom>
          <a:effectLst>
            <a:reflection blurRad="6350" stA="52000" endA="300" endPos="35000" dir="5400000" sy="-100000" algn="bl" rotWithShape="0"/>
          </a:effectLst>
        </p:spPr>
      </p:pic>
      <p:pic>
        <p:nvPicPr>
          <p:cNvPr id="18" name="Picture 17">
            <a:extLst>
              <a:ext uri="{FF2B5EF4-FFF2-40B4-BE49-F238E27FC236}">
                <a16:creationId xmlns:a16="http://schemas.microsoft.com/office/drawing/2014/main" id="{E79395B6-1ED4-43AF-9C6D-7E48F84C4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514" y="3405132"/>
            <a:ext cx="2078363" cy="263407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675214786"/>
      </p:ext>
    </p:extLst>
  </p:cSld>
  <p:clrMapOvr>
    <a:masterClrMapping/>
  </p:clrMapOvr>
  <mc:AlternateContent xmlns:mc="http://schemas.openxmlformats.org/markup-compatibility/2006">
    <mc:Choice xmlns:p14="http://schemas.microsoft.com/office/powerpoint/2010/main" Requires="p14">
      <p:transition>
        <p14:warp dir="i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250" fill="hold"/>
                                        <p:tgtEl>
                                          <p:spTgt spid="18"/>
                                        </p:tgtEl>
                                        <p:attrNameLst>
                                          <p:attrName>ppt_w</p:attrName>
                                        </p:attrNameLst>
                                      </p:cBhvr>
                                      <p:tavLst>
                                        <p:tav tm="0">
                                          <p:val>
                                            <p:fltVal val="0"/>
                                          </p:val>
                                        </p:tav>
                                        <p:tav tm="100000">
                                          <p:val>
                                            <p:strVal val="#ppt_w"/>
                                          </p:val>
                                        </p:tav>
                                      </p:tavLst>
                                    </p:anim>
                                    <p:anim calcmode="lin" valueType="num">
                                      <p:cBhvr>
                                        <p:cTn id="14" dur="250" fill="hold"/>
                                        <p:tgtEl>
                                          <p:spTgt spid="18"/>
                                        </p:tgtEl>
                                        <p:attrNameLst>
                                          <p:attrName>ppt_h</p:attrName>
                                        </p:attrNameLst>
                                      </p:cBhvr>
                                      <p:tavLst>
                                        <p:tav tm="0">
                                          <p:val>
                                            <p:fltVal val="0"/>
                                          </p:val>
                                        </p:tav>
                                        <p:tav tm="100000">
                                          <p:val>
                                            <p:strVal val="#ppt_h"/>
                                          </p:val>
                                        </p:tav>
                                      </p:tavLst>
                                    </p:anim>
                                    <p:animEffect transition="in" filter="fade">
                                      <p:cBhvr>
                                        <p:cTn id="1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36BD37-6AF2-4721-A883-63165FCE9292}"/>
              </a:ext>
            </a:extLst>
          </p:cNvPr>
          <p:cNvPicPr>
            <a:picLocks noChangeAspect="1"/>
          </p:cNvPicPr>
          <p:nvPr/>
        </p:nvPicPr>
        <p:blipFill rotWithShape="1">
          <a:blip r:embed="rId2">
            <a:extLst>
              <a:ext uri="{28A0092B-C50C-407E-A947-70E740481C1C}">
                <a14:useLocalDpi xmlns:a14="http://schemas.microsoft.com/office/drawing/2010/main" val="0"/>
              </a:ext>
            </a:extLst>
          </a:blip>
          <a:srcRect r="8286" b="17913"/>
          <a:stretch/>
        </p:blipFill>
        <p:spPr>
          <a:xfrm>
            <a:off x="0" y="226"/>
            <a:ext cx="12195034" cy="6857774"/>
          </a:xfrm>
          <a:prstGeom prst="rect">
            <a:avLst/>
          </a:prstGeom>
        </p:spPr>
      </p:pic>
      <p:sp>
        <p:nvSpPr>
          <p:cNvPr id="2" name="TextBox 1">
            <a:extLst>
              <a:ext uri="{FF2B5EF4-FFF2-40B4-BE49-F238E27FC236}">
                <a16:creationId xmlns:a16="http://schemas.microsoft.com/office/drawing/2014/main" id="{C7761F7B-4BC4-4334-B9F2-15A0513D3613}"/>
              </a:ext>
            </a:extLst>
          </p:cNvPr>
          <p:cNvSpPr txBox="1"/>
          <p:nvPr/>
        </p:nvSpPr>
        <p:spPr>
          <a:xfrm>
            <a:off x="1010239" y="0"/>
            <a:ext cx="7022969" cy="1015663"/>
          </a:xfrm>
          <a:prstGeom prst="rect">
            <a:avLst/>
          </a:prstGeom>
          <a:noFill/>
        </p:spPr>
        <p:txBody>
          <a:bodyPr wrap="square" rtlCol="0">
            <a:spAutoFit/>
          </a:bodyPr>
          <a:lstStyle/>
          <a:p>
            <a:pPr algn="ctr"/>
            <a:r>
              <a:rPr lang="en-IN" sz="6000" dirty="0">
                <a:solidFill>
                  <a:schemeClr val="bg1"/>
                </a:solidFill>
              </a:rPr>
              <a:t>Staging of a Rocket</a:t>
            </a:r>
          </a:p>
        </p:txBody>
      </p:sp>
      <p:sp>
        <p:nvSpPr>
          <p:cNvPr id="6" name="TextBox 5">
            <a:extLst>
              <a:ext uri="{FF2B5EF4-FFF2-40B4-BE49-F238E27FC236}">
                <a16:creationId xmlns:a16="http://schemas.microsoft.com/office/drawing/2014/main" id="{F957B47C-41EC-4759-84CB-1A31A51D481F}"/>
              </a:ext>
            </a:extLst>
          </p:cNvPr>
          <p:cNvSpPr txBox="1"/>
          <p:nvPr/>
        </p:nvSpPr>
        <p:spPr>
          <a:xfrm>
            <a:off x="1133573" y="937869"/>
            <a:ext cx="7812463" cy="400110"/>
          </a:xfrm>
          <a:prstGeom prst="rect">
            <a:avLst/>
          </a:prstGeom>
          <a:noFill/>
        </p:spPr>
        <p:txBody>
          <a:bodyPr wrap="square">
            <a:spAutoFit/>
          </a:bodyPr>
          <a:lstStyle/>
          <a:p>
            <a:r>
              <a:rPr lang="en-IN" sz="2000" dirty="0"/>
              <a:t>. </a:t>
            </a:r>
            <a:endParaRPr lang="en-IN" sz="2400" dirty="0">
              <a:solidFill>
                <a:schemeClr val="bg1"/>
              </a:solidFill>
            </a:endParaRPr>
          </a:p>
        </p:txBody>
      </p:sp>
      <p:sp>
        <p:nvSpPr>
          <p:cNvPr id="8" name="TextBox 7">
            <a:extLst>
              <a:ext uri="{FF2B5EF4-FFF2-40B4-BE49-F238E27FC236}">
                <a16:creationId xmlns:a16="http://schemas.microsoft.com/office/drawing/2014/main" id="{0AA2990B-F424-42F9-BB4E-77E15991E87E}"/>
              </a:ext>
            </a:extLst>
          </p:cNvPr>
          <p:cNvSpPr txBox="1"/>
          <p:nvPr/>
        </p:nvSpPr>
        <p:spPr>
          <a:xfrm>
            <a:off x="709366" y="1015663"/>
            <a:ext cx="8792851" cy="1323439"/>
          </a:xfrm>
          <a:prstGeom prst="rect">
            <a:avLst/>
          </a:prstGeom>
          <a:noFill/>
        </p:spPr>
        <p:txBody>
          <a:bodyPr wrap="square">
            <a:spAutoFit/>
          </a:bodyPr>
          <a:lstStyle/>
          <a:p>
            <a:r>
              <a:rPr lang="en-IN" sz="2000" dirty="0">
                <a:solidFill>
                  <a:schemeClr val="bg1"/>
                </a:solidFill>
              </a:rPr>
              <a:t>In order to lighten the weight of the vehicle to achieve orbital velocity, a portion is discarded by the launchers from the vehicle and this process is called "staging". There are two types of rocket staging:</a:t>
            </a:r>
          </a:p>
          <a:p>
            <a:r>
              <a:rPr lang="en-IN" sz="2000" dirty="0">
                <a:solidFill>
                  <a:schemeClr val="bg1"/>
                </a:solidFill>
              </a:rPr>
              <a:t> Serial staging and Parallel staging-</a:t>
            </a:r>
            <a:endParaRPr lang="en-IN" sz="2000" dirty="0"/>
          </a:p>
        </p:txBody>
      </p:sp>
      <p:sp>
        <p:nvSpPr>
          <p:cNvPr id="10" name="TextBox 9">
            <a:extLst>
              <a:ext uri="{FF2B5EF4-FFF2-40B4-BE49-F238E27FC236}">
                <a16:creationId xmlns:a16="http://schemas.microsoft.com/office/drawing/2014/main" id="{A8D8C767-9561-4D79-9418-CCFBF63449AD}"/>
              </a:ext>
            </a:extLst>
          </p:cNvPr>
          <p:cNvSpPr txBox="1"/>
          <p:nvPr/>
        </p:nvSpPr>
        <p:spPr>
          <a:xfrm>
            <a:off x="355074" y="2474043"/>
            <a:ext cx="5640373" cy="3170099"/>
          </a:xfrm>
          <a:prstGeom prst="rect">
            <a:avLst/>
          </a:prstGeom>
          <a:noFill/>
        </p:spPr>
        <p:txBody>
          <a:bodyPr wrap="square">
            <a:spAutoFit/>
          </a:bodyPr>
          <a:lstStyle/>
          <a:p>
            <a:pPr marL="342900" indent="-342900">
              <a:buFont typeface="Wingdings" panose="05000000000000000000" pitchFamily="2" charset="2"/>
              <a:buChar char="v"/>
            </a:pPr>
            <a:r>
              <a:rPr lang="en-IN" sz="1800" dirty="0">
                <a:solidFill>
                  <a:schemeClr val="bg1"/>
                </a:solidFill>
              </a:rPr>
              <a:t> </a:t>
            </a:r>
            <a:r>
              <a:rPr lang="en-IN" sz="2000" dirty="0">
                <a:solidFill>
                  <a:schemeClr val="bg1"/>
                </a:solidFill>
              </a:rPr>
              <a:t>Modern rockets use staging, because of the high amount of fuel required to launch of a rocket.</a:t>
            </a:r>
          </a:p>
          <a:p>
            <a:pPr marL="342900" indent="-342900">
              <a:buFont typeface="Wingdings" panose="05000000000000000000" pitchFamily="2" charset="2"/>
              <a:buChar char="v"/>
            </a:pPr>
            <a:r>
              <a:rPr lang="en-IN" sz="2000" dirty="0">
                <a:solidFill>
                  <a:schemeClr val="bg1"/>
                </a:solidFill>
              </a:rPr>
              <a:t>Once a stage has emptied all of its fuel, it detaches and returns to the earth and the second stage gets ready.</a:t>
            </a:r>
          </a:p>
          <a:p>
            <a:pPr marL="342900" indent="-342900">
              <a:buFont typeface="Wingdings" panose="05000000000000000000" pitchFamily="2" charset="2"/>
              <a:buChar char="v"/>
            </a:pPr>
            <a:r>
              <a:rPr lang="en-IN" sz="2000" dirty="0">
                <a:solidFill>
                  <a:schemeClr val="bg1"/>
                </a:solidFill>
              </a:rPr>
              <a:t>The three stage to orbit launch system is the most commonly used rocket system to attain earths orbit .The stages help the rocket overall to attain orbital velocity by providing propulsion consecutively.</a:t>
            </a:r>
          </a:p>
        </p:txBody>
      </p:sp>
      <p:pic>
        <p:nvPicPr>
          <p:cNvPr id="14" name="Picture 13">
            <a:extLst>
              <a:ext uri="{FF2B5EF4-FFF2-40B4-BE49-F238E27FC236}">
                <a16:creationId xmlns:a16="http://schemas.microsoft.com/office/drawing/2014/main" id="{077A1E96-8BE4-4035-A8EB-2F732A14F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587" y="2121032"/>
            <a:ext cx="5645970" cy="4262046"/>
          </a:xfrm>
          <a:prstGeom prst="rect">
            <a:avLst/>
          </a:prstGeom>
          <a:ln>
            <a:noFill/>
          </a:ln>
          <a:effectLst>
            <a:softEdge rad="112500"/>
          </a:effectLst>
        </p:spPr>
      </p:pic>
    </p:spTree>
    <p:extLst>
      <p:ext uri="{BB962C8B-B14F-4D97-AF65-F5344CB8AC3E}">
        <p14:creationId xmlns:p14="http://schemas.microsoft.com/office/powerpoint/2010/main" val="369781019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89FD21-41F8-460E-A399-71ACBEAE58C9}"/>
              </a:ext>
            </a:extLst>
          </p:cNvPr>
          <p:cNvPicPr>
            <a:picLocks noChangeAspect="1"/>
          </p:cNvPicPr>
          <p:nvPr/>
        </p:nvPicPr>
        <p:blipFill rotWithShape="1">
          <a:blip r:embed="rId2">
            <a:extLst>
              <a:ext uri="{28A0092B-C50C-407E-A947-70E740481C1C}">
                <a14:useLocalDpi xmlns:a14="http://schemas.microsoft.com/office/drawing/2010/main" val="0"/>
              </a:ext>
            </a:extLst>
          </a:blip>
          <a:srcRect l="31885" r="25113"/>
          <a:stretch/>
        </p:blipFill>
        <p:spPr>
          <a:xfrm>
            <a:off x="0" y="0"/>
            <a:ext cx="2300140" cy="6858000"/>
          </a:xfrm>
          <a:prstGeom prst="rect">
            <a:avLst/>
          </a:prstGeom>
        </p:spPr>
      </p:pic>
      <p:sp>
        <p:nvSpPr>
          <p:cNvPr id="2" name="TextBox 1">
            <a:extLst>
              <a:ext uri="{FF2B5EF4-FFF2-40B4-BE49-F238E27FC236}">
                <a16:creationId xmlns:a16="http://schemas.microsoft.com/office/drawing/2014/main" id="{3E66E3C3-6BFF-493C-894E-E93CA4E55346}"/>
              </a:ext>
            </a:extLst>
          </p:cNvPr>
          <p:cNvSpPr txBox="1"/>
          <p:nvPr/>
        </p:nvSpPr>
        <p:spPr>
          <a:xfrm>
            <a:off x="1816231" y="0"/>
            <a:ext cx="10199802" cy="830997"/>
          </a:xfrm>
          <a:prstGeom prst="rect">
            <a:avLst/>
          </a:prstGeom>
          <a:noFill/>
        </p:spPr>
        <p:txBody>
          <a:bodyPr wrap="square" rtlCol="0">
            <a:spAutoFit/>
          </a:bodyPr>
          <a:lstStyle/>
          <a:p>
            <a:pPr algn="ctr"/>
            <a:r>
              <a:rPr lang="en-IN" sz="4800" dirty="0">
                <a:solidFill>
                  <a:schemeClr val="bg1"/>
                </a:solidFill>
              </a:rPr>
              <a:t>C</a:t>
            </a:r>
            <a:r>
              <a:rPr lang="en-IN" sz="4800" dirty="0"/>
              <a:t>entre of gravity and Centre of Pressure </a:t>
            </a:r>
          </a:p>
        </p:txBody>
      </p:sp>
      <p:sp>
        <p:nvSpPr>
          <p:cNvPr id="8" name="TextBox 7">
            <a:extLst>
              <a:ext uri="{FF2B5EF4-FFF2-40B4-BE49-F238E27FC236}">
                <a16:creationId xmlns:a16="http://schemas.microsoft.com/office/drawing/2014/main" id="{35BA20C9-5FCC-4576-964C-AF6DFB4A85E0}"/>
              </a:ext>
            </a:extLst>
          </p:cNvPr>
          <p:cNvSpPr txBox="1"/>
          <p:nvPr/>
        </p:nvSpPr>
        <p:spPr>
          <a:xfrm>
            <a:off x="2460397" y="1323276"/>
            <a:ext cx="9555636" cy="5262979"/>
          </a:xfrm>
          <a:prstGeom prst="rect">
            <a:avLst/>
          </a:prstGeom>
          <a:noFill/>
        </p:spPr>
        <p:txBody>
          <a:bodyPr wrap="square">
            <a:spAutoFit/>
          </a:bodyPr>
          <a:lstStyle/>
          <a:p>
            <a:pPr marL="457200" indent="-457200">
              <a:buFont typeface="Wingdings" panose="05000000000000000000" pitchFamily="2" charset="2"/>
              <a:buChar char="v"/>
            </a:pPr>
            <a:r>
              <a:rPr lang="en-IN" sz="2800" dirty="0"/>
              <a:t>the centre of pressure is the point on a rocket through which all aerodynamic forces act on the rocket. In other words air pressure below it and above it is equally distributed.</a:t>
            </a:r>
          </a:p>
          <a:p>
            <a:pPr marL="457200" indent="-457200">
              <a:buFont typeface="Wingdings" panose="05000000000000000000" pitchFamily="2" charset="2"/>
              <a:buChar char="v"/>
            </a:pPr>
            <a:r>
              <a:rPr lang="en-IN" sz="2800" dirty="0"/>
              <a:t> the point around which total gravitational force appears to act.</a:t>
            </a:r>
          </a:p>
          <a:p>
            <a:pPr marL="457200" indent="-457200">
              <a:buFont typeface="Wingdings" panose="05000000000000000000" pitchFamily="2" charset="2"/>
              <a:buChar char="v"/>
            </a:pPr>
            <a:r>
              <a:rPr lang="en-IN" sz="2800" dirty="0"/>
              <a:t>Cp is always below cg.</a:t>
            </a:r>
          </a:p>
          <a:p>
            <a:pPr marL="457200" indent="-457200">
              <a:buFont typeface="Wingdings" panose="05000000000000000000" pitchFamily="2" charset="2"/>
              <a:buChar char="v"/>
            </a:pPr>
            <a:r>
              <a:rPr lang="en-IN" sz="2800" dirty="0"/>
              <a:t>If rocket makes a certain angle with it's vertical motion due to air pressure then the cp would act to push the rocket back into it's original vertical direction.</a:t>
            </a:r>
          </a:p>
          <a:p>
            <a:pPr marL="457200" indent="-457200">
              <a:buFont typeface="Wingdings" panose="05000000000000000000" pitchFamily="2" charset="2"/>
              <a:buChar char="v"/>
            </a:pPr>
            <a:r>
              <a:rPr lang="en-IN" sz="2800" dirty="0"/>
              <a:t>Cp= ((area of nose*distance of nose) + (area of tube*distance of tube) + (area of fins*distance of fins))/total projected area of the rocket.</a:t>
            </a:r>
          </a:p>
        </p:txBody>
      </p:sp>
    </p:spTree>
    <p:extLst>
      <p:ext uri="{BB962C8B-B14F-4D97-AF65-F5344CB8AC3E}">
        <p14:creationId xmlns:p14="http://schemas.microsoft.com/office/powerpoint/2010/main" val="3585342565"/>
      </p:ext>
    </p:extLst>
  </p:cSld>
  <p:clrMapOvr>
    <a:masterClrMapping/>
  </p:clrMapOvr>
  <mc:AlternateContent xmlns:mc="http://schemas.openxmlformats.org/markup-compatibility/2006">
    <mc:Choice xmlns:p14="http://schemas.microsoft.com/office/powerpoint/2010/main" Requires="p14">
      <p:transition>
        <p14:prism isContent="1"/>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2517F0-4D4E-4971-BF39-6B3E48AA6BE6}"/>
              </a:ext>
            </a:extLst>
          </p:cNvPr>
          <p:cNvPicPr>
            <a:picLocks noChangeAspect="1"/>
          </p:cNvPicPr>
          <p:nvPr/>
        </p:nvPicPr>
        <p:blipFill rotWithShape="1">
          <a:blip r:embed="rId2">
            <a:extLst>
              <a:ext uri="{28A0092B-C50C-407E-A947-70E740481C1C}">
                <a14:useLocalDpi xmlns:a14="http://schemas.microsoft.com/office/drawing/2010/main" val="0"/>
              </a:ext>
            </a:extLst>
          </a:blip>
          <a:srcRect l="29836" r="17784"/>
          <a:stretch/>
        </p:blipFill>
        <p:spPr>
          <a:xfrm>
            <a:off x="-1" y="0"/>
            <a:ext cx="3592247" cy="6858000"/>
          </a:xfrm>
          <a:prstGeom prst="rect">
            <a:avLst/>
          </a:prstGeom>
        </p:spPr>
      </p:pic>
      <p:sp>
        <p:nvSpPr>
          <p:cNvPr id="2" name="TextBox 1">
            <a:extLst>
              <a:ext uri="{FF2B5EF4-FFF2-40B4-BE49-F238E27FC236}">
                <a16:creationId xmlns:a16="http://schemas.microsoft.com/office/drawing/2014/main" id="{2BB119CC-ABC1-4975-949D-4FD9DE295AB6}"/>
              </a:ext>
            </a:extLst>
          </p:cNvPr>
          <p:cNvSpPr txBox="1"/>
          <p:nvPr/>
        </p:nvSpPr>
        <p:spPr>
          <a:xfrm>
            <a:off x="160255" y="103694"/>
            <a:ext cx="13527463" cy="923330"/>
          </a:xfrm>
          <a:prstGeom prst="rect">
            <a:avLst/>
          </a:prstGeom>
          <a:noFill/>
        </p:spPr>
        <p:txBody>
          <a:bodyPr wrap="square" rtlCol="0">
            <a:spAutoFit/>
          </a:bodyPr>
          <a:lstStyle/>
          <a:p>
            <a:r>
              <a:rPr lang="en-IN" sz="5400" dirty="0"/>
              <a:t>Some other important aspects of rocketry</a:t>
            </a:r>
          </a:p>
        </p:txBody>
      </p:sp>
      <p:sp>
        <p:nvSpPr>
          <p:cNvPr id="6" name="TextBox 5">
            <a:extLst>
              <a:ext uri="{FF2B5EF4-FFF2-40B4-BE49-F238E27FC236}">
                <a16:creationId xmlns:a16="http://schemas.microsoft.com/office/drawing/2014/main" id="{7B9582BE-2FA9-4162-AC5D-B0C87329A10E}"/>
              </a:ext>
            </a:extLst>
          </p:cNvPr>
          <p:cNvSpPr txBox="1"/>
          <p:nvPr/>
        </p:nvSpPr>
        <p:spPr>
          <a:xfrm>
            <a:off x="9030879" y="1967313"/>
            <a:ext cx="2764954" cy="3416320"/>
          </a:xfrm>
          <a:prstGeom prst="rect">
            <a:avLst/>
          </a:prstGeom>
          <a:noFill/>
        </p:spPr>
        <p:txBody>
          <a:bodyPr wrap="square">
            <a:spAutoFit/>
          </a:bodyPr>
          <a:lstStyle/>
          <a:p>
            <a:r>
              <a:rPr lang="en-IN" sz="3600" b="1" dirty="0"/>
              <a:t>The swing test </a:t>
            </a:r>
            <a:r>
              <a:rPr lang="en-IN" sz="2400" dirty="0"/>
              <a:t>is used to find stability of a rocket using a string is the tied along the centre of mass of the model rocket and is then hanged.</a:t>
            </a:r>
          </a:p>
        </p:txBody>
      </p:sp>
      <p:sp>
        <p:nvSpPr>
          <p:cNvPr id="8" name="TextBox 7">
            <a:extLst>
              <a:ext uri="{FF2B5EF4-FFF2-40B4-BE49-F238E27FC236}">
                <a16:creationId xmlns:a16="http://schemas.microsoft.com/office/drawing/2014/main" id="{3295205F-9759-4CCA-9A14-80865C9D6559}"/>
              </a:ext>
            </a:extLst>
          </p:cNvPr>
          <p:cNvSpPr txBox="1"/>
          <p:nvPr/>
        </p:nvSpPr>
        <p:spPr>
          <a:xfrm>
            <a:off x="4345757" y="1326526"/>
            <a:ext cx="3777791" cy="1877437"/>
          </a:xfrm>
          <a:prstGeom prst="rect">
            <a:avLst/>
          </a:prstGeom>
          <a:noFill/>
        </p:spPr>
        <p:txBody>
          <a:bodyPr wrap="square">
            <a:spAutoFit/>
          </a:bodyPr>
          <a:lstStyle/>
          <a:p>
            <a:r>
              <a:rPr lang="en-IN" sz="2000" dirty="0"/>
              <a:t>Once it reaches the apogee a parachute is deployed to ensure the </a:t>
            </a:r>
            <a:r>
              <a:rPr lang="en-IN" sz="3600" b="1" dirty="0"/>
              <a:t>safe descent </a:t>
            </a:r>
            <a:r>
              <a:rPr lang="en-IN" sz="2000" dirty="0"/>
              <a:t>and recovery of the scientific equipment.</a:t>
            </a:r>
          </a:p>
        </p:txBody>
      </p:sp>
      <p:sp>
        <p:nvSpPr>
          <p:cNvPr id="9" name="TextBox 8">
            <a:extLst>
              <a:ext uri="{FF2B5EF4-FFF2-40B4-BE49-F238E27FC236}">
                <a16:creationId xmlns:a16="http://schemas.microsoft.com/office/drawing/2014/main" id="{4B7B75A3-FEFA-4C53-B123-E50794DDF291}"/>
              </a:ext>
            </a:extLst>
          </p:cNvPr>
          <p:cNvSpPr txBox="1"/>
          <p:nvPr/>
        </p:nvSpPr>
        <p:spPr>
          <a:xfrm>
            <a:off x="4345757" y="3744717"/>
            <a:ext cx="3450211" cy="1938992"/>
          </a:xfrm>
          <a:prstGeom prst="rect">
            <a:avLst/>
          </a:prstGeom>
          <a:noFill/>
        </p:spPr>
        <p:txBody>
          <a:bodyPr wrap="square" rtlCol="0">
            <a:spAutoFit/>
          </a:bodyPr>
          <a:lstStyle/>
          <a:p>
            <a:r>
              <a:rPr lang="en-IN" sz="2400" dirty="0"/>
              <a:t>The size and shape of the </a:t>
            </a:r>
            <a:r>
              <a:rPr lang="en-IN" sz="3600" b="1" dirty="0"/>
              <a:t>cross section </a:t>
            </a:r>
            <a:r>
              <a:rPr lang="en-IN" sz="2400" dirty="0"/>
              <a:t>and </a:t>
            </a:r>
            <a:r>
              <a:rPr lang="en-IN" sz="3600" b="1" dirty="0"/>
              <a:t>boat tail </a:t>
            </a:r>
            <a:r>
              <a:rPr lang="en-IN" sz="2400" dirty="0"/>
              <a:t>varies for various uses.</a:t>
            </a:r>
          </a:p>
        </p:txBody>
      </p:sp>
    </p:spTree>
    <p:extLst>
      <p:ext uri="{BB962C8B-B14F-4D97-AF65-F5344CB8AC3E}">
        <p14:creationId xmlns:p14="http://schemas.microsoft.com/office/powerpoint/2010/main" val="1452505377"/>
      </p:ext>
    </p:extLst>
  </p:cSld>
  <p:clrMapOvr>
    <a:masterClrMapping/>
  </p:clrMapOvr>
  <mc:AlternateContent xmlns:mc="http://schemas.openxmlformats.org/markup-compatibility/2006">
    <mc:Choice xmlns:p14="http://schemas.microsoft.com/office/powerpoint/2010/main" Requires="p14">
      <p:transition>
        <p14:conveyor dir="l"/>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63DA0-BFA3-4C15-A057-22E8BEC739FF}"/>
              </a:ext>
            </a:extLst>
          </p:cNvPr>
          <p:cNvSpPr txBox="1"/>
          <p:nvPr/>
        </p:nvSpPr>
        <p:spPr>
          <a:xfrm>
            <a:off x="1272619" y="235670"/>
            <a:ext cx="10114961" cy="830997"/>
          </a:xfrm>
          <a:prstGeom prst="rect">
            <a:avLst/>
          </a:prstGeom>
          <a:noFill/>
        </p:spPr>
        <p:txBody>
          <a:bodyPr wrap="square" rtlCol="0">
            <a:spAutoFit/>
          </a:bodyPr>
          <a:lstStyle/>
          <a:p>
            <a:r>
              <a:rPr lang="en-IN" sz="4800" dirty="0"/>
              <a:t>Pollution and its measure in Rocketry </a:t>
            </a:r>
          </a:p>
        </p:txBody>
      </p:sp>
      <p:sp>
        <p:nvSpPr>
          <p:cNvPr id="3" name="TextBox 2">
            <a:extLst>
              <a:ext uri="{FF2B5EF4-FFF2-40B4-BE49-F238E27FC236}">
                <a16:creationId xmlns:a16="http://schemas.microsoft.com/office/drawing/2014/main" id="{88B71444-2976-407B-AAEE-1490B0E6C214}"/>
              </a:ext>
            </a:extLst>
          </p:cNvPr>
          <p:cNvSpPr txBox="1"/>
          <p:nvPr/>
        </p:nvSpPr>
        <p:spPr>
          <a:xfrm>
            <a:off x="1970203" y="1423447"/>
            <a:ext cx="8502977" cy="4832092"/>
          </a:xfrm>
          <a:prstGeom prst="rect">
            <a:avLst/>
          </a:prstGeom>
          <a:noFill/>
        </p:spPr>
        <p:txBody>
          <a:bodyPr wrap="square" rtlCol="0">
            <a:spAutoFit/>
          </a:bodyPr>
          <a:lstStyle/>
          <a:p>
            <a:r>
              <a:rPr lang="en-US" sz="2800" dirty="0"/>
              <a:t>Some causes:</a:t>
            </a:r>
          </a:p>
          <a:p>
            <a:r>
              <a:rPr lang="en-US" sz="2800" dirty="0"/>
              <a:t>Space launches have a hefty carbon foot print due to burning of solid rocket fuels. </a:t>
            </a:r>
          </a:p>
          <a:p>
            <a:r>
              <a:rPr lang="en-US" sz="2800" dirty="0"/>
              <a:t> one of the major concern is the accumulation of space debris in the planet’s orbit.</a:t>
            </a:r>
          </a:p>
          <a:p>
            <a:endParaRPr lang="en-US" sz="2800" dirty="0"/>
          </a:p>
          <a:p>
            <a:r>
              <a:rPr lang="en-US" sz="2800" dirty="0"/>
              <a:t>Some solutions made:</a:t>
            </a:r>
          </a:p>
          <a:p>
            <a:r>
              <a:rPr lang="en-US" sz="2800" dirty="0"/>
              <a:t>For space junk, some missions were launched to focus on dead satellites </a:t>
            </a:r>
          </a:p>
          <a:p>
            <a:r>
              <a:rPr lang="en-US" sz="2800" dirty="0"/>
              <a:t>For the pollution through fuels, a major change was made by using liquid hydrogen</a:t>
            </a:r>
            <a:endParaRPr lang="en-IN" sz="2800" dirty="0"/>
          </a:p>
        </p:txBody>
      </p:sp>
    </p:spTree>
    <p:extLst>
      <p:ext uri="{BB962C8B-B14F-4D97-AF65-F5344CB8AC3E}">
        <p14:creationId xmlns:p14="http://schemas.microsoft.com/office/powerpoint/2010/main" val="883323734"/>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Rocket">
            <a:extLst>
              <a:ext uri="{FF2B5EF4-FFF2-40B4-BE49-F238E27FC236}">
                <a16:creationId xmlns:a16="http://schemas.microsoft.com/office/drawing/2014/main" id="{401626E1-E914-4074-BB40-7766AF9BB4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81833">
            <a:off x="8670073" y="1292244"/>
            <a:ext cx="3913749" cy="3913749"/>
          </a:xfrm>
          <a:prstGeom prst="rect">
            <a:avLst/>
          </a:prstGeom>
        </p:spPr>
      </p:pic>
      <p:sp>
        <p:nvSpPr>
          <p:cNvPr id="4" name="TextBox 3">
            <a:extLst>
              <a:ext uri="{FF2B5EF4-FFF2-40B4-BE49-F238E27FC236}">
                <a16:creationId xmlns:a16="http://schemas.microsoft.com/office/drawing/2014/main" id="{5D353329-5DF0-4716-87B5-DDC13934C239}"/>
              </a:ext>
            </a:extLst>
          </p:cNvPr>
          <p:cNvSpPr txBox="1"/>
          <p:nvPr/>
        </p:nvSpPr>
        <p:spPr>
          <a:xfrm>
            <a:off x="1498861" y="671000"/>
            <a:ext cx="5222449" cy="1107996"/>
          </a:xfrm>
          <a:prstGeom prst="rect">
            <a:avLst/>
          </a:prstGeom>
          <a:noFill/>
        </p:spPr>
        <p:txBody>
          <a:bodyPr wrap="square" rtlCol="0">
            <a:spAutoFit/>
          </a:bodyPr>
          <a:lstStyle/>
          <a:p>
            <a:r>
              <a:rPr lang="en-IN" sz="6600" dirty="0">
                <a:latin typeface="Bodoni MT Poster Compressed" panose="02070706080601050204" pitchFamily="18" charset="0"/>
              </a:rPr>
              <a:t>What is a Rocket?</a:t>
            </a:r>
          </a:p>
        </p:txBody>
      </p:sp>
      <p:sp>
        <p:nvSpPr>
          <p:cNvPr id="5" name="TextBox 4">
            <a:extLst>
              <a:ext uri="{FF2B5EF4-FFF2-40B4-BE49-F238E27FC236}">
                <a16:creationId xmlns:a16="http://schemas.microsoft.com/office/drawing/2014/main" id="{621E8685-C6F7-405B-A4F1-56BE449D6418}"/>
              </a:ext>
            </a:extLst>
          </p:cNvPr>
          <p:cNvSpPr txBox="1"/>
          <p:nvPr/>
        </p:nvSpPr>
        <p:spPr>
          <a:xfrm>
            <a:off x="1263192" y="2168165"/>
            <a:ext cx="6099142" cy="3539430"/>
          </a:xfrm>
          <a:prstGeom prst="rect">
            <a:avLst/>
          </a:prstGeom>
          <a:noFill/>
        </p:spPr>
        <p:txBody>
          <a:bodyPr wrap="square" rtlCol="0">
            <a:spAutoFit/>
          </a:bodyPr>
          <a:lstStyle/>
          <a:p>
            <a:r>
              <a:rPr lang="en-IN" sz="2800" dirty="0"/>
              <a:t>A cylindrical bodied device which uses the propulsion mechanism to travel through maximum altitudes or distance by achieving high speeds.</a:t>
            </a:r>
          </a:p>
          <a:p>
            <a:endParaRPr lang="en-IN" sz="2800" dirty="0"/>
          </a:p>
          <a:p>
            <a:r>
              <a:rPr lang="en-IN" sz="2800" dirty="0"/>
              <a:t>It has revolutionised the whole world in many sectors like military , space and other science explorations. </a:t>
            </a:r>
          </a:p>
        </p:txBody>
      </p:sp>
    </p:spTree>
    <p:extLst>
      <p:ext uri="{BB962C8B-B14F-4D97-AF65-F5344CB8AC3E}">
        <p14:creationId xmlns:p14="http://schemas.microsoft.com/office/powerpoint/2010/main" val="3128453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75BCBD-369A-4DC6-A261-69CD0DCC13A4}"/>
              </a:ext>
            </a:extLst>
          </p:cNvPr>
          <p:cNvSpPr txBox="1"/>
          <p:nvPr/>
        </p:nvSpPr>
        <p:spPr>
          <a:xfrm>
            <a:off x="3216897" y="1211478"/>
            <a:ext cx="6094428" cy="707886"/>
          </a:xfrm>
          <a:prstGeom prst="rect">
            <a:avLst/>
          </a:prstGeom>
          <a:noFill/>
        </p:spPr>
        <p:txBody>
          <a:bodyPr wrap="square">
            <a:spAutoFit/>
          </a:bodyPr>
          <a:lstStyle/>
          <a:p>
            <a:r>
              <a:rPr lang="en-IN" sz="2000" dirty="0"/>
              <a:t>It is a device used to slow the motion of an object through an atmosphere by creating drag.</a:t>
            </a:r>
          </a:p>
        </p:txBody>
      </p:sp>
      <p:pic>
        <p:nvPicPr>
          <p:cNvPr id="7" name="Picture 6">
            <a:extLst>
              <a:ext uri="{FF2B5EF4-FFF2-40B4-BE49-F238E27FC236}">
                <a16:creationId xmlns:a16="http://schemas.microsoft.com/office/drawing/2014/main" id="{B7CD7F9B-637A-4936-834B-17EA5DA06530}"/>
              </a:ext>
            </a:extLst>
          </p:cNvPr>
          <p:cNvPicPr>
            <a:picLocks noChangeAspect="1"/>
          </p:cNvPicPr>
          <p:nvPr/>
        </p:nvPicPr>
        <p:blipFill rotWithShape="1">
          <a:blip r:embed="rId2">
            <a:extLst>
              <a:ext uri="{28A0092B-C50C-407E-A947-70E740481C1C}">
                <a14:useLocalDpi xmlns:a14="http://schemas.microsoft.com/office/drawing/2010/main" val="0"/>
              </a:ext>
            </a:extLst>
          </a:blip>
          <a:srcRect l="31319" t="13376" r="40557" b="9596"/>
          <a:stretch/>
        </p:blipFill>
        <p:spPr>
          <a:xfrm>
            <a:off x="1471481" y="2250993"/>
            <a:ext cx="1638465" cy="2520115"/>
          </a:xfrm>
          <a:prstGeom prst="rect">
            <a:avLst/>
          </a:prstGeom>
        </p:spPr>
      </p:pic>
      <p:pic>
        <p:nvPicPr>
          <p:cNvPr id="9" name="Picture 8">
            <a:extLst>
              <a:ext uri="{FF2B5EF4-FFF2-40B4-BE49-F238E27FC236}">
                <a16:creationId xmlns:a16="http://schemas.microsoft.com/office/drawing/2014/main" id="{DA2D4F03-58A6-4867-A2C7-339DA387C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8904" y="2587315"/>
            <a:ext cx="1775442" cy="2183793"/>
          </a:xfrm>
          <a:prstGeom prst="rect">
            <a:avLst/>
          </a:prstGeom>
        </p:spPr>
      </p:pic>
      <p:pic>
        <p:nvPicPr>
          <p:cNvPr id="11" name="Picture 10">
            <a:extLst>
              <a:ext uri="{FF2B5EF4-FFF2-40B4-BE49-F238E27FC236}">
                <a16:creationId xmlns:a16="http://schemas.microsoft.com/office/drawing/2014/main" id="{1836D439-8EEE-4272-B41B-F67D88F20148}"/>
              </a:ext>
            </a:extLst>
          </p:cNvPr>
          <p:cNvPicPr>
            <a:picLocks noChangeAspect="1"/>
          </p:cNvPicPr>
          <p:nvPr/>
        </p:nvPicPr>
        <p:blipFill rotWithShape="1">
          <a:blip r:embed="rId4">
            <a:extLst>
              <a:ext uri="{28A0092B-C50C-407E-A947-70E740481C1C}">
                <a14:useLocalDpi xmlns:a14="http://schemas.microsoft.com/office/drawing/2010/main" val="0"/>
              </a:ext>
            </a:extLst>
          </a:blip>
          <a:srcRect l="14518" t="3840" r="12385" b="41278"/>
          <a:stretch/>
        </p:blipFill>
        <p:spPr>
          <a:xfrm>
            <a:off x="5301704" y="2693438"/>
            <a:ext cx="1775442" cy="1725105"/>
          </a:xfrm>
          <a:prstGeom prst="rect">
            <a:avLst/>
          </a:prstGeom>
        </p:spPr>
      </p:pic>
      <p:sp>
        <p:nvSpPr>
          <p:cNvPr id="12" name="TextBox 11">
            <a:extLst>
              <a:ext uri="{FF2B5EF4-FFF2-40B4-BE49-F238E27FC236}">
                <a16:creationId xmlns:a16="http://schemas.microsoft.com/office/drawing/2014/main" id="{54459830-F0F7-47F7-8EEE-091171F7464B}"/>
              </a:ext>
            </a:extLst>
          </p:cNvPr>
          <p:cNvSpPr txBox="1"/>
          <p:nvPr/>
        </p:nvSpPr>
        <p:spPr>
          <a:xfrm>
            <a:off x="876693" y="4940142"/>
            <a:ext cx="3129699" cy="2031325"/>
          </a:xfrm>
          <a:prstGeom prst="rect">
            <a:avLst/>
          </a:prstGeom>
          <a:noFill/>
        </p:spPr>
        <p:txBody>
          <a:bodyPr wrap="square" rtlCol="0">
            <a:spAutoFit/>
          </a:bodyPr>
          <a:lstStyle/>
          <a:p>
            <a:r>
              <a:rPr lang="en-IN" dirty="0"/>
              <a:t>Round Type Parachutes:-</a:t>
            </a:r>
          </a:p>
          <a:p>
            <a:r>
              <a:rPr lang="en-IN" dirty="0"/>
              <a:t>    Made from dome-shaped canopies and it simply relies on drag to slow a descent. It is </a:t>
            </a:r>
            <a:r>
              <a:rPr lang="en-IN" dirty="0" err="1"/>
              <a:t>unsteerable</a:t>
            </a:r>
            <a:r>
              <a:rPr lang="en-IN" dirty="0"/>
              <a:t> and does hard landing.</a:t>
            </a:r>
          </a:p>
          <a:p>
            <a:endParaRPr lang="en-IN" dirty="0"/>
          </a:p>
        </p:txBody>
      </p:sp>
      <p:sp>
        <p:nvSpPr>
          <p:cNvPr id="13" name="TextBox 12">
            <a:extLst>
              <a:ext uri="{FF2B5EF4-FFF2-40B4-BE49-F238E27FC236}">
                <a16:creationId xmlns:a16="http://schemas.microsoft.com/office/drawing/2014/main" id="{29FC0091-E4DE-4566-83BA-7E464188E0B1}"/>
              </a:ext>
            </a:extLst>
          </p:cNvPr>
          <p:cNvSpPr txBox="1"/>
          <p:nvPr/>
        </p:nvSpPr>
        <p:spPr>
          <a:xfrm>
            <a:off x="8836872" y="5006130"/>
            <a:ext cx="2639505" cy="1754326"/>
          </a:xfrm>
          <a:prstGeom prst="rect">
            <a:avLst/>
          </a:prstGeom>
          <a:noFill/>
        </p:spPr>
        <p:txBody>
          <a:bodyPr wrap="square" rtlCol="0">
            <a:spAutoFit/>
          </a:bodyPr>
          <a:lstStyle/>
          <a:p>
            <a:r>
              <a:rPr lang="en-IN" dirty="0"/>
              <a:t>Cruciform parachutes;:-</a:t>
            </a:r>
          </a:p>
          <a:p>
            <a:r>
              <a:rPr lang="en-IN" dirty="0"/>
              <a:t>    It is modified into a cubical shaped parachute due to which it gives up to 30% more stable landing.</a:t>
            </a:r>
          </a:p>
          <a:p>
            <a:endParaRPr lang="en-IN" dirty="0"/>
          </a:p>
        </p:txBody>
      </p:sp>
      <p:sp>
        <p:nvSpPr>
          <p:cNvPr id="14" name="TextBox 13">
            <a:extLst>
              <a:ext uri="{FF2B5EF4-FFF2-40B4-BE49-F238E27FC236}">
                <a16:creationId xmlns:a16="http://schemas.microsoft.com/office/drawing/2014/main" id="{A8F6EF95-4C01-4B0E-8B41-7208D01A0812}"/>
              </a:ext>
            </a:extLst>
          </p:cNvPr>
          <p:cNvSpPr txBox="1"/>
          <p:nvPr/>
        </p:nvSpPr>
        <p:spPr>
          <a:xfrm>
            <a:off x="5495827" y="4630859"/>
            <a:ext cx="2026763" cy="2031325"/>
          </a:xfrm>
          <a:prstGeom prst="rect">
            <a:avLst/>
          </a:prstGeom>
          <a:noFill/>
        </p:spPr>
        <p:txBody>
          <a:bodyPr wrap="square" rtlCol="0">
            <a:spAutoFit/>
          </a:bodyPr>
          <a:lstStyle/>
          <a:p>
            <a:r>
              <a:rPr lang="en-IN" dirty="0"/>
              <a:t>Ram air Parachutes:-</a:t>
            </a:r>
          </a:p>
          <a:p>
            <a:r>
              <a:rPr lang="en-IN" dirty="0"/>
              <a:t>This is the modern type of Parachutes used for mainly sports jumping. </a:t>
            </a:r>
          </a:p>
          <a:p>
            <a:endParaRPr lang="en-IN" dirty="0"/>
          </a:p>
        </p:txBody>
      </p:sp>
      <p:sp>
        <p:nvSpPr>
          <p:cNvPr id="15" name="TextBox 14">
            <a:extLst>
              <a:ext uri="{FF2B5EF4-FFF2-40B4-BE49-F238E27FC236}">
                <a16:creationId xmlns:a16="http://schemas.microsoft.com/office/drawing/2014/main" id="{D76B3274-0850-4B2D-97E7-19AFCD0E1215}"/>
              </a:ext>
            </a:extLst>
          </p:cNvPr>
          <p:cNvSpPr txBox="1"/>
          <p:nvPr/>
        </p:nvSpPr>
        <p:spPr>
          <a:xfrm>
            <a:off x="2686639" y="0"/>
            <a:ext cx="6938128" cy="1015663"/>
          </a:xfrm>
          <a:prstGeom prst="rect">
            <a:avLst/>
          </a:prstGeom>
          <a:noFill/>
        </p:spPr>
        <p:txBody>
          <a:bodyPr wrap="square" rtlCol="0">
            <a:spAutoFit/>
          </a:bodyPr>
          <a:lstStyle/>
          <a:p>
            <a:pPr algn="ctr"/>
            <a:r>
              <a:rPr lang="en-IN" sz="6000" dirty="0">
                <a:latin typeface="Bahnschrift Condensed" panose="020B0502040204020203" pitchFamily="34" charset="0"/>
              </a:rPr>
              <a:t>What is a Parachute?</a:t>
            </a:r>
          </a:p>
        </p:txBody>
      </p:sp>
    </p:spTree>
    <p:extLst>
      <p:ext uri="{BB962C8B-B14F-4D97-AF65-F5344CB8AC3E}">
        <p14:creationId xmlns:p14="http://schemas.microsoft.com/office/powerpoint/2010/main" val="2923927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2">
                                          <p:stCondLst>
                                            <p:cond delay="0"/>
                                          </p:stCondLst>
                                        </p:cTn>
                                        <p:tgtEl>
                                          <p:spTgt spid="7"/>
                                        </p:tgtEl>
                                      </p:cBhvr>
                                    </p:animEffect>
                                    <p:anim calcmode="lin" valueType="num">
                                      <p:cBhvr>
                                        <p:cTn id="8" dur="228"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83"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83" tmFilter="0, 0; 0.125,0.2665; 0.25,0.4; 0.375,0.465; 0.5,0.5;  0.625,0.535; 0.75,0.6; 0.875,0.7335; 1,1">
                                          <p:stCondLst>
                                            <p:cond delay="83"/>
                                          </p:stCondLst>
                                        </p:cTn>
                                        <p:tgtEl>
                                          <p:spTgt spid="7"/>
                                        </p:tgtEl>
                                        <p:attrNameLst>
                                          <p:attrName>ppt_y</p:attrName>
                                        </p:attrNameLst>
                                      </p:cBhvr>
                                      <p:tavLst>
                                        <p:tav tm="0" fmla="#ppt_y-sin(pi*$)/9">
                                          <p:val>
                                            <p:fltVal val="0"/>
                                          </p:val>
                                        </p:tav>
                                        <p:tav tm="100000">
                                          <p:val>
                                            <p:fltVal val="1"/>
                                          </p:val>
                                        </p:tav>
                                      </p:tavLst>
                                    </p:anim>
                                    <p:anim calcmode="lin" valueType="num">
                                      <p:cBhvr>
                                        <p:cTn id="11" dur="41" tmFilter="0, 0; 0.125,0.2665; 0.25,0.4; 0.375,0.465; 0.5,0.5;  0.625,0.535; 0.75,0.6; 0.875,0.7335; 1,1">
                                          <p:stCondLst>
                                            <p:cond delay="166"/>
                                          </p:stCondLst>
                                        </p:cTn>
                                        <p:tgtEl>
                                          <p:spTgt spid="7"/>
                                        </p:tgtEl>
                                        <p:attrNameLst>
                                          <p:attrName>ppt_y</p:attrName>
                                        </p:attrNameLst>
                                      </p:cBhvr>
                                      <p:tavLst>
                                        <p:tav tm="0" fmla="#ppt_y-sin(pi*$)/27">
                                          <p:val>
                                            <p:fltVal val="0"/>
                                          </p:val>
                                        </p:tav>
                                        <p:tav tm="100000">
                                          <p:val>
                                            <p:fltVal val="1"/>
                                          </p:val>
                                        </p:tav>
                                      </p:tavLst>
                                    </p:anim>
                                    <p:anim calcmode="lin" valueType="num">
                                      <p:cBhvr>
                                        <p:cTn id="12" dur="21" tmFilter="0, 0; 0.125,0.2665; 0.25,0.4; 0.375,0.465; 0.5,0.5;  0.625,0.535; 0.75,0.6; 0.875,0.7335; 1,1">
                                          <p:stCondLst>
                                            <p:cond delay="207"/>
                                          </p:stCondLst>
                                        </p:cTn>
                                        <p:tgtEl>
                                          <p:spTgt spid="7"/>
                                        </p:tgtEl>
                                        <p:attrNameLst>
                                          <p:attrName>ppt_y</p:attrName>
                                        </p:attrNameLst>
                                      </p:cBhvr>
                                      <p:tavLst>
                                        <p:tav tm="0" fmla="#ppt_y-sin(pi*$)/81">
                                          <p:val>
                                            <p:fltVal val="0"/>
                                          </p:val>
                                        </p:tav>
                                        <p:tav tm="100000">
                                          <p:val>
                                            <p:fltVal val="1"/>
                                          </p:val>
                                        </p:tav>
                                      </p:tavLst>
                                    </p:anim>
                                    <p:animScale>
                                      <p:cBhvr>
                                        <p:cTn id="13" dur="3">
                                          <p:stCondLst>
                                            <p:cond delay="81"/>
                                          </p:stCondLst>
                                        </p:cTn>
                                        <p:tgtEl>
                                          <p:spTgt spid="7"/>
                                        </p:tgtEl>
                                      </p:cBhvr>
                                      <p:to x="100000" y="60000"/>
                                    </p:animScale>
                                    <p:animScale>
                                      <p:cBhvr>
                                        <p:cTn id="14" dur="21" decel="50000">
                                          <p:stCondLst>
                                            <p:cond delay="85"/>
                                          </p:stCondLst>
                                        </p:cTn>
                                        <p:tgtEl>
                                          <p:spTgt spid="7"/>
                                        </p:tgtEl>
                                      </p:cBhvr>
                                      <p:to x="100000" y="100000"/>
                                    </p:animScale>
                                    <p:animScale>
                                      <p:cBhvr>
                                        <p:cTn id="15" dur="3">
                                          <p:stCondLst>
                                            <p:cond delay="164"/>
                                          </p:stCondLst>
                                        </p:cTn>
                                        <p:tgtEl>
                                          <p:spTgt spid="7"/>
                                        </p:tgtEl>
                                      </p:cBhvr>
                                      <p:to x="100000" y="80000"/>
                                    </p:animScale>
                                    <p:animScale>
                                      <p:cBhvr>
                                        <p:cTn id="16" dur="21" decel="50000">
                                          <p:stCondLst>
                                            <p:cond delay="167"/>
                                          </p:stCondLst>
                                        </p:cTn>
                                        <p:tgtEl>
                                          <p:spTgt spid="7"/>
                                        </p:tgtEl>
                                      </p:cBhvr>
                                      <p:to x="100000" y="100000"/>
                                    </p:animScale>
                                    <p:animScale>
                                      <p:cBhvr>
                                        <p:cTn id="17" dur="3">
                                          <p:stCondLst>
                                            <p:cond delay="205"/>
                                          </p:stCondLst>
                                        </p:cTn>
                                        <p:tgtEl>
                                          <p:spTgt spid="7"/>
                                        </p:tgtEl>
                                      </p:cBhvr>
                                      <p:to x="100000" y="90000"/>
                                    </p:animScale>
                                    <p:animScale>
                                      <p:cBhvr>
                                        <p:cTn id="18" dur="21" decel="50000">
                                          <p:stCondLst>
                                            <p:cond delay="208"/>
                                          </p:stCondLst>
                                        </p:cTn>
                                        <p:tgtEl>
                                          <p:spTgt spid="7"/>
                                        </p:tgtEl>
                                      </p:cBhvr>
                                      <p:to x="100000" y="100000"/>
                                    </p:animScale>
                                    <p:animScale>
                                      <p:cBhvr>
                                        <p:cTn id="19" dur="3">
                                          <p:stCondLst>
                                            <p:cond delay="226"/>
                                          </p:stCondLst>
                                        </p:cTn>
                                        <p:tgtEl>
                                          <p:spTgt spid="7"/>
                                        </p:tgtEl>
                                      </p:cBhvr>
                                      <p:to x="100000" y="95000"/>
                                    </p:animScale>
                                    <p:animScale>
                                      <p:cBhvr>
                                        <p:cTn id="20" dur="21" decel="50000">
                                          <p:stCondLst>
                                            <p:cond delay="229"/>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72">
                                          <p:stCondLst>
                                            <p:cond delay="0"/>
                                          </p:stCondLst>
                                        </p:cTn>
                                        <p:tgtEl>
                                          <p:spTgt spid="11"/>
                                        </p:tgtEl>
                                      </p:cBhvr>
                                    </p:animEffect>
                                    <p:anim calcmode="lin" valueType="num">
                                      <p:cBhvr>
                                        <p:cTn id="26" dur="228"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7" dur="83"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8" dur="83" tmFilter="0, 0; 0.125,0.2665; 0.25,0.4; 0.375,0.465; 0.5,0.5;  0.625,0.535; 0.75,0.6; 0.875,0.7335; 1,1">
                                          <p:stCondLst>
                                            <p:cond delay="83"/>
                                          </p:stCondLst>
                                        </p:cTn>
                                        <p:tgtEl>
                                          <p:spTgt spid="11"/>
                                        </p:tgtEl>
                                        <p:attrNameLst>
                                          <p:attrName>ppt_y</p:attrName>
                                        </p:attrNameLst>
                                      </p:cBhvr>
                                      <p:tavLst>
                                        <p:tav tm="0" fmla="#ppt_y-sin(pi*$)/9">
                                          <p:val>
                                            <p:fltVal val="0"/>
                                          </p:val>
                                        </p:tav>
                                        <p:tav tm="100000">
                                          <p:val>
                                            <p:fltVal val="1"/>
                                          </p:val>
                                        </p:tav>
                                      </p:tavLst>
                                    </p:anim>
                                    <p:anim calcmode="lin" valueType="num">
                                      <p:cBhvr>
                                        <p:cTn id="29" dur="41" tmFilter="0, 0; 0.125,0.2665; 0.25,0.4; 0.375,0.465; 0.5,0.5;  0.625,0.535; 0.75,0.6; 0.875,0.7335; 1,1">
                                          <p:stCondLst>
                                            <p:cond delay="166"/>
                                          </p:stCondLst>
                                        </p:cTn>
                                        <p:tgtEl>
                                          <p:spTgt spid="11"/>
                                        </p:tgtEl>
                                        <p:attrNameLst>
                                          <p:attrName>ppt_y</p:attrName>
                                        </p:attrNameLst>
                                      </p:cBhvr>
                                      <p:tavLst>
                                        <p:tav tm="0" fmla="#ppt_y-sin(pi*$)/27">
                                          <p:val>
                                            <p:fltVal val="0"/>
                                          </p:val>
                                        </p:tav>
                                        <p:tav tm="100000">
                                          <p:val>
                                            <p:fltVal val="1"/>
                                          </p:val>
                                        </p:tav>
                                      </p:tavLst>
                                    </p:anim>
                                    <p:anim calcmode="lin" valueType="num">
                                      <p:cBhvr>
                                        <p:cTn id="30" dur="21" tmFilter="0, 0; 0.125,0.2665; 0.25,0.4; 0.375,0.465; 0.5,0.5;  0.625,0.535; 0.75,0.6; 0.875,0.7335; 1,1">
                                          <p:stCondLst>
                                            <p:cond delay="207"/>
                                          </p:stCondLst>
                                        </p:cTn>
                                        <p:tgtEl>
                                          <p:spTgt spid="11"/>
                                        </p:tgtEl>
                                        <p:attrNameLst>
                                          <p:attrName>ppt_y</p:attrName>
                                        </p:attrNameLst>
                                      </p:cBhvr>
                                      <p:tavLst>
                                        <p:tav tm="0" fmla="#ppt_y-sin(pi*$)/81">
                                          <p:val>
                                            <p:fltVal val="0"/>
                                          </p:val>
                                        </p:tav>
                                        <p:tav tm="100000">
                                          <p:val>
                                            <p:fltVal val="1"/>
                                          </p:val>
                                        </p:tav>
                                      </p:tavLst>
                                    </p:anim>
                                    <p:animScale>
                                      <p:cBhvr>
                                        <p:cTn id="31" dur="3">
                                          <p:stCondLst>
                                            <p:cond delay="81"/>
                                          </p:stCondLst>
                                        </p:cTn>
                                        <p:tgtEl>
                                          <p:spTgt spid="11"/>
                                        </p:tgtEl>
                                      </p:cBhvr>
                                      <p:to x="100000" y="60000"/>
                                    </p:animScale>
                                    <p:animScale>
                                      <p:cBhvr>
                                        <p:cTn id="32" dur="21" decel="50000">
                                          <p:stCondLst>
                                            <p:cond delay="85"/>
                                          </p:stCondLst>
                                        </p:cTn>
                                        <p:tgtEl>
                                          <p:spTgt spid="11"/>
                                        </p:tgtEl>
                                      </p:cBhvr>
                                      <p:to x="100000" y="100000"/>
                                    </p:animScale>
                                    <p:animScale>
                                      <p:cBhvr>
                                        <p:cTn id="33" dur="3">
                                          <p:stCondLst>
                                            <p:cond delay="164"/>
                                          </p:stCondLst>
                                        </p:cTn>
                                        <p:tgtEl>
                                          <p:spTgt spid="11"/>
                                        </p:tgtEl>
                                      </p:cBhvr>
                                      <p:to x="100000" y="80000"/>
                                    </p:animScale>
                                    <p:animScale>
                                      <p:cBhvr>
                                        <p:cTn id="34" dur="21" decel="50000">
                                          <p:stCondLst>
                                            <p:cond delay="167"/>
                                          </p:stCondLst>
                                        </p:cTn>
                                        <p:tgtEl>
                                          <p:spTgt spid="11"/>
                                        </p:tgtEl>
                                      </p:cBhvr>
                                      <p:to x="100000" y="100000"/>
                                    </p:animScale>
                                    <p:animScale>
                                      <p:cBhvr>
                                        <p:cTn id="35" dur="3">
                                          <p:stCondLst>
                                            <p:cond delay="205"/>
                                          </p:stCondLst>
                                        </p:cTn>
                                        <p:tgtEl>
                                          <p:spTgt spid="11"/>
                                        </p:tgtEl>
                                      </p:cBhvr>
                                      <p:to x="100000" y="90000"/>
                                    </p:animScale>
                                    <p:animScale>
                                      <p:cBhvr>
                                        <p:cTn id="36" dur="21" decel="50000">
                                          <p:stCondLst>
                                            <p:cond delay="208"/>
                                          </p:stCondLst>
                                        </p:cTn>
                                        <p:tgtEl>
                                          <p:spTgt spid="11"/>
                                        </p:tgtEl>
                                      </p:cBhvr>
                                      <p:to x="100000" y="100000"/>
                                    </p:animScale>
                                    <p:animScale>
                                      <p:cBhvr>
                                        <p:cTn id="37" dur="3">
                                          <p:stCondLst>
                                            <p:cond delay="226"/>
                                          </p:stCondLst>
                                        </p:cTn>
                                        <p:tgtEl>
                                          <p:spTgt spid="11"/>
                                        </p:tgtEl>
                                      </p:cBhvr>
                                      <p:to x="100000" y="95000"/>
                                    </p:animScale>
                                    <p:animScale>
                                      <p:cBhvr>
                                        <p:cTn id="38" dur="21" decel="50000">
                                          <p:stCondLst>
                                            <p:cond delay="229"/>
                                          </p:stCondLst>
                                        </p:cTn>
                                        <p:tgtEl>
                                          <p:spTgt spid="11"/>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72">
                                          <p:stCondLst>
                                            <p:cond delay="0"/>
                                          </p:stCondLst>
                                        </p:cTn>
                                        <p:tgtEl>
                                          <p:spTgt spid="9"/>
                                        </p:tgtEl>
                                      </p:cBhvr>
                                    </p:animEffect>
                                    <p:anim calcmode="lin" valueType="num">
                                      <p:cBhvr>
                                        <p:cTn id="44" dur="228"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83"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83" tmFilter="0, 0; 0.125,0.2665; 0.25,0.4; 0.375,0.465; 0.5,0.5;  0.625,0.535; 0.75,0.6; 0.875,0.7335; 1,1">
                                          <p:stCondLst>
                                            <p:cond delay="83"/>
                                          </p:stCondLst>
                                        </p:cTn>
                                        <p:tgtEl>
                                          <p:spTgt spid="9"/>
                                        </p:tgtEl>
                                        <p:attrNameLst>
                                          <p:attrName>ppt_y</p:attrName>
                                        </p:attrNameLst>
                                      </p:cBhvr>
                                      <p:tavLst>
                                        <p:tav tm="0" fmla="#ppt_y-sin(pi*$)/9">
                                          <p:val>
                                            <p:fltVal val="0"/>
                                          </p:val>
                                        </p:tav>
                                        <p:tav tm="100000">
                                          <p:val>
                                            <p:fltVal val="1"/>
                                          </p:val>
                                        </p:tav>
                                      </p:tavLst>
                                    </p:anim>
                                    <p:anim calcmode="lin" valueType="num">
                                      <p:cBhvr>
                                        <p:cTn id="47" dur="41" tmFilter="0, 0; 0.125,0.2665; 0.25,0.4; 0.375,0.465; 0.5,0.5;  0.625,0.535; 0.75,0.6; 0.875,0.7335; 1,1">
                                          <p:stCondLst>
                                            <p:cond delay="166"/>
                                          </p:stCondLst>
                                        </p:cTn>
                                        <p:tgtEl>
                                          <p:spTgt spid="9"/>
                                        </p:tgtEl>
                                        <p:attrNameLst>
                                          <p:attrName>ppt_y</p:attrName>
                                        </p:attrNameLst>
                                      </p:cBhvr>
                                      <p:tavLst>
                                        <p:tav tm="0" fmla="#ppt_y-sin(pi*$)/27">
                                          <p:val>
                                            <p:fltVal val="0"/>
                                          </p:val>
                                        </p:tav>
                                        <p:tav tm="100000">
                                          <p:val>
                                            <p:fltVal val="1"/>
                                          </p:val>
                                        </p:tav>
                                      </p:tavLst>
                                    </p:anim>
                                    <p:anim calcmode="lin" valueType="num">
                                      <p:cBhvr>
                                        <p:cTn id="48" dur="21" tmFilter="0, 0; 0.125,0.2665; 0.25,0.4; 0.375,0.465; 0.5,0.5;  0.625,0.535; 0.75,0.6; 0.875,0.7335; 1,1">
                                          <p:stCondLst>
                                            <p:cond delay="207"/>
                                          </p:stCondLst>
                                        </p:cTn>
                                        <p:tgtEl>
                                          <p:spTgt spid="9"/>
                                        </p:tgtEl>
                                        <p:attrNameLst>
                                          <p:attrName>ppt_y</p:attrName>
                                        </p:attrNameLst>
                                      </p:cBhvr>
                                      <p:tavLst>
                                        <p:tav tm="0" fmla="#ppt_y-sin(pi*$)/81">
                                          <p:val>
                                            <p:fltVal val="0"/>
                                          </p:val>
                                        </p:tav>
                                        <p:tav tm="100000">
                                          <p:val>
                                            <p:fltVal val="1"/>
                                          </p:val>
                                        </p:tav>
                                      </p:tavLst>
                                    </p:anim>
                                    <p:animScale>
                                      <p:cBhvr>
                                        <p:cTn id="49" dur="3">
                                          <p:stCondLst>
                                            <p:cond delay="81"/>
                                          </p:stCondLst>
                                        </p:cTn>
                                        <p:tgtEl>
                                          <p:spTgt spid="9"/>
                                        </p:tgtEl>
                                      </p:cBhvr>
                                      <p:to x="100000" y="60000"/>
                                    </p:animScale>
                                    <p:animScale>
                                      <p:cBhvr>
                                        <p:cTn id="50" dur="21" decel="50000">
                                          <p:stCondLst>
                                            <p:cond delay="85"/>
                                          </p:stCondLst>
                                        </p:cTn>
                                        <p:tgtEl>
                                          <p:spTgt spid="9"/>
                                        </p:tgtEl>
                                      </p:cBhvr>
                                      <p:to x="100000" y="100000"/>
                                    </p:animScale>
                                    <p:animScale>
                                      <p:cBhvr>
                                        <p:cTn id="51" dur="3">
                                          <p:stCondLst>
                                            <p:cond delay="164"/>
                                          </p:stCondLst>
                                        </p:cTn>
                                        <p:tgtEl>
                                          <p:spTgt spid="9"/>
                                        </p:tgtEl>
                                      </p:cBhvr>
                                      <p:to x="100000" y="80000"/>
                                    </p:animScale>
                                    <p:animScale>
                                      <p:cBhvr>
                                        <p:cTn id="52" dur="21" decel="50000">
                                          <p:stCondLst>
                                            <p:cond delay="167"/>
                                          </p:stCondLst>
                                        </p:cTn>
                                        <p:tgtEl>
                                          <p:spTgt spid="9"/>
                                        </p:tgtEl>
                                      </p:cBhvr>
                                      <p:to x="100000" y="100000"/>
                                    </p:animScale>
                                    <p:animScale>
                                      <p:cBhvr>
                                        <p:cTn id="53" dur="3">
                                          <p:stCondLst>
                                            <p:cond delay="205"/>
                                          </p:stCondLst>
                                        </p:cTn>
                                        <p:tgtEl>
                                          <p:spTgt spid="9"/>
                                        </p:tgtEl>
                                      </p:cBhvr>
                                      <p:to x="100000" y="90000"/>
                                    </p:animScale>
                                    <p:animScale>
                                      <p:cBhvr>
                                        <p:cTn id="54" dur="21" decel="50000">
                                          <p:stCondLst>
                                            <p:cond delay="208"/>
                                          </p:stCondLst>
                                        </p:cTn>
                                        <p:tgtEl>
                                          <p:spTgt spid="9"/>
                                        </p:tgtEl>
                                      </p:cBhvr>
                                      <p:to x="100000" y="100000"/>
                                    </p:animScale>
                                    <p:animScale>
                                      <p:cBhvr>
                                        <p:cTn id="55" dur="3">
                                          <p:stCondLst>
                                            <p:cond delay="226"/>
                                          </p:stCondLst>
                                        </p:cTn>
                                        <p:tgtEl>
                                          <p:spTgt spid="9"/>
                                        </p:tgtEl>
                                      </p:cBhvr>
                                      <p:to x="100000" y="95000"/>
                                    </p:animScale>
                                    <p:animScale>
                                      <p:cBhvr>
                                        <p:cTn id="56" dur="21" decel="50000">
                                          <p:stCondLst>
                                            <p:cond delay="229"/>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37F39-61C3-42BE-B5AC-39821AB99D9D}"/>
              </a:ext>
            </a:extLst>
          </p:cNvPr>
          <p:cNvSpPr txBox="1"/>
          <p:nvPr/>
        </p:nvSpPr>
        <p:spPr>
          <a:xfrm>
            <a:off x="2801332" y="0"/>
            <a:ext cx="7117237" cy="923330"/>
          </a:xfrm>
          <a:prstGeom prst="rect">
            <a:avLst/>
          </a:prstGeom>
          <a:noFill/>
        </p:spPr>
        <p:txBody>
          <a:bodyPr wrap="square" rtlCol="0">
            <a:spAutoFit/>
          </a:bodyPr>
          <a:lstStyle/>
          <a:p>
            <a:r>
              <a:rPr lang="en-IN" sz="5400" dirty="0"/>
              <a:t>Parachute Deployment</a:t>
            </a:r>
          </a:p>
        </p:txBody>
      </p:sp>
      <p:sp>
        <p:nvSpPr>
          <p:cNvPr id="4" name="TextBox 3">
            <a:extLst>
              <a:ext uri="{FF2B5EF4-FFF2-40B4-BE49-F238E27FC236}">
                <a16:creationId xmlns:a16="http://schemas.microsoft.com/office/drawing/2014/main" id="{002C6417-ABEC-4F5A-9487-EB3C3523ACA7}"/>
              </a:ext>
            </a:extLst>
          </p:cNvPr>
          <p:cNvSpPr txBox="1"/>
          <p:nvPr/>
        </p:nvSpPr>
        <p:spPr>
          <a:xfrm>
            <a:off x="3198044" y="1077459"/>
            <a:ext cx="6456574" cy="5632311"/>
          </a:xfrm>
          <a:prstGeom prst="rect">
            <a:avLst/>
          </a:prstGeom>
          <a:noFill/>
        </p:spPr>
        <p:txBody>
          <a:bodyPr wrap="square">
            <a:spAutoFit/>
          </a:bodyPr>
          <a:lstStyle/>
          <a:p>
            <a:r>
              <a:rPr lang="en-IN" sz="2400" dirty="0"/>
              <a:t>There are 3 parachute deployment systems.</a:t>
            </a:r>
          </a:p>
          <a:p>
            <a:r>
              <a:rPr lang="en-IN" sz="2400" dirty="0"/>
              <a:t>1.	Aerodynamic deployment system.</a:t>
            </a:r>
          </a:p>
          <a:p>
            <a:r>
              <a:rPr lang="en-IN" sz="2400" dirty="0"/>
              <a:t>   In this system there is a drogue parachute through which the main parachute will be launched.</a:t>
            </a:r>
          </a:p>
          <a:p>
            <a:r>
              <a:rPr lang="en-IN" sz="2400" dirty="0" err="1"/>
              <a:t>eg</a:t>
            </a:r>
            <a:r>
              <a:rPr lang="en-IN" sz="2400" dirty="0"/>
              <a:t>:- Suitable for small sounding rockets.</a:t>
            </a:r>
          </a:p>
          <a:p>
            <a:r>
              <a:rPr lang="en-IN" sz="2400" dirty="0"/>
              <a:t>2. Spring deployment system.</a:t>
            </a:r>
          </a:p>
          <a:p>
            <a:r>
              <a:rPr lang="en-IN" sz="2400" dirty="0"/>
              <a:t>   Here a compressed spring is used to deploy the parachute. It can be used even if the weather conditions are not suitable.</a:t>
            </a:r>
          </a:p>
          <a:p>
            <a:r>
              <a:rPr lang="en-IN" sz="2400" dirty="0"/>
              <a:t>3. Parachute deployment using Mortar system.</a:t>
            </a:r>
          </a:p>
          <a:p>
            <a:r>
              <a:rPr lang="en-IN" sz="2400" dirty="0"/>
              <a:t>   In this system the parachute is deployed using a pressurised gas through the tubes. It is used where the velocity is high and deployment time of the parachute should be minimised.</a:t>
            </a:r>
          </a:p>
        </p:txBody>
      </p:sp>
    </p:spTree>
    <p:extLst>
      <p:ext uri="{BB962C8B-B14F-4D97-AF65-F5344CB8AC3E}">
        <p14:creationId xmlns:p14="http://schemas.microsoft.com/office/powerpoint/2010/main" val="540840075"/>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40A59C-7FBD-4A6C-A26E-0A282150F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21" y="269376"/>
            <a:ext cx="8307916" cy="6319248"/>
          </a:xfrm>
          <a:prstGeom prst="rect">
            <a:avLst/>
          </a:prstGeom>
          <a:effectLst>
            <a:softEdge rad="63500"/>
          </a:effectLst>
        </p:spPr>
      </p:pic>
    </p:spTree>
    <p:extLst>
      <p:ext uri="{BB962C8B-B14F-4D97-AF65-F5344CB8AC3E}">
        <p14:creationId xmlns:p14="http://schemas.microsoft.com/office/powerpoint/2010/main" val="10740108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37F39-61C3-42BE-B5AC-39821AB99D9D}"/>
              </a:ext>
            </a:extLst>
          </p:cNvPr>
          <p:cNvSpPr txBox="1"/>
          <p:nvPr/>
        </p:nvSpPr>
        <p:spPr>
          <a:xfrm>
            <a:off x="2801332" y="0"/>
            <a:ext cx="7117237" cy="923330"/>
          </a:xfrm>
          <a:prstGeom prst="rect">
            <a:avLst/>
          </a:prstGeom>
          <a:noFill/>
        </p:spPr>
        <p:txBody>
          <a:bodyPr wrap="square" rtlCol="0">
            <a:spAutoFit/>
          </a:bodyPr>
          <a:lstStyle/>
          <a:p>
            <a:r>
              <a:rPr lang="en-IN" sz="5400" dirty="0"/>
              <a:t>Parachute Deployment</a:t>
            </a:r>
          </a:p>
        </p:txBody>
      </p:sp>
      <p:sp>
        <p:nvSpPr>
          <p:cNvPr id="4" name="TextBox 3">
            <a:extLst>
              <a:ext uri="{FF2B5EF4-FFF2-40B4-BE49-F238E27FC236}">
                <a16:creationId xmlns:a16="http://schemas.microsoft.com/office/drawing/2014/main" id="{002C6417-ABEC-4F5A-9487-EB3C3523ACA7}"/>
              </a:ext>
            </a:extLst>
          </p:cNvPr>
          <p:cNvSpPr txBox="1"/>
          <p:nvPr/>
        </p:nvSpPr>
        <p:spPr>
          <a:xfrm>
            <a:off x="3198044" y="1077459"/>
            <a:ext cx="6456574" cy="5632311"/>
          </a:xfrm>
          <a:prstGeom prst="rect">
            <a:avLst/>
          </a:prstGeom>
          <a:noFill/>
        </p:spPr>
        <p:txBody>
          <a:bodyPr wrap="square">
            <a:spAutoFit/>
          </a:bodyPr>
          <a:lstStyle/>
          <a:p>
            <a:r>
              <a:rPr lang="en-IN" sz="2400" dirty="0"/>
              <a:t>There are 3 parachute deployment systems.</a:t>
            </a:r>
          </a:p>
          <a:p>
            <a:r>
              <a:rPr lang="en-IN" sz="2400" dirty="0"/>
              <a:t>1.	Aerodynamic deployment system.</a:t>
            </a:r>
          </a:p>
          <a:p>
            <a:r>
              <a:rPr lang="en-IN" sz="2400" dirty="0"/>
              <a:t>   In this system there is a drogue parachute through which the main parachute will be launched.</a:t>
            </a:r>
          </a:p>
          <a:p>
            <a:r>
              <a:rPr lang="en-IN" sz="2400" dirty="0" err="1"/>
              <a:t>eg</a:t>
            </a:r>
            <a:r>
              <a:rPr lang="en-IN" sz="2400" dirty="0"/>
              <a:t>:- Suitable for small sounding rockets.</a:t>
            </a:r>
          </a:p>
          <a:p>
            <a:r>
              <a:rPr lang="en-IN" sz="2400" dirty="0"/>
              <a:t>2. Spring deployment system.</a:t>
            </a:r>
          </a:p>
          <a:p>
            <a:r>
              <a:rPr lang="en-IN" sz="2400" dirty="0"/>
              <a:t>   Here a compressed spring is used to deploy the parachute. It can be used even if the weather conditions are not suitable.</a:t>
            </a:r>
          </a:p>
          <a:p>
            <a:r>
              <a:rPr lang="en-IN" sz="2400" dirty="0"/>
              <a:t>3. Parachute deployment using Mortar system.</a:t>
            </a:r>
          </a:p>
          <a:p>
            <a:r>
              <a:rPr lang="en-IN" sz="2400" dirty="0"/>
              <a:t>   In this system the parachute is deployed using a pressurised gas through the tubes. It is used where the velocity is high and deployment time of the parachute should be minimised.</a:t>
            </a:r>
          </a:p>
        </p:txBody>
      </p:sp>
    </p:spTree>
    <p:extLst>
      <p:ext uri="{BB962C8B-B14F-4D97-AF65-F5344CB8AC3E}">
        <p14:creationId xmlns:p14="http://schemas.microsoft.com/office/powerpoint/2010/main" val="20123765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1FE152-C30D-46F7-BC92-D95C8C951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070" y="337102"/>
            <a:ext cx="6225377" cy="2957054"/>
          </a:xfrm>
          <a:prstGeom prst="rect">
            <a:avLst/>
          </a:prstGeom>
          <a:effectLst>
            <a:softEdge rad="31750"/>
          </a:effectLst>
        </p:spPr>
      </p:pic>
      <p:pic>
        <p:nvPicPr>
          <p:cNvPr id="5" name="Picture 4">
            <a:extLst>
              <a:ext uri="{FF2B5EF4-FFF2-40B4-BE49-F238E27FC236}">
                <a16:creationId xmlns:a16="http://schemas.microsoft.com/office/drawing/2014/main" id="{8A50327C-CD12-4F50-9011-364FE776A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562" y="3563845"/>
            <a:ext cx="6255885" cy="2826733"/>
          </a:xfrm>
          <a:prstGeom prst="rect">
            <a:avLst/>
          </a:prstGeom>
          <a:effectLst>
            <a:softEdge rad="31750"/>
          </a:effectLst>
        </p:spPr>
      </p:pic>
    </p:spTree>
    <p:extLst>
      <p:ext uri="{BB962C8B-B14F-4D97-AF65-F5344CB8AC3E}">
        <p14:creationId xmlns:p14="http://schemas.microsoft.com/office/powerpoint/2010/main" val="29361968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37F39-61C3-42BE-B5AC-39821AB99D9D}"/>
              </a:ext>
            </a:extLst>
          </p:cNvPr>
          <p:cNvSpPr txBox="1"/>
          <p:nvPr/>
        </p:nvSpPr>
        <p:spPr>
          <a:xfrm>
            <a:off x="2801332" y="0"/>
            <a:ext cx="7117237" cy="923330"/>
          </a:xfrm>
          <a:prstGeom prst="rect">
            <a:avLst/>
          </a:prstGeom>
          <a:noFill/>
        </p:spPr>
        <p:txBody>
          <a:bodyPr wrap="square" rtlCol="0">
            <a:spAutoFit/>
          </a:bodyPr>
          <a:lstStyle/>
          <a:p>
            <a:r>
              <a:rPr lang="en-IN" sz="5400" dirty="0"/>
              <a:t>Parachute Deployment</a:t>
            </a:r>
          </a:p>
        </p:txBody>
      </p:sp>
      <p:sp>
        <p:nvSpPr>
          <p:cNvPr id="4" name="TextBox 3">
            <a:extLst>
              <a:ext uri="{FF2B5EF4-FFF2-40B4-BE49-F238E27FC236}">
                <a16:creationId xmlns:a16="http://schemas.microsoft.com/office/drawing/2014/main" id="{002C6417-ABEC-4F5A-9487-EB3C3523ACA7}"/>
              </a:ext>
            </a:extLst>
          </p:cNvPr>
          <p:cNvSpPr txBox="1"/>
          <p:nvPr/>
        </p:nvSpPr>
        <p:spPr>
          <a:xfrm>
            <a:off x="3198044" y="1077459"/>
            <a:ext cx="6456574" cy="5632311"/>
          </a:xfrm>
          <a:prstGeom prst="rect">
            <a:avLst/>
          </a:prstGeom>
          <a:noFill/>
        </p:spPr>
        <p:txBody>
          <a:bodyPr wrap="square">
            <a:spAutoFit/>
          </a:bodyPr>
          <a:lstStyle/>
          <a:p>
            <a:r>
              <a:rPr lang="en-IN" sz="2400" dirty="0"/>
              <a:t>There are 3 parachute deployment systems.</a:t>
            </a:r>
          </a:p>
          <a:p>
            <a:r>
              <a:rPr lang="en-IN" sz="2400" dirty="0"/>
              <a:t>1.	Aerodynamic deployment system.</a:t>
            </a:r>
          </a:p>
          <a:p>
            <a:r>
              <a:rPr lang="en-IN" sz="2400" dirty="0"/>
              <a:t>   In this system there is a drogue parachute through which the main parachute will be launched.</a:t>
            </a:r>
          </a:p>
          <a:p>
            <a:r>
              <a:rPr lang="en-IN" sz="2400" dirty="0" err="1"/>
              <a:t>eg</a:t>
            </a:r>
            <a:r>
              <a:rPr lang="en-IN" sz="2400" dirty="0"/>
              <a:t>:- Suitable for small sounding rockets.</a:t>
            </a:r>
          </a:p>
          <a:p>
            <a:r>
              <a:rPr lang="en-IN" sz="2400" dirty="0"/>
              <a:t>2. Spring deployment system.</a:t>
            </a:r>
          </a:p>
          <a:p>
            <a:r>
              <a:rPr lang="en-IN" sz="2400" dirty="0"/>
              <a:t>   Here a compressed spring is used to deploy the parachute. It can be used even if the weather conditions are not suitable.</a:t>
            </a:r>
          </a:p>
          <a:p>
            <a:r>
              <a:rPr lang="en-IN" sz="2400" dirty="0"/>
              <a:t>3. Parachute deployment using Mortar system.</a:t>
            </a:r>
          </a:p>
          <a:p>
            <a:r>
              <a:rPr lang="en-IN" sz="2400" dirty="0"/>
              <a:t>   In this system the parachute is deployed using a pressurised gas through the tubes. It is used where the velocity is high and deployment time of the parachute should be minimised.</a:t>
            </a:r>
          </a:p>
        </p:txBody>
      </p:sp>
    </p:spTree>
    <p:extLst>
      <p:ext uri="{BB962C8B-B14F-4D97-AF65-F5344CB8AC3E}">
        <p14:creationId xmlns:p14="http://schemas.microsoft.com/office/powerpoint/2010/main" val="5322121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8DF2ED-DBD2-44C2-8808-B3B8AEFA9112}"/>
              </a:ext>
            </a:extLst>
          </p:cNvPr>
          <p:cNvSpPr txBox="1"/>
          <p:nvPr/>
        </p:nvSpPr>
        <p:spPr>
          <a:xfrm>
            <a:off x="1725104" y="2337847"/>
            <a:ext cx="8590961" cy="1569660"/>
          </a:xfrm>
          <a:prstGeom prst="rect">
            <a:avLst/>
          </a:prstGeom>
          <a:noFill/>
        </p:spPr>
        <p:txBody>
          <a:bodyPr wrap="square" rtlCol="0">
            <a:spAutoFit/>
          </a:bodyPr>
          <a:lstStyle/>
          <a:p>
            <a:pPr algn="ctr"/>
            <a:r>
              <a:rPr lang="en-IN" sz="9600" dirty="0">
                <a:latin typeface="Imprint MT Shadow" panose="04020605060303030202" pitchFamily="82" charset="0"/>
              </a:rPr>
              <a:t>Thank you</a:t>
            </a:r>
          </a:p>
        </p:txBody>
      </p:sp>
    </p:spTree>
    <p:extLst>
      <p:ext uri="{BB962C8B-B14F-4D97-AF65-F5344CB8AC3E}">
        <p14:creationId xmlns:p14="http://schemas.microsoft.com/office/powerpoint/2010/main" val="698420103"/>
      </p:ext>
    </p:extLst>
  </p:cSld>
  <p:clrMapOvr>
    <a:masterClrMapping/>
  </p:clrMapOvr>
  <mc:AlternateContent xmlns:mc="http://schemas.openxmlformats.org/markup-compatibility/2006">
    <mc:Choice xmlns:p14="http://schemas.microsoft.com/office/powerpoint/2010/main" Requires="p14">
      <p:transition spd="med">
        <p14:rippl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B43A07-322F-4EB7-91C9-D458BE06E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03" y="329940"/>
            <a:ext cx="1607026" cy="2106890"/>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EEC71375-BBC1-46D0-B076-6B35E3027E96}"/>
              </a:ext>
            </a:extLst>
          </p:cNvPr>
          <p:cNvSpPr txBox="1"/>
          <p:nvPr/>
        </p:nvSpPr>
        <p:spPr>
          <a:xfrm>
            <a:off x="-132407" y="2762053"/>
            <a:ext cx="4025246" cy="646331"/>
          </a:xfrm>
          <a:prstGeom prst="rect">
            <a:avLst/>
          </a:prstGeom>
          <a:noFill/>
        </p:spPr>
        <p:txBody>
          <a:bodyPr wrap="square" rtlCol="0">
            <a:spAutoFit/>
          </a:bodyPr>
          <a:lstStyle/>
          <a:p>
            <a:pPr algn="ctr"/>
            <a:r>
              <a:rPr lang="en-IN" b="1" dirty="0"/>
              <a:t>Robert H. Goddard</a:t>
            </a:r>
          </a:p>
          <a:p>
            <a:pPr algn="ctr"/>
            <a:r>
              <a:rPr lang="en-IN" dirty="0"/>
              <a:t>Father of modern rocket propulsion</a:t>
            </a:r>
          </a:p>
        </p:txBody>
      </p:sp>
      <p:pic>
        <p:nvPicPr>
          <p:cNvPr id="6" name="Picture 5">
            <a:extLst>
              <a:ext uri="{FF2B5EF4-FFF2-40B4-BE49-F238E27FC236}">
                <a16:creationId xmlns:a16="http://schemas.microsoft.com/office/drawing/2014/main" id="{5C4C0662-57DD-4190-9F70-F9C413957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014" y="4039189"/>
            <a:ext cx="1731182" cy="2050526"/>
          </a:xfrm>
          <a:prstGeom prst="rect">
            <a:avLst/>
          </a:prstGeom>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5A6AF0A2-B2C1-4CD4-84F3-9E81F5C51D15}"/>
              </a:ext>
            </a:extLst>
          </p:cNvPr>
          <p:cNvSpPr txBox="1"/>
          <p:nvPr/>
        </p:nvSpPr>
        <p:spPr>
          <a:xfrm>
            <a:off x="9388316" y="6110627"/>
            <a:ext cx="3016577" cy="646331"/>
          </a:xfrm>
          <a:prstGeom prst="rect">
            <a:avLst/>
          </a:prstGeom>
          <a:noFill/>
        </p:spPr>
        <p:txBody>
          <a:bodyPr wrap="square" rtlCol="0">
            <a:spAutoFit/>
          </a:bodyPr>
          <a:lstStyle/>
          <a:p>
            <a:pPr algn="ctr"/>
            <a:r>
              <a:rPr lang="en-IN" b="1" dirty="0"/>
              <a:t>APJ Abdul Kalam</a:t>
            </a:r>
          </a:p>
          <a:p>
            <a:pPr algn="ctr"/>
            <a:r>
              <a:rPr lang="en-IN" dirty="0"/>
              <a:t>Missile man of India</a:t>
            </a:r>
          </a:p>
        </p:txBody>
      </p:sp>
      <p:sp>
        <p:nvSpPr>
          <p:cNvPr id="8" name="TextBox 7">
            <a:extLst>
              <a:ext uri="{FF2B5EF4-FFF2-40B4-BE49-F238E27FC236}">
                <a16:creationId xmlns:a16="http://schemas.microsoft.com/office/drawing/2014/main" id="{0DACC368-6BEB-4C37-9E39-D7A66370B281}"/>
              </a:ext>
            </a:extLst>
          </p:cNvPr>
          <p:cNvSpPr txBox="1"/>
          <p:nvPr/>
        </p:nvSpPr>
        <p:spPr>
          <a:xfrm>
            <a:off x="4967925" y="214287"/>
            <a:ext cx="5590095" cy="1107996"/>
          </a:xfrm>
          <a:prstGeom prst="rect">
            <a:avLst/>
          </a:prstGeom>
          <a:noFill/>
        </p:spPr>
        <p:txBody>
          <a:bodyPr wrap="square" rtlCol="0">
            <a:spAutoFit/>
          </a:bodyPr>
          <a:lstStyle/>
          <a:p>
            <a:r>
              <a:rPr lang="en-IN" sz="6600" dirty="0">
                <a:latin typeface="Bernard MT Condensed" panose="02050806060905020404" pitchFamily="18" charset="0"/>
              </a:rPr>
              <a:t>A brief history</a:t>
            </a:r>
          </a:p>
        </p:txBody>
      </p:sp>
      <p:sp>
        <p:nvSpPr>
          <p:cNvPr id="10" name="TextBox 9">
            <a:extLst>
              <a:ext uri="{FF2B5EF4-FFF2-40B4-BE49-F238E27FC236}">
                <a16:creationId xmlns:a16="http://schemas.microsoft.com/office/drawing/2014/main" id="{A3ACBF50-A918-4A0E-989C-605849312699}"/>
              </a:ext>
            </a:extLst>
          </p:cNvPr>
          <p:cNvSpPr txBox="1"/>
          <p:nvPr/>
        </p:nvSpPr>
        <p:spPr>
          <a:xfrm>
            <a:off x="3882271" y="1486037"/>
            <a:ext cx="8309729" cy="2308324"/>
          </a:xfrm>
          <a:prstGeom prst="rect">
            <a:avLst/>
          </a:prstGeom>
          <a:noFill/>
        </p:spPr>
        <p:txBody>
          <a:bodyPr wrap="square">
            <a:spAutoFit/>
          </a:bodyPr>
          <a:lstStyle/>
          <a:p>
            <a:pPr marL="285750" indent="-285750">
              <a:buFont typeface="Wingdings" panose="05000000000000000000" pitchFamily="2" charset="2"/>
              <a:buChar char="v"/>
            </a:pPr>
            <a:r>
              <a:rPr lang="en-US" sz="2400" dirty="0"/>
              <a:t>One of the first rockets to be ever made was a wooden bird around 400BC and used solid propellent.</a:t>
            </a:r>
          </a:p>
          <a:p>
            <a:pPr marL="285750" indent="-285750">
              <a:buFont typeface="Wingdings" panose="05000000000000000000" pitchFamily="2" charset="2"/>
              <a:buChar char="v"/>
            </a:pPr>
            <a:r>
              <a:rPr lang="en-US" sz="2400" dirty="0"/>
              <a:t> 1232 was the first time, rockets were used in war by the Chinese against the Mongols in the battle of " Kai Cheng".</a:t>
            </a:r>
          </a:p>
          <a:p>
            <a:pPr marL="285750" indent="-285750">
              <a:buFont typeface="Wingdings" panose="05000000000000000000" pitchFamily="2" charset="2"/>
              <a:buChar char="v"/>
            </a:pPr>
            <a:r>
              <a:rPr lang="en-US" sz="2400" dirty="0"/>
              <a:t>Then came many names including Jean Froissart, </a:t>
            </a:r>
            <a:r>
              <a:rPr lang="en-US" sz="2400" dirty="0" err="1"/>
              <a:t>Joannes</a:t>
            </a:r>
            <a:r>
              <a:rPr lang="en-US" sz="2400" dirty="0"/>
              <a:t> de Fontana who made changes in the models over time.</a:t>
            </a:r>
          </a:p>
        </p:txBody>
      </p:sp>
      <p:sp>
        <p:nvSpPr>
          <p:cNvPr id="11" name="TextBox 10">
            <a:extLst>
              <a:ext uri="{FF2B5EF4-FFF2-40B4-BE49-F238E27FC236}">
                <a16:creationId xmlns:a16="http://schemas.microsoft.com/office/drawing/2014/main" id="{CF673639-B836-4711-86FC-2B64AAF40485}"/>
              </a:ext>
            </a:extLst>
          </p:cNvPr>
          <p:cNvSpPr txBox="1"/>
          <p:nvPr/>
        </p:nvSpPr>
        <p:spPr>
          <a:xfrm>
            <a:off x="584462" y="4291431"/>
            <a:ext cx="8993171" cy="2215991"/>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 In latter 17 </a:t>
            </a:r>
            <a:r>
              <a:rPr lang="en-US" sz="2400" dirty="0" err="1"/>
              <a:t>th</a:t>
            </a:r>
            <a:r>
              <a:rPr lang="en-US" sz="2400" dirty="0"/>
              <a:t> century, sir </a:t>
            </a:r>
            <a:r>
              <a:rPr lang="en-US" sz="2400" dirty="0" err="1"/>
              <a:t>issac</a:t>
            </a:r>
            <a:r>
              <a:rPr lang="en-US" sz="2400" dirty="0"/>
              <a:t> Newton came up with his laws which explained the motion of a rocket. These were considered and understood later hence leading to the modernization of rockets.</a:t>
            </a:r>
          </a:p>
          <a:p>
            <a:pPr marL="285750" indent="-285750">
              <a:buFont typeface="Wingdings" panose="05000000000000000000" pitchFamily="2" charset="2"/>
              <a:buChar char="v"/>
            </a:pPr>
            <a:r>
              <a:rPr lang="en-US" sz="2400" dirty="0"/>
              <a:t> In </a:t>
            </a:r>
            <a:r>
              <a:rPr lang="en-US" sz="2400" dirty="0" err="1"/>
              <a:t>india</a:t>
            </a:r>
            <a:r>
              <a:rPr lang="en-US" sz="2400" dirty="0"/>
              <a:t>, ISRO was launched in the year 1969, with Vikram Sarabhai as the chairman and India first launched a rocket in 1963.</a:t>
            </a:r>
            <a:endParaRPr lang="en-IN" sz="2400" dirty="0"/>
          </a:p>
          <a:p>
            <a:endParaRPr lang="en-IN" dirty="0"/>
          </a:p>
        </p:txBody>
      </p:sp>
    </p:spTree>
    <p:extLst>
      <p:ext uri="{BB962C8B-B14F-4D97-AF65-F5344CB8AC3E}">
        <p14:creationId xmlns:p14="http://schemas.microsoft.com/office/powerpoint/2010/main" val="1912353593"/>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Rocket">
            <a:extLst>
              <a:ext uri="{FF2B5EF4-FFF2-40B4-BE49-F238E27FC236}">
                <a16:creationId xmlns:a16="http://schemas.microsoft.com/office/drawing/2014/main" id="{45FEBFAE-1B2A-4481-9E2D-F49C884FD6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54431">
            <a:off x="735289" y="3273456"/>
            <a:ext cx="3610467" cy="3610467"/>
          </a:xfrm>
          <a:prstGeom prst="rect">
            <a:avLst/>
          </a:prstGeom>
        </p:spPr>
      </p:pic>
      <p:pic>
        <p:nvPicPr>
          <p:cNvPr id="9" name="Graphic 8" descr="Moon and stars">
            <a:extLst>
              <a:ext uri="{FF2B5EF4-FFF2-40B4-BE49-F238E27FC236}">
                <a16:creationId xmlns:a16="http://schemas.microsoft.com/office/drawing/2014/main" id="{E70FE0C6-6D89-4254-B53B-30C94DD8A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84304" y="2006502"/>
            <a:ext cx="2137075" cy="2137075"/>
          </a:xfrm>
          <a:prstGeom prst="rect">
            <a:avLst/>
          </a:prstGeom>
        </p:spPr>
      </p:pic>
      <p:pic>
        <p:nvPicPr>
          <p:cNvPr id="11" name="Graphic 10" descr="Stars">
            <a:extLst>
              <a:ext uri="{FF2B5EF4-FFF2-40B4-BE49-F238E27FC236}">
                <a16:creationId xmlns:a16="http://schemas.microsoft.com/office/drawing/2014/main" id="{7952B197-391F-41C0-90AC-A1DE4CF83D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368485" y="4506012"/>
            <a:ext cx="1998536" cy="1998536"/>
          </a:xfrm>
          <a:prstGeom prst="rect">
            <a:avLst/>
          </a:prstGeom>
        </p:spPr>
      </p:pic>
      <p:pic>
        <p:nvPicPr>
          <p:cNvPr id="13" name="Graphic 12" descr="Star">
            <a:extLst>
              <a:ext uri="{FF2B5EF4-FFF2-40B4-BE49-F238E27FC236}">
                <a16:creationId xmlns:a16="http://schemas.microsoft.com/office/drawing/2014/main" id="{53C6AD2C-946E-4975-B76E-25BFA95A84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79055" y="4621489"/>
            <a:ext cx="914400" cy="914400"/>
          </a:xfrm>
          <a:prstGeom prst="rect">
            <a:avLst/>
          </a:prstGeom>
        </p:spPr>
      </p:pic>
      <p:pic>
        <p:nvPicPr>
          <p:cNvPr id="15" name="Graphic 14" descr="Stars">
            <a:extLst>
              <a:ext uri="{FF2B5EF4-FFF2-40B4-BE49-F238E27FC236}">
                <a16:creationId xmlns:a16="http://schemas.microsoft.com/office/drawing/2014/main" id="{437D0C7F-F5AB-4DC3-8D46-22E4E53AFF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14597" y="918032"/>
            <a:ext cx="2794020" cy="2794020"/>
          </a:xfrm>
          <a:prstGeom prst="rect">
            <a:avLst/>
          </a:prstGeom>
        </p:spPr>
      </p:pic>
      <p:pic>
        <p:nvPicPr>
          <p:cNvPr id="17" name="Graphic 16" descr="Planet">
            <a:extLst>
              <a:ext uri="{FF2B5EF4-FFF2-40B4-BE49-F238E27FC236}">
                <a16:creationId xmlns:a16="http://schemas.microsoft.com/office/drawing/2014/main" id="{C06284FC-699F-4307-A029-2671A6EA0F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06979" y="353452"/>
            <a:ext cx="914400" cy="914400"/>
          </a:xfrm>
          <a:prstGeom prst="rect">
            <a:avLst/>
          </a:prstGeom>
        </p:spPr>
      </p:pic>
    </p:spTree>
    <p:extLst>
      <p:ext uri="{BB962C8B-B14F-4D97-AF65-F5344CB8AC3E}">
        <p14:creationId xmlns:p14="http://schemas.microsoft.com/office/powerpoint/2010/main" val="3026356811"/>
      </p:ext>
    </p:extLst>
  </p:cSld>
  <p:clrMapOvr>
    <a:masterClrMapping/>
  </p:clrMapOvr>
  <p:transition>
    <p:push dir="u"/>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Rocket">
            <a:extLst>
              <a:ext uri="{FF2B5EF4-FFF2-40B4-BE49-F238E27FC236}">
                <a16:creationId xmlns:a16="http://schemas.microsoft.com/office/drawing/2014/main" id="{8C92B27A-D4E6-4533-9E77-CBD063F630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396827">
            <a:off x="9087438" y="351148"/>
            <a:ext cx="2395980" cy="2395980"/>
          </a:xfrm>
          <a:prstGeom prst="rect">
            <a:avLst/>
          </a:prstGeom>
        </p:spPr>
      </p:pic>
      <p:sp>
        <p:nvSpPr>
          <p:cNvPr id="4" name="TextBox 3">
            <a:extLst>
              <a:ext uri="{FF2B5EF4-FFF2-40B4-BE49-F238E27FC236}">
                <a16:creationId xmlns:a16="http://schemas.microsoft.com/office/drawing/2014/main" id="{161DE6AF-E83A-4893-8DFE-463389B527B7}"/>
              </a:ext>
            </a:extLst>
          </p:cNvPr>
          <p:cNvSpPr txBox="1"/>
          <p:nvPr/>
        </p:nvSpPr>
        <p:spPr>
          <a:xfrm>
            <a:off x="2384982" y="599925"/>
            <a:ext cx="5542961" cy="791851"/>
          </a:xfrm>
          <a:prstGeom prst="rect">
            <a:avLst/>
          </a:prstGeom>
          <a:noFill/>
        </p:spPr>
        <p:txBody>
          <a:bodyPr wrap="square" rtlCol="0">
            <a:spAutoFit/>
          </a:bodyPr>
          <a:lstStyle/>
          <a:p>
            <a:endParaRPr lang="en-IN"/>
          </a:p>
        </p:txBody>
      </p:sp>
      <p:sp>
        <p:nvSpPr>
          <p:cNvPr id="2" name="TextBox 1">
            <a:extLst>
              <a:ext uri="{FF2B5EF4-FFF2-40B4-BE49-F238E27FC236}">
                <a16:creationId xmlns:a16="http://schemas.microsoft.com/office/drawing/2014/main" id="{07E1C9D6-4258-4D45-9CDD-E4A5AC4FC98F}"/>
              </a:ext>
            </a:extLst>
          </p:cNvPr>
          <p:cNvSpPr txBox="1"/>
          <p:nvPr/>
        </p:nvSpPr>
        <p:spPr>
          <a:xfrm>
            <a:off x="3022275" y="486445"/>
            <a:ext cx="5420412" cy="923330"/>
          </a:xfrm>
          <a:prstGeom prst="rect">
            <a:avLst/>
          </a:prstGeom>
          <a:noFill/>
        </p:spPr>
        <p:txBody>
          <a:bodyPr wrap="square" rtlCol="0">
            <a:spAutoFit/>
          </a:bodyPr>
          <a:lstStyle/>
          <a:p>
            <a:r>
              <a:rPr lang="en-IN" sz="5400" dirty="0">
                <a:latin typeface="Bernard MT Condensed" panose="02050806060905020404" pitchFamily="18" charset="0"/>
              </a:rPr>
              <a:t>A Model Rocket</a:t>
            </a:r>
          </a:p>
        </p:txBody>
      </p:sp>
      <p:sp>
        <p:nvSpPr>
          <p:cNvPr id="6" name="TextBox 5">
            <a:extLst>
              <a:ext uri="{FF2B5EF4-FFF2-40B4-BE49-F238E27FC236}">
                <a16:creationId xmlns:a16="http://schemas.microsoft.com/office/drawing/2014/main" id="{2D9E2CB0-7FBF-418C-B55B-63F40BED35DC}"/>
              </a:ext>
            </a:extLst>
          </p:cNvPr>
          <p:cNvSpPr txBox="1"/>
          <p:nvPr/>
        </p:nvSpPr>
        <p:spPr>
          <a:xfrm>
            <a:off x="588978" y="1539463"/>
            <a:ext cx="8736290" cy="4832092"/>
          </a:xfrm>
          <a:prstGeom prst="rect">
            <a:avLst/>
          </a:prstGeom>
          <a:noFill/>
        </p:spPr>
        <p:txBody>
          <a:bodyPr wrap="square">
            <a:spAutoFit/>
          </a:bodyPr>
          <a:lstStyle/>
          <a:p>
            <a:pPr marL="285750" indent="-285750" algn="ctr">
              <a:buFont typeface="Wingdings" panose="05000000000000000000" pitchFamily="2" charset="2"/>
              <a:buChar char="Ø"/>
            </a:pPr>
            <a:r>
              <a:rPr lang="en-IN" sz="2800" dirty="0"/>
              <a:t>These are small versions or prototypes of the real rockets. These are made and used for trials before real rockets are launched.</a:t>
            </a:r>
          </a:p>
          <a:p>
            <a:pPr marL="342900" indent="-342900" algn="ctr">
              <a:buFont typeface="Wingdings" panose="05000000000000000000" pitchFamily="2" charset="2"/>
              <a:buChar char="Ø"/>
            </a:pPr>
            <a:r>
              <a:rPr lang="en-IN" sz="2800" dirty="0"/>
              <a:t> These help us understand the basics of forces acting on the rockets and the basics of </a:t>
            </a:r>
            <a:r>
              <a:rPr lang="en-IN" sz="2800" dirty="0" err="1"/>
              <a:t>aerodynamics.The</a:t>
            </a:r>
            <a:r>
              <a:rPr lang="en-IN" sz="2800" dirty="0"/>
              <a:t> parts are a rocket body, a nose cap, recovery wadding, recovery system, igniter, model rocket engine and engine mount.</a:t>
            </a:r>
          </a:p>
          <a:p>
            <a:pPr marL="342900" indent="-342900" algn="ctr">
              <a:buFont typeface="Wingdings" panose="05000000000000000000" pitchFamily="2" charset="2"/>
              <a:buChar char="Ø"/>
            </a:pPr>
            <a:r>
              <a:rPr lang="en-IN" sz="2800" dirty="0"/>
              <a:t>There are many model rocket kits available in the market which can be used.</a:t>
            </a:r>
          </a:p>
          <a:p>
            <a:pPr marL="342900" indent="-342900" algn="ctr">
              <a:buFont typeface="Wingdings" panose="05000000000000000000" pitchFamily="2" charset="2"/>
              <a:buChar char="Ø"/>
            </a:pPr>
            <a:r>
              <a:rPr lang="en-IN" sz="2800" dirty="0"/>
              <a:t>They do not reach very high altitudes and can also be reused if they don't have any major damages.</a:t>
            </a:r>
          </a:p>
        </p:txBody>
      </p:sp>
    </p:spTree>
    <p:extLst>
      <p:ext uri="{BB962C8B-B14F-4D97-AF65-F5344CB8AC3E}">
        <p14:creationId xmlns:p14="http://schemas.microsoft.com/office/powerpoint/2010/main" val="271434926"/>
      </p:ext>
    </p:extLst>
  </p:cSld>
  <p:clrMapOvr>
    <a:masterClrMapping/>
  </p:clrMapOvr>
  <mc:AlternateContent xmlns:mc="http://schemas.openxmlformats.org/markup-compatibility/2006">
    <mc:Choice xmlns:p159="http://schemas.microsoft.com/office/powerpoint/2015/09/main" Requires="p159">
      <p:transition advClick="0">
        <p159:morph option="byObject"/>
        <p:sndAc>
          <p:stSnd>
            <p:snd r:embed="rId2" name="whoosh.wav"/>
          </p:stSnd>
        </p:sndAc>
      </p:transition>
    </mc:Choice>
    <mc:Fallback>
      <p:transition advClick="0">
        <p:fade/>
        <p:sndAc>
          <p:stSnd>
            <p:snd r:embed="rId2" name="whoo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87334-F9B5-4322-B455-26A18EA0A7B6}"/>
              </a:ext>
            </a:extLst>
          </p:cNvPr>
          <p:cNvSpPr txBox="1"/>
          <p:nvPr/>
        </p:nvSpPr>
        <p:spPr>
          <a:xfrm>
            <a:off x="1989056" y="314954"/>
            <a:ext cx="8745717" cy="830997"/>
          </a:xfrm>
          <a:prstGeom prst="rect">
            <a:avLst/>
          </a:prstGeom>
          <a:noFill/>
        </p:spPr>
        <p:txBody>
          <a:bodyPr wrap="square">
            <a:spAutoFit/>
          </a:bodyPr>
          <a:lstStyle/>
          <a:p>
            <a:r>
              <a:rPr lang="en-IN" sz="4800" dirty="0">
                <a:latin typeface="Britannic Bold" panose="020B0903060703020204" pitchFamily="34" charset="0"/>
              </a:rPr>
              <a:t>A modern rocket and its parts </a:t>
            </a:r>
          </a:p>
        </p:txBody>
      </p:sp>
      <p:sp>
        <p:nvSpPr>
          <p:cNvPr id="5" name="TextBox 4">
            <a:extLst>
              <a:ext uri="{FF2B5EF4-FFF2-40B4-BE49-F238E27FC236}">
                <a16:creationId xmlns:a16="http://schemas.microsoft.com/office/drawing/2014/main" id="{CE866C25-D630-46A3-A729-BCCDE4D9CA57}"/>
              </a:ext>
            </a:extLst>
          </p:cNvPr>
          <p:cNvSpPr txBox="1"/>
          <p:nvPr/>
        </p:nvSpPr>
        <p:spPr>
          <a:xfrm>
            <a:off x="1770275" y="1857079"/>
            <a:ext cx="8651449" cy="4401205"/>
          </a:xfrm>
          <a:prstGeom prst="rect">
            <a:avLst/>
          </a:prstGeom>
          <a:noFill/>
        </p:spPr>
        <p:txBody>
          <a:bodyPr wrap="square">
            <a:spAutoFit/>
          </a:bodyPr>
          <a:lstStyle/>
          <a:p>
            <a:pPr marL="457200" indent="-457200" algn="ctr">
              <a:buAutoNum type="arabicPeriod"/>
            </a:pPr>
            <a:r>
              <a:rPr lang="en-US" sz="2800" dirty="0"/>
              <a:t>The components of a rocket are a part of the structural system of the rocket.</a:t>
            </a:r>
          </a:p>
          <a:p>
            <a:pPr marL="457200" indent="-457200" algn="ctr">
              <a:buAutoNum type="arabicPeriod"/>
            </a:pPr>
            <a:r>
              <a:rPr lang="en-US" sz="2800" dirty="0"/>
              <a:t>A full scale rocket has 4 major systems: Structural system Payload system Guidance system Propulsion system</a:t>
            </a:r>
          </a:p>
          <a:p>
            <a:pPr marL="457200" indent="-457200" algn="ctr">
              <a:buAutoNum type="arabicPeriod"/>
            </a:pPr>
            <a:r>
              <a:rPr lang="en-US" sz="2800" dirty="0"/>
              <a:t> These systems according to their names contain the elements required for that task to be accomplished by that system</a:t>
            </a:r>
          </a:p>
          <a:p>
            <a:pPr algn="ctr"/>
            <a:r>
              <a:rPr lang="en-US" sz="2800" dirty="0"/>
              <a:t> 4. These systems vary from rocket to rocket depending on the size and capacity of the rocket.</a:t>
            </a:r>
            <a:endParaRPr lang="en-IN" sz="2800" dirty="0"/>
          </a:p>
        </p:txBody>
      </p:sp>
    </p:spTree>
    <p:extLst>
      <p:ext uri="{BB962C8B-B14F-4D97-AF65-F5344CB8AC3E}">
        <p14:creationId xmlns:p14="http://schemas.microsoft.com/office/powerpoint/2010/main" val="3173591451"/>
      </p:ext>
    </p:extLst>
  </p:cSld>
  <p:clrMapOvr>
    <a:masterClrMapping/>
  </p:clrMapOvr>
  <mc:AlternateContent xmlns:mc="http://schemas.openxmlformats.org/markup-compatibility/2006">
    <mc:Choice xmlns:p15="http://schemas.microsoft.com/office/powerpoint/2012/main" Requires="p15">
      <p:transition>
        <p15:prstTrans prst="drap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DB1E4-3240-4D67-A63A-FA6185961857}"/>
              </a:ext>
            </a:extLst>
          </p:cNvPr>
          <p:cNvSpPr txBox="1"/>
          <p:nvPr/>
        </p:nvSpPr>
        <p:spPr>
          <a:xfrm>
            <a:off x="1960774" y="292231"/>
            <a:ext cx="8898904" cy="830997"/>
          </a:xfrm>
          <a:prstGeom prst="rect">
            <a:avLst/>
          </a:prstGeom>
          <a:noFill/>
        </p:spPr>
        <p:txBody>
          <a:bodyPr wrap="square" rtlCol="0">
            <a:spAutoFit/>
          </a:bodyPr>
          <a:lstStyle/>
          <a:p>
            <a:r>
              <a:rPr lang="en-IN" sz="4800" dirty="0">
                <a:latin typeface="Britannic Bold" panose="020B0903060703020204" pitchFamily="34" charset="0"/>
              </a:rPr>
              <a:t>A modern rocket and its parts </a:t>
            </a:r>
          </a:p>
        </p:txBody>
      </p:sp>
      <p:pic>
        <p:nvPicPr>
          <p:cNvPr id="4" name="Picture 3">
            <a:extLst>
              <a:ext uri="{FF2B5EF4-FFF2-40B4-BE49-F238E27FC236}">
                <a16:creationId xmlns:a16="http://schemas.microsoft.com/office/drawing/2014/main" id="{C8E2E0E5-9397-44FE-86A1-D8FAF158F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689" y="1783263"/>
            <a:ext cx="7545895" cy="4240793"/>
          </a:xfrm>
          <a:prstGeom prst="rect">
            <a:avLst/>
          </a:prstGeom>
        </p:spPr>
      </p:pic>
      <p:sp>
        <p:nvSpPr>
          <p:cNvPr id="5" name="Rectangle 4">
            <a:extLst>
              <a:ext uri="{FF2B5EF4-FFF2-40B4-BE49-F238E27FC236}">
                <a16:creationId xmlns:a16="http://schemas.microsoft.com/office/drawing/2014/main" id="{81DDF13B-88E6-4455-9194-0A77BD7D1611}"/>
              </a:ext>
            </a:extLst>
          </p:cNvPr>
          <p:cNvSpPr/>
          <p:nvPr/>
        </p:nvSpPr>
        <p:spPr>
          <a:xfrm rot="20079600">
            <a:off x="8163611" y="4066158"/>
            <a:ext cx="45719" cy="14800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5216D9F-5301-49B0-9018-E1A30C708969}"/>
              </a:ext>
            </a:extLst>
          </p:cNvPr>
          <p:cNvSpPr txBox="1"/>
          <p:nvPr/>
        </p:nvSpPr>
        <p:spPr>
          <a:xfrm>
            <a:off x="8137559" y="5484750"/>
            <a:ext cx="2375554" cy="646331"/>
          </a:xfrm>
          <a:prstGeom prst="rect">
            <a:avLst/>
          </a:prstGeom>
          <a:noFill/>
        </p:spPr>
        <p:txBody>
          <a:bodyPr wrap="square" rtlCol="0">
            <a:spAutoFit/>
          </a:bodyPr>
          <a:lstStyle/>
          <a:p>
            <a:r>
              <a:rPr lang="en-IN" dirty="0"/>
              <a:t>Navigation systems and other sensors</a:t>
            </a:r>
          </a:p>
        </p:txBody>
      </p:sp>
    </p:spTree>
    <p:extLst>
      <p:ext uri="{BB962C8B-B14F-4D97-AF65-F5344CB8AC3E}">
        <p14:creationId xmlns:p14="http://schemas.microsoft.com/office/powerpoint/2010/main" val="344323087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B5B8CC-C2F0-4881-AF6E-4B26DCDA210C}"/>
              </a:ext>
            </a:extLst>
          </p:cNvPr>
          <p:cNvPicPr>
            <a:picLocks noChangeAspect="1"/>
          </p:cNvPicPr>
          <p:nvPr/>
        </p:nvPicPr>
        <p:blipFill rotWithShape="1">
          <a:blip r:embed="rId2">
            <a:extLst>
              <a:ext uri="{28A0092B-C50C-407E-A947-70E740481C1C}">
                <a14:useLocalDpi xmlns:a14="http://schemas.microsoft.com/office/drawing/2010/main" val="0"/>
              </a:ext>
            </a:extLst>
          </a:blip>
          <a:srcRect r="27538"/>
          <a:stretch/>
        </p:blipFill>
        <p:spPr>
          <a:xfrm>
            <a:off x="5062194" y="0"/>
            <a:ext cx="7129806" cy="6864676"/>
          </a:xfrm>
          <a:prstGeom prst="rect">
            <a:avLst/>
          </a:prstGeom>
        </p:spPr>
      </p:pic>
      <p:sp>
        <p:nvSpPr>
          <p:cNvPr id="2" name="TextBox 1">
            <a:extLst>
              <a:ext uri="{FF2B5EF4-FFF2-40B4-BE49-F238E27FC236}">
                <a16:creationId xmlns:a16="http://schemas.microsoft.com/office/drawing/2014/main" id="{04A1D6D1-E480-4C46-A732-C915FC78968C}"/>
              </a:ext>
            </a:extLst>
          </p:cNvPr>
          <p:cNvSpPr txBox="1"/>
          <p:nvPr/>
        </p:nvSpPr>
        <p:spPr>
          <a:xfrm>
            <a:off x="1467439" y="0"/>
            <a:ext cx="9257122" cy="1107996"/>
          </a:xfrm>
          <a:prstGeom prst="rect">
            <a:avLst/>
          </a:prstGeom>
          <a:noFill/>
        </p:spPr>
        <p:txBody>
          <a:bodyPr wrap="square" rtlCol="0">
            <a:spAutoFit/>
          </a:bodyPr>
          <a:lstStyle/>
          <a:p>
            <a:r>
              <a:rPr lang="en-IN" sz="6600" dirty="0">
                <a:latin typeface="Franklin Gothic Medium Cond" panose="020B0606030402020204" pitchFamily="34" charset="0"/>
              </a:rPr>
              <a:t>Theories and mechanisms </a:t>
            </a:r>
          </a:p>
        </p:txBody>
      </p:sp>
      <p:sp>
        <p:nvSpPr>
          <p:cNvPr id="5" name="TextBox 4">
            <a:extLst>
              <a:ext uri="{FF2B5EF4-FFF2-40B4-BE49-F238E27FC236}">
                <a16:creationId xmlns:a16="http://schemas.microsoft.com/office/drawing/2014/main" id="{EC073E88-7102-40DE-BDC8-0315DEB28730}"/>
              </a:ext>
            </a:extLst>
          </p:cNvPr>
          <p:cNvSpPr txBox="1"/>
          <p:nvPr/>
        </p:nvSpPr>
        <p:spPr>
          <a:xfrm>
            <a:off x="506186" y="1289957"/>
            <a:ext cx="10091057" cy="5539978"/>
          </a:xfrm>
          <a:prstGeom prst="rect">
            <a:avLst/>
          </a:prstGeom>
          <a:noFill/>
        </p:spPr>
        <p:txBody>
          <a:bodyPr wrap="square" rtlCol="0">
            <a:spAutoFit/>
          </a:bodyPr>
          <a:lstStyle/>
          <a:p>
            <a:r>
              <a:rPr lang="en-IN" sz="2400" dirty="0"/>
              <a:t>the vast rocket science includes numerous concepts in its mechanisms yet  beginning from a little home made bottle rocket to the ones sent as missiles or as space vehicles all work on the principle of third law of motion that is every action has an equal and opposite reaction.</a:t>
            </a:r>
          </a:p>
          <a:p>
            <a:endParaRPr lang="en-IN" sz="2400" dirty="0"/>
          </a:p>
          <a:p>
            <a:r>
              <a:rPr lang="en-IN" sz="2400" dirty="0"/>
              <a:t>Through out the trajectory of the rocket it experience 4 different forces that are lift , weight , drag and thrust which accordingly accelerate and deaccelerate the rocket.</a:t>
            </a:r>
          </a:p>
          <a:p>
            <a:endParaRPr lang="en-IN" sz="2400" dirty="0"/>
          </a:p>
          <a:p>
            <a:r>
              <a:rPr lang="en-IN" sz="2400" dirty="0"/>
              <a:t>Mass ratio is another factor determining its performance which is the ratio of the initial mass to the final mass of the rocket , it should be high bot attaining maximum resultant speed.</a:t>
            </a:r>
          </a:p>
          <a:p>
            <a:endParaRPr lang="en-IN" sz="2400" dirty="0"/>
          </a:p>
          <a:p>
            <a:r>
              <a:rPr lang="en-IN" sz="2400" dirty="0"/>
              <a:t>Optimization of  propulsive  efficiency is vital.</a:t>
            </a:r>
          </a:p>
          <a:p>
            <a:endParaRPr lang="en-IN" dirty="0"/>
          </a:p>
        </p:txBody>
      </p:sp>
    </p:spTree>
    <p:extLst>
      <p:ext uri="{BB962C8B-B14F-4D97-AF65-F5344CB8AC3E}">
        <p14:creationId xmlns:p14="http://schemas.microsoft.com/office/powerpoint/2010/main" val="348869541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9435B5-C01B-4170-9803-980572EDA934}"/>
              </a:ext>
            </a:extLst>
          </p:cNvPr>
          <p:cNvPicPr>
            <a:picLocks noChangeAspect="1"/>
          </p:cNvPicPr>
          <p:nvPr/>
        </p:nvPicPr>
        <p:blipFill rotWithShape="1">
          <a:blip r:embed="rId2">
            <a:extLst>
              <a:ext uri="{28A0092B-C50C-407E-A947-70E740481C1C}">
                <a14:useLocalDpi xmlns:a14="http://schemas.microsoft.com/office/drawing/2010/main" val="0"/>
              </a:ext>
            </a:extLst>
          </a:blip>
          <a:srcRect t="138" r="11778"/>
          <a:stretch/>
        </p:blipFill>
        <p:spPr>
          <a:xfrm>
            <a:off x="0" y="0"/>
            <a:ext cx="12192000" cy="6848573"/>
          </a:xfrm>
          <a:prstGeom prst="rect">
            <a:avLst/>
          </a:prstGeom>
        </p:spPr>
      </p:pic>
      <p:sp>
        <p:nvSpPr>
          <p:cNvPr id="2" name="TextBox 1">
            <a:extLst>
              <a:ext uri="{FF2B5EF4-FFF2-40B4-BE49-F238E27FC236}">
                <a16:creationId xmlns:a16="http://schemas.microsoft.com/office/drawing/2014/main" id="{4F157EE1-458E-4DD3-A007-839D70220CDF}"/>
              </a:ext>
            </a:extLst>
          </p:cNvPr>
          <p:cNvSpPr txBox="1"/>
          <p:nvPr/>
        </p:nvSpPr>
        <p:spPr>
          <a:xfrm>
            <a:off x="603314" y="9427"/>
            <a:ext cx="8804635" cy="1107996"/>
          </a:xfrm>
          <a:prstGeom prst="rect">
            <a:avLst/>
          </a:prstGeom>
          <a:noFill/>
        </p:spPr>
        <p:txBody>
          <a:bodyPr wrap="square" rtlCol="0">
            <a:spAutoFit/>
          </a:bodyPr>
          <a:lstStyle/>
          <a:p>
            <a:r>
              <a:rPr lang="en-IN" sz="6600" dirty="0">
                <a:solidFill>
                  <a:schemeClr val="bg1"/>
                </a:solidFill>
              </a:rPr>
              <a:t>Propellants and its types </a:t>
            </a:r>
          </a:p>
        </p:txBody>
      </p:sp>
      <p:sp>
        <p:nvSpPr>
          <p:cNvPr id="5" name="TextBox 4">
            <a:extLst>
              <a:ext uri="{FF2B5EF4-FFF2-40B4-BE49-F238E27FC236}">
                <a16:creationId xmlns:a16="http://schemas.microsoft.com/office/drawing/2014/main" id="{D44EBD69-060C-4630-85E0-E9B7ECD9AB74}"/>
              </a:ext>
            </a:extLst>
          </p:cNvPr>
          <p:cNvSpPr txBox="1"/>
          <p:nvPr/>
        </p:nvSpPr>
        <p:spPr>
          <a:xfrm>
            <a:off x="599391" y="1753385"/>
            <a:ext cx="2168164" cy="4154984"/>
          </a:xfrm>
          <a:prstGeom prst="rect">
            <a:avLst/>
          </a:prstGeom>
          <a:noFill/>
        </p:spPr>
        <p:txBody>
          <a:bodyPr wrap="square" rtlCol="0">
            <a:spAutoFit/>
          </a:bodyPr>
          <a:lstStyle/>
          <a:p>
            <a:r>
              <a:rPr lang="en-US" sz="2400" dirty="0">
                <a:highlight>
                  <a:srgbClr val="C0C0C0"/>
                </a:highlight>
              </a:rPr>
              <a:t>Propellants are the material used in rocket engines to generate thrust. Generally a propellant consists of a fuel and an oxidizer.</a:t>
            </a:r>
            <a:endParaRPr lang="en-IN" sz="2400" dirty="0">
              <a:highlight>
                <a:srgbClr val="C0C0C0"/>
              </a:highlight>
            </a:endParaRPr>
          </a:p>
        </p:txBody>
      </p:sp>
      <p:sp>
        <p:nvSpPr>
          <p:cNvPr id="7" name="TextBox 6">
            <a:extLst>
              <a:ext uri="{FF2B5EF4-FFF2-40B4-BE49-F238E27FC236}">
                <a16:creationId xmlns:a16="http://schemas.microsoft.com/office/drawing/2014/main" id="{CA63F597-E1E4-4EF5-B783-F6D7E369B6A9}"/>
              </a:ext>
            </a:extLst>
          </p:cNvPr>
          <p:cNvSpPr txBox="1"/>
          <p:nvPr/>
        </p:nvSpPr>
        <p:spPr>
          <a:xfrm>
            <a:off x="3219253" y="1233402"/>
            <a:ext cx="6188696" cy="3785652"/>
          </a:xfrm>
          <a:prstGeom prst="rect">
            <a:avLst/>
          </a:prstGeom>
          <a:noFill/>
        </p:spPr>
        <p:txBody>
          <a:bodyPr wrap="square">
            <a:spAutoFit/>
          </a:bodyPr>
          <a:lstStyle/>
          <a:p>
            <a:r>
              <a:rPr lang="en-US" sz="3200" dirty="0">
                <a:highlight>
                  <a:srgbClr val="C0C0C0"/>
                </a:highlight>
              </a:rPr>
              <a:t>The major types of propellants are solid, liquid and hybrid.</a:t>
            </a:r>
          </a:p>
          <a:p>
            <a:endParaRPr lang="en-US" sz="3200" dirty="0">
              <a:highlight>
                <a:srgbClr val="C0C0C0"/>
              </a:highlight>
            </a:endParaRPr>
          </a:p>
          <a:p>
            <a:r>
              <a:rPr lang="en-US" sz="2400" dirty="0">
                <a:highlight>
                  <a:srgbClr val="C0C0C0"/>
                </a:highlight>
              </a:rPr>
              <a:t>Solis propellants are east to store and handle which makes them perfect for military usage.</a:t>
            </a:r>
          </a:p>
          <a:p>
            <a:endParaRPr lang="en-US" sz="2400" dirty="0">
              <a:highlight>
                <a:srgbClr val="C0C0C0"/>
              </a:highlight>
            </a:endParaRPr>
          </a:p>
          <a:p>
            <a:r>
              <a:rPr lang="en-US" sz="2400" dirty="0">
                <a:highlight>
                  <a:srgbClr val="C0C0C0"/>
                </a:highlight>
              </a:rPr>
              <a:t>Liquid fueled rockets have better specific impulse and can be throttled, shut down and restarted.</a:t>
            </a:r>
            <a:endParaRPr lang="en-IN" sz="2400" dirty="0">
              <a:highlight>
                <a:srgbClr val="C0C0C0"/>
              </a:highlight>
            </a:endParaRPr>
          </a:p>
        </p:txBody>
      </p:sp>
      <p:sp>
        <p:nvSpPr>
          <p:cNvPr id="8" name="TextBox 7">
            <a:extLst>
              <a:ext uri="{FF2B5EF4-FFF2-40B4-BE49-F238E27FC236}">
                <a16:creationId xmlns:a16="http://schemas.microsoft.com/office/drawing/2014/main" id="{3C8C61D2-303E-4135-9472-5B2937495BF5}"/>
              </a:ext>
            </a:extLst>
          </p:cNvPr>
          <p:cNvSpPr txBox="1"/>
          <p:nvPr/>
        </p:nvSpPr>
        <p:spPr>
          <a:xfrm>
            <a:off x="3219253" y="5147544"/>
            <a:ext cx="6188696" cy="954107"/>
          </a:xfrm>
          <a:prstGeom prst="rect">
            <a:avLst/>
          </a:prstGeom>
          <a:noFill/>
        </p:spPr>
        <p:txBody>
          <a:bodyPr wrap="square" rtlCol="0">
            <a:spAutoFit/>
          </a:bodyPr>
          <a:lstStyle/>
          <a:p>
            <a:r>
              <a:rPr lang="en-US" sz="2800" dirty="0">
                <a:highlight>
                  <a:srgbClr val="C0C0C0"/>
                </a:highlight>
              </a:rPr>
              <a:t>A hybrid propellant mostly consists of a solid fuel and a liquid oxidizer. </a:t>
            </a:r>
            <a:endParaRPr lang="en-IN" sz="2800" dirty="0">
              <a:highlight>
                <a:srgbClr val="C0C0C0"/>
              </a:highlight>
            </a:endParaRPr>
          </a:p>
        </p:txBody>
      </p:sp>
    </p:spTree>
    <p:extLst>
      <p:ext uri="{BB962C8B-B14F-4D97-AF65-F5344CB8AC3E}">
        <p14:creationId xmlns:p14="http://schemas.microsoft.com/office/powerpoint/2010/main" val="1917827386"/>
      </p:ext>
    </p:extLst>
  </p:cSld>
  <p:clrMapOvr>
    <a:masterClrMapping/>
  </p:clrMapOvr>
  <mc:AlternateContent xmlns:mc="http://schemas.openxmlformats.org/markup-compatibility/2006">
    <mc:Choice xmlns:p14="http://schemas.microsoft.com/office/powerpoint/2010/main" Requires="p14">
      <p:transition>
        <p14:flip dir="r"/>
      </p:transition>
    </mc:Choice>
    <mc:Fallback>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6.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7.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8.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626</TotalTime>
  <Words>2037</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26</vt:i4>
      </vt:variant>
    </vt:vector>
  </HeadingPairs>
  <TitlesOfParts>
    <vt:vector size="45" baseType="lpstr">
      <vt:lpstr>Arial</vt:lpstr>
      <vt:lpstr>Bahnschrift Condensed</vt:lpstr>
      <vt:lpstr>Bernard MT Condensed</vt:lpstr>
      <vt:lpstr>Bodoni MT Poster Compressed</vt:lpstr>
      <vt:lpstr>Bradley Hand ITC</vt:lpstr>
      <vt:lpstr>Britannic Bold</vt:lpstr>
      <vt:lpstr>Calibri</vt:lpstr>
      <vt:lpstr>Calibri Light</vt:lpstr>
      <vt:lpstr>Franklin Gothic Medium Cond</vt:lpstr>
      <vt:lpstr>Imprint MT Shadow</vt:lpstr>
      <vt:lpstr>Wingdings</vt:lpstr>
      <vt:lpstr>Office Theme</vt:lpstr>
      <vt:lpstr>1_Office Theme</vt:lpstr>
      <vt:lpstr>2_Office Theme</vt:lpstr>
      <vt:lpstr>3_Office Theme</vt:lpstr>
      <vt:lpstr>4_Office Theme</vt:lpstr>
      <vt:lpstr>5_Office Theme</vt:lpstr>
      <vt:lpstr>6_Office Theme</vt:lpstr>
      <vt:lpstr>7_Office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payalsahu884@gmail.com</dc:creator>
  <cp:lastModifiedBy>payalsahu884@gmail.com</cp:lastModifiedBy>
  <cp:revision>49</cp:revision>
  <dcterms:created xsi:type="dcterms:W3CDTF">2020-07-24T03:41:32Z</dcterms:created>
  <dcterms:modified xsi:type="dcterms:W3CDTF">2020-07-24T14:08:19Z</dcterms:modified>
</cp:coreProperties>
</file>