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6"/>
  </p:notesMasterIdLst>
  <p:handoutMasterIdLst>
    <p:handoutMasterId r:id="rId17"/>
  </p:handoutMasterIdLst>
  <p:sldIdLst>
    <p:sldId id="256" r:id="rId4"/>
    <p:sldId id="262" r:id="rId5"/>
    <p:sldId id="301" r:id="rId6"/>
    <p:sldId id="303" r:id="rId7"/>
    <p:sldId id="302" r:id="rId8"/>
    <p:sldId id="312" r:id="rId9"/>
    <p:sldId id="314" r:id="rId10"/>
    <p:sldId id="311" r:id="rId11"/>
    <p:sldId id="305" r:id="rId12"/>
    <p:sldId id="310" r:id="rId13"/>
    <p:sldId id="306" r:id="rId14"/>
    <p:sldId id="315"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492" autoAdjust="0"/>
    <p:restoredTop sz="94660"/>
  </p:normalViewPr>
  <p:slideViewPr>
    <p:cSldViewPr snapToGrid="0">
      <p:cViewPr varScale="1">
        <p:scale>
          <a:sx n="75" d="100"/>
          <a:sy n="75" d="100"/>
        </p:scale>
        <p:origin x="-474" y="-84"/>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pPr/>
              <a:t>7/27/2020</a:t>
            </a:fld>
            <a:endParaRPr lang="en-US"/>
          </a:p>
        </p:txBody>
      </p:sp>
      <p:sp>
        <p:nvSpPr>
          <p:cNvPr id="4" name="Footer Placeholder 3">
            <a:extLst>
              <a:ext uri="{FF2B5EF4-FFF2-40B4-BE49-F238E27FC236}">
                <a16:creationId xmlns:a16="http://schemas.microsoft.com/office/drawing/2014/main" xmlns=""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pPr/>
              <a:t>‹#›</a:t>
            </a:fld>
            <a:endParaRPr lang="en-US"/>
          </a:p>
        </p:txBody>
      </p:sp>
    </p:spTree>
    <p:extLst>
      <p:ext uri="{BB962C8B-B14F-4D97-AF65-F5344CB8AC3E}">
        <p14:creationId xmlns:p14="http://schemas.microsoft.com/office/powerpoint/2010/main" xmlns="" val="4026166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F1012-B318-4DFC-8A7E-0E1D21D7006E}" type="datetimeFigureOut">
              <a:rPr lang="en-US" smtClean="0"/>
              <a:pPr/>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35BF4-7C4B-4E9C-98CF-7DD821080729}" type="slidenum">
              <a:rPr lang="en-US" smtClean="0"/>
              <a:pPr/>
              <a:t>‹#›</a:t>
            </a:fld>
            <a:endParaRPr lang="en-US"/>
          </a:p>
        </p:txBody>
      </p:sp>
    </p:spTree>
    <p:extLst>
      <p:ext uri="{BB962C8B-B14F-4D97-AF65-F5344CB8AC3E}">
        <p14:creationId xmlns:p14="http://schemas.microsoft.com/office/powerpoint/2010/main" xmlns="" val="34398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xmlns=""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xmlns=""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xmlns=""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xmlns=""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xmlns=""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21230181"/>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xmlns=""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xmlns=""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xmlns=""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xmlns=""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xmlns=""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xmlns=""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xmlns=""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xmlns=""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xmlns=""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xmlns=""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xmlns=""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xmlns=""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xmlns=""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xmlns="" id="{39B7D4BC-8397-4297-9425-5B8BAEB381A0}"/>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xmlns=""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xmlns="" id="{67513D5B-5A42-4F30-9E94-6D9B89BC88D7}"/>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xmlns=""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xmlns=""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xmlns=""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xmlns=""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xmlns=""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xmlns=""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xmlns=""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xmlns=""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601556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xmlns=""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xmlns=""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2474226298"/>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8" r:id="rId4"/>
    <p:sldLayoutId id="2147483739" r:id="rId5"/>
    <p:sldLayoutId id="2147483740" r:id="rId6"/>
    <p:sldLayoutId id="2147483741" r:id="rId7"/>
    <p:sldLayoutId id="2147483742" r:id="rId8"/>
    <p:sldLayoutId id="2147483745" r:id="rId9"/>
    <p:sldLayoutId id="2147483743" r:id="rId10"/>
    <p:sldLayoutId id="2147483744" r:id="rId11"/>
    <p:sldLayoutId id="2147483746" r:id="rId12"/>
    <p:sldLayoutId id="2147483747" r:id="rId13"/>
    <p:sldLayoutId id="2147483749" r:id="rId14"/>
    <p:sldLayoutId id="2147483750" r:id="rId15"/>
    <p:sldLayoutId id="2147483751" r:id="rId16"/>
    <p:sldLayoutId id="2147483752" r:id="rId17"/>
    <p:sldLayoutId id="2147483753"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10" name="Group 9"/>
          <p:cNvGrpSpPr/>
          <p:nvPr/>
        </p:nvGrpSpPr>
        <p:grpSpPr>
          <a:xfrm>
            <a:off x="5276046" y="4335239"/>
            <a:ext cx="1639760" cy="402986"/>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100000" contrast="40000"/>
                      </a14:imgEffect>
                    </a14:imgLayer>
                  </a14:imgProps>
                </a:ext>
                <a:ext uri="{28A0092B-C50C-407E-A947-70E740481C1C}">
                  <a14:useLocalDpi xmlns:a14="http://schemas.microsoft.com/office/drawing/2010/main" xmlns=""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 name="TextBox 12">
            <a:extLst>
              <a:ext uri="{FF2B5EF4-FFF2-40B4-BE49-F238E27FC236}">
                <a16:creationId xmlns:a16="http://schemas.microsoft.com/office/drawing/2014/main" xmlns="" id="{C221F751-3C5B-4561-AD14-8637C5B66736}"/>
              </a:ext>
            </a:extLst>
          </p:cNvPr>
          <p:cNvSpPr txBox="1"/>
          <p:nvPr/>
        </p:nvSpPr>
        <p:spPr>
          <a:xfrm>
            <a:off x="6701588" y="3007895"/>
            <a:ext cx="5490411" cy="2031325"/>
          </a:xfrm>
          <a:prstGeom prst="rect">
            <a:avLst/>
          </a:prstGeom>
          <a:noFill/>
        </p:spPr>
        <p:txBody>
          <a:bodyPr wrap="square" rtlCol="0" anchor="ctr">
            <a:spAutoFit/>
          </a:bodyPr>
          <a:lstStyle/>
          <a:p>
            <a:pPr algn="ctr"/>
            <a:r>
              <a:rPr lang="en-US" altLang="ko-KR" sz="5400" dirty="0">
                <a:solidFill>
                  <a:schemeClr val="bg1"/>
                </a:solidFill>
                <a:cs typeface="Arial" pitchFamily="34" charset="0"/>
              </a:rPr>
              <a:t>Free </a:t>
            </a:r>
            <a:r>
              <a:rPr lang="en-US" altLang="ko-KR" sz="5400" dirty="0">
                <a:cs typeface="Arial" pitchFamily="34" charset="0"/>
              </a:rPr>
              <a:t>Presentation</a:t>
            </a:r>
          </a:p>
          <a:p>
            <a:pPr algn="ctr"/>
            <a:r>
              <a:rPr lang="en-US" altLang="ko-KR" dirty="0">
                <a:cs typeface="Arial" pitchFamily="34" charset="0"/>
              </a:rPr>
              <a:t>By:-</a:t>
            </a:r>
            <a:r>
              <a:rPr lang="en-US" altLang="ko-KR" dirty="0" err="1">
                <a:cs typeface="Arial" pitchFamily="34" charset="0"/>
              </a:rPr>
              <a:t>Gourav</a:t>
            </a:r>
            <a:r>
              <a:rPr lang="en-US" altLang="ko-KR" dirty="0">
                <a:cs typeface="Arial" pitchFamily="34" charset="0"/>
              </a:rPr>
              <a:t>, </a:t>
            </a:r>
            <a:r>
              <a:rPr lang="en-US" altLang="ko-KR" dirty="0" err="1">
                <a:cs typeface="Arial" pitchFamily="34" charset="0"/>
              </a:rPr>
              <a:t>Sauryaman,Jyotiprakash</a:t>
            </a:r>
            <a:r>
              <a:rPr lang="en-US" altLang="ko-KR" dirty="0">
                <a:cs typeface="Arial" pitchFamily="34" charset="0"/>
              </a:rPr>
              <a:t> and </a:t>
            </a:r>
            <a:r>
              <a:rPr lang="en-US" altLang="ko-KR" dirty="0" err="1">
                <a:cs typeface="Arial" pitchFamily="34" charset="0"/>
              </a:rPr>
              <a:t>Soumya</a:t>
            </a:r>
            <a:r>
              <a:rPr lang="en-US" altLang="ko-KR" dirty="0">
                <a:cs typeface="Arial" pitchFamily="34" charset="0"/>
              </a:rPr>
              <a:t> </a:t>
            </a:r>
            <a:endParaRPr lang="ko-KR" altLang="en-US" dirty="0">
              <a:cs typeface="Arial" pitchFamily="34" charset="0"/>
            </a:endParaRPr>
          </a:p>
        </p:txBody>
      </p:sp>
      <p:sp>
        <p:nvSpPr>
          <p:cNvPr id="14" name="TextBox 13">
            <a:extLst>
              <a:ext uri="{FF2B5EF4-FFF2-40B4-BE49-F238E27FC236}">
                <a16:creationId xmlns:a16="http://schemas.microsoft.com/office/drawing/2014/main" xmlns="" id="{DF166F6B-B975-4F3C-BCF2-9971086140FB}"/>
              </a:ext>
            </a:extLst>
          </p:cNvPr>
          <p:cNvSpPr txBox="1"/>
          <p:nvPr/>
        </p:nvSpPr>
        <p:spPr>
          <a:xfrm>
            <a:off x="0" y="3775613"/>
            <a:ext cx="12191852" cy="379656"/>
          </a:xfrm>
          <a:prstGeom prst="rect">
            <a:avLst/>
          </a:prstGeom>
          <a:noFill/>
        </p:spPr>
        <p:txBody>
          <a:bodyPr wrap="square" rtlCol="0" anchor="ctr">
            <a:spAutoFit/>
          </a:bodyPr>
          <a:lstStyle/>
          <a:p>
            <a:pPr algn="ctr"/>
            <a:r>
              <a:rPr lang="en-US" altLang="ko-KR" dirty="0" err="1" smtClean="0">
                <a:solidFill>
                  <a:schemeClr val="bg1"/>
                </a:solidFill>
                <a:cs typeface="Arial" pitchFamily="34" charset="0"/>
              </a:rPr>
              <a:t>ation</a:t>
            </a:r>
            <a:endParaRPr lang="ko-KR" altLang="en-US" dirty="0">
              <a:solidFill>
                <a:schemeClr val="bg1"/>
              </a:solidFill>
              <a:cs typeface="Arial" pitchFamily="34" charset="0"/>
            </a:endParaRPr>
          </a:p>
        </p:txBody>
      </p:sp>
      <p:grpSp>
        <p:nvGrpSpPr>
          <p:cNvPr id="21" name="Group 20">
            <a:extLst>
              <a:ext uri="{FF2B5EF4-FFF2-40B4-BE49-F238E27FC236}">
                <a16:creationId xmlns:a16="http://schemas.microsoft.com/office/drawing/2014/main" xmlns="" id="{C9445815-12D7-4E1D-A6E4-49EA4C8ECE5C}"/>
              </a:ext>
            </a:extLst>
          </p:cNvPr>
          <p:cNvGrpSpPr/>
          <p:nvPr/>
        </p:nvGrpSpPr>
        <p:grpSpPr>
          <a:xfrm>
            <a:off x="0" y="1075321"/>
            <a:ext cx="7803176" cy="5052397"/>
            <a:chOff x="2229738" y="635165"/>
            <a:chExt cx="7803176" cy="5052397"/>
          </a:xfrm>
        </p:grpSpPr>
        <p:sp>
          <p:nvSpPr>
            <p:cNvPr id="16" name="Freeform: Shape 15">
              <a:extLst>
                <a:ext uri="{FF2B5EF4-FFF2-40B4-BE49-F238E27FC236}">
                  <a16:creationId xmlns:a16="http://schemas.microsoft.com/office/drawing/2014/main" xmlns=""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xmlns=""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xmlns=""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xmlns=""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xmlns=""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xmlns=""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xmlns=""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27" name="Picture Placeholder 26" descr="IMG_20200723_132401.jpg"/>
          <p:cNvPicPr>
            <a:picLocks noGrp="1" noChangeAspect="1"/>
          </p:cNvPicPr>
          <p:nvPr>
            <p:ph type="pic" sz="quarter" idx="10"/>
          </p:nvPr>
        </p:nvPicPr>
        <p:blipFill>
          <a:blip r:embed="rId5" cstate="print"/>
          <a:srcRect t="13991" b="13991"/>
          <a:stretch>
            <a:fillRect/>
          </a:stretch>
        </p:blipFill>
        <p:spPr>
          <a:prstGeom prst="diamond">
            <a:avLst/>
          </a:prstGeom>
        </p:spPr>
      </p:pic>
      <p:pic>
        <p:nvPicPr>
          <p:cNvPr id="29" name="Picture Placeholder 28" descr="IMG_20200723_132611.jpg"/>
          <p:cNvPicPr>
            <a:picLocks noGrp="1" noChangeAspect="1"/>
          </p:cNvPicPr>
          <p:nvPr>
            <p:ph type="pic" sz="quarter" idx="11"/>
          </p:nvPr>
        </p:nvPicPr>
        <p:blipFill>
          <a:blip r:embed="rId6"/>
          <a:srcRect l="25358" r="25358"/>
          <a:stretch>
            <a:fillRect/>
          </a:stretch>
        </p:blipFill>
        <p:spPr>
          <a:prstGeom prst="diamond">
            <a:avLst/>
          </a:prstGeom>
        </p:spPr>
      </p:pic>
      <p:pic>
        <p:nvPicPr>
          <p:cNvPr id="26" name="Picture Placeholder 25" descr="IMG_20200723_132621.jpg"/>
          <p:cNvPicPr>
            <a:picLocks noGrp="1" noChangeAspect="1"/>
          </p:cNvPicPr>
          <p:nvPr>
            <p:ph type="pic" sz="quarter" idx="12"/>
          </p:nvPr>
        </p:nvPicPr>
        <p:blipFill>
          <a:blip r:embed="rId7" cstate="print"/>
          <a:srcRect t="9478" b="9478"/>
          <a:stretch>
            <a:fillRect/>
          </a:stretch>
        </p:blipFill>
        <p:spPr>
          <a:prstGeom prst="diamond">
            <a:avLst/>
          </a:prstGeom>
        </p:spPr>
      </p:pic>
      <p:pic>
        <p:nvPicPr>
          <p:cNvPr id="28" name="Picture Placeholder 27" descr="IMG_20200723_132600.jpg"/>
          <p:cNvPicPr>
            <a:picLocks noGrp="1" noChangeAspect="1"/>
          </p:cNvPicPr>
          <p:nvPr>
            <p:ph type="pic" sz="quarter" idx="13"/>
          </p:nvPr>
        </p:nvPicPr>
        <p:blipFill>
          <a:blip r:embed="rId8" cstate="print"/>
          <a:srcRect t="13497" b="13497"/>
          <a:stretch>
            <a:fillRect/>
          </a:stretch>
        </p:blipFill>
        <p:spPr>
          <a:prstGeom prst="diamond">
            <a:avLst/>
          </a:prstGeom>
        </p:spPr>
      </p:pic>
      <p:sp>
        <p:nvSpPr>
          <p:cNvPr id="30" name="Rectangle 29"/>
          <p:cNvSpPr/>
          <p:nvPr/>
        </p:nvSpPr>
        <p:spPr>
          <a:xfrm>
            <a:off x="8790524" y="3111798"/>
            <a:ext cx="377026" cy="923330"/>
          </a:xfrm>
          <a:prstGeom prst="rect">
            <a:avLst/>
          </a:prstGeom>
        </p:spPr>
        <p:txBody>
          <a:bodyPr wrap="none">
            <a:spAutoFit/>
          </a:bodyPr>
          <a:lstStyle/>
          <a:p>
            <a:pPr lvl="0" algn="ctr"/>
            <a:r>
              <a:rPr lang="en-US" altLang="ko-KR" sz="5400" dirty="0">
                <a:solidFill>
                  <a:prstClr val="black"/>
                </a:solidFill>
                <a:cs typeface="Arial" pitchFamily="34" charset="0"/>
              </a:rPr>
              <a:t> </a:t>
            </a:r>
            <a:endParaRPr lang="ko-KR" altLang="en-US" sz="5400" dirty="0">
              <a:solidFill>
                <a:prstClr val="black"/>
              </a:solidFill>
              <a:cs typeface="Arial" pitchFamily="34" charset="0"/>
            </a:endParaRPr>
          </a:p>
        </p:txBody>
      </p:sp>
    </p:spTree>
    <p:extLst>
      <p:ext uri="{BB962C8B-B14F-4D97-AF65-F5344CB8AC3E}">
        <p14:creationId xmlns:p14="http://schemas.microsoft.com/office/powerpoint/2010/main" xmlns=""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39C909C-D38C-4653-8711-FB031B7A55A8}"/>
              </a:ext>
            </a:extLst>
          </p:cNvPr>
          <p:cNvSpPr txBox="1"/>
          <p:nvPr/>
        </p:nvSpPr>
        <p:spPr>
          <a:xfrm>
            <a:off x="2731324" y="261257"/>
            <a:ext cx="7897091" cy="646331"/>
          </a:xfrm>
          <a:prstGeom prst="rect">
            <a:avLst/>
          </a:prstGeom>
          <a:noFill/>
        </p:spPr>
        <p:txBody>
          <a:bodyPr wrap="square" rtlCol="0">
            <a:spAutoFit/>
          </a:bodyPr>
          <a:lstStyle/>
          <a:p>
            <a:r>
              <a:rPr lang="en-US" sz="3600" b="1" dirty="0">
                <a:solidFill>
                  <a:srgbClr val="FF0000"/>
                </a:solidFill>
              </a:rPr>
              <a:t>Checking the stability</a:t>
            </a:r>
          </a:p>
        </p:txBody>
      </p:sp>
      <p:sp>
        <p:nvSpPr>
          <p:cNvPr id="3" name="TextBox 2">
            <a:extLst>
              <a:ext uri="{FF2B5EF4-FFF2-40B4-BE49-F238E27FC236}">
                <a16:creationId xmlns="" xmlns:a16="http://schemas.microsoft.com/office/drawing/2014/main" id="{E46B1754-D519-445A-8688-6D672A897214}"/>
              </a:ext>
            </a:extLst>
          </p:cNvPr>
          <p:cNvSpPr txBox="1"/>
          <p:nvPr/>
        </p:nvSpPr>
        <p:spPr>
          <a:xfrm>
            <a:off x="4524499" y="1092531"/>
            <a:ext cx="5747657" cy="584775"/>
          </a:xfrm>
          <a:prstGeom prst="rect">
            <a:avLst/>
          </a:prstGeom>
          <a:noFill/>
        </p:spPr>
        <p:txBody>
          <a:bodyPr wrap="square" rtlCol="0">
            <a:spAutoFit/>
          </a:bodyPr>
          <a:lstStyle/>
          <a:p>
            <a:r>
              <a:rPr lang="en-US" sz="3200" dirty="0"/>
              <a:t>Swing </a:t>
            </a:r>
            <a:r>
              <a:rPr lang="en-US" sz="3200" dirty="0" smtClean="0"/>
              <a:t>Test</a:t>
            </a:r>
            <a:endParaRPr lang="en-US" sz="3200" dirty="0"/>
          </a:p>
        </p:txBody>
      </p:sp>
      <p:sp>
        <p:nvSpPr>
          <p:cNvPr id="6" name="TextBox 5">
            <a:extLst>
              <a:ext uri="{FF2B5EF4-FFF2-40B4-BE49-F238E27FC236}">
                <a16:creationId xmlns="" xmlns:a16="http://schemas.microsoft.com/office/drawing/2014/main" id="{82288F36-057A-45D1-A82A-49EDE39D8529}"/>
              </a:ext>
            </a:extLst>
          </p:cNvPr>
          <p:cNvSpPr txBox="1"/>
          <p:nvPr/>
        </p:nvSpPr>
        <p:spPr>
          <a:xfrm rot="10800000" flipH="1" flipV="1">
            <a:off x="778042" y="3341711"/>
            <a:ext cx="4920916" cy="2585323"/>
          </a:xfrm>
          <a:prstGeom prst="rect">
            <a:avLst/>
          </a:prstGeom>
          <a:noFill/>
        </p:spPr>
        <p:txBody>
          <a:bodyPr wrap="square" rtlCol="0">
            <a:spAutoFit/>
          </a:bodyPr>
          <a:lstStyle/>
          <a:p>
            <a:r>
              <a:rPr lang="en-US" dirty="0" smtClean="0">
                <a:latin typeface="Times New Roman" panose="02020603050405020304" pitchFamily="18" charset="0"/>
              </a:rPr>
              <a:t>The swing test is a basics idea  to give you a rough idea how your rocket will fly. There are basically three things that can happen when you do this test; If you swing  your rocket and it points in the direction you swing it, it is a good  indication that  your rocket  will be a stable flyer. Sometimes a rocket will just cartwheel as you swing it. It is usually a sign  that the  CP  and CG are too  close together . </a:t>
            </a:r>
            <a:endParaRPr lang="en-US" sz="1800" b="0" i="0" u="none" strike="noStrike" baseline="0" dirty="0">
              <a:latin typeface="Times New Roman" panose="02020603050405020304" pitchFamily="18" charset="0"/>
            </a:endParaRPr>
          </a:p>
        </p:txBody>
      </p:sp>
      <p:pic>
        <p:nvPicPr>
          <p:cNvPr id="8" name="Picture 7">
            <a:extLst>
              <a:ext uri="{FF2B5EF4-FFF2-40B4-BE49-F238E27FC236}">
                <a16:creationId xmlns="" xmlns:a16="http://schemas.microsoft.com/office/drawing/2014/main" id="{1F5AA136-6513-4FF1-B441-14C70D703663}"/>
              </a:ext>
            </a:extLst>
          </p:cNvPr>
          <p:cNvPicPr>
            <a:picLocks noChangeAspect="1"/>
          </p:cNvPicPr>
          <p:nvPr/>
        </p:nvPicPr>
        <p:blipFill>
          <a:blip r:embed="rId2"/>
          <a:stretch>
            <a:fillRect/>
          </a:stretch>
        </p:blipFill>
        <p:spPr>
          <a:xfrm>
            <a:off x="455311" y="1397937"/>
            <a:ext cx="3690257" cy="954860"/>
          </a:xfrm>
          <a:prstGeom prst="rect">
            <a:avLst/>
          </a:prstGeom>
        </p:spPr>
      </p:pic>
      <p:pic>
        <p:nvPicPr>
          <p:cNvPr id="9" name="Picture 8">
            <a:extLst>
              <a:ext uri="{FF2B5EF4-FFF2-40B4-BE49-F238E27FC236}">
                <a16:creationId xmlns="" xmlns:a16="http://schemas.microsoft.com/office/drawing/2014/main" id="{67B73E64-BAD2-4937-90FF-9C8A2D09D275}"/>
              </a:ext>
            </a:extLst>
          </p:cNvPr>
          <p:cNvPicPr>
            <a:picLocks noChangeAspect="1"/>
          </p:cNvPicPr>
          <p:nvPr/>
        </p:nvPicPr>
        <p:blipFill>
          <a:blip r:embed="rId3"/>
          <a:stretch>
            <a:fillRect/>
          </a:stretch>
        </p:blipFill>
        <p:spPr>
          <a:xfrm>
            <a:off x="6779067" y="1650004"/>
            <a:ext cx="3690257" cy="1292446"/>
          </a:xfrm>
          <a:prstGeom prst="rect">
            <a:avLst/>
          </a:prstGeom>
        </p:spPr>
      </p:pic>
      <p:pic>
        <p:nvPicPr>
          <p:cNvPr id="10" name="Picture 9">
            <a:extLst>
              <a:ext uri="{FF2B5EF4-FFF2-40B4-BE49-F238E27FC236}">
                <a16:creationId xmlns="" xmlns:a16="http://schemas.microsoft.com/office/drawing/2014/main" id="{21C1E2D7-4A81-466B-A19F-927CFD4220BF}"/>
              </a:ext>
            </a:extLst>
          </p:cNvPr>
          <p:cNvPicPr>
            <a:picLocks noChangeAspect="1"/>
          </p:cNvPicPr>
          <p:nvPr/>
        </p:nvPicPr>
        <p:blipFill>
          <a:blip r:embed="rId4"/>
          <a:stretch>
            <a:fillRect/>
          </a:stretch>
        </p:blipFill>
        <p:spPr>
          <a:xfrm>
            <a:off x="7150594" y="3746500"/>
            <a:ext cx="3282043" cy="1947038"/>
          </a:xfrm>
          <a:prstGeom prst="rect">
            <a:avLst/>
          </a:prstGeom>
        </p:spPr>
      </p:pic>
    </p:spTree>
    <p:extLst>
      <p:ext uri="{BB962C8B-B14F-4D97-AF65-F5344CB8AC3E}">
        <p14:creationId xmlns="" xmlns:p14="http://schemas.microsoft.com/office/powerpoint/2010/main" val="273191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459" y="170935"/>
            <a:ext cx="6757041" cy="4524315"/>
          </a:xfrm>
          <a:prstGeom prst="rect">
            <a:avLst/>
          </a:prstGeom>
        </p:spPr>
        <p:txBody>
          <a:bodyPr wrap="square">
            <a:spAutoFit/>
          </a:bodyPr>
          <a:lstStyle/>
          <a:p>
            <a:r>
              <a:rPr lang="en-US" sz="3200" b="1" dirty="0" smtClean="0">
                <a:latin typeface="Times New Roman" panose="02020603050405020304" pitchFamily="18" charset="0"/>
              </a:rPr>
              <a:t>DEPLOYMENT OF PARACHUTE</a:t>
            </a:r>
          </a:p>
          <a:p>
            <a:endParaRPr lang="en-US" sz="3200" dirty="0" smtClean="0">
              <a:latin typeface="Times New Roman" panose="02020603050405020304" pitchFamily="18" charset="0"/>
            </a:endParaRPr>
          </a:p>
          <a:p>
            <a:endParaRPr lang="en-US" sz="3200" dirty="0" smtClean="0">
              <a:latin typeface="Times New Roman" panose="02020603050405020304" pitchFamily="18" charset="0"/>
            </a:endParaRPr>
          </a:p>
          <a:p>
            <a:r>
              <a:rPr lang="en-US" sz="3200" dirty="0" smtClean="0">
                <a:latin typeface="Times New Roman" panose="02020603050405020304" pitchFamily="18" charset="0"/>
              </a:rPr>
              <a:t>It is defined as the process of extending the parachute canopy  to a position at which satisfactory inflation can happen.3 It is important to  deploy in a proper manner  to collects data from rocket body or for reuse . </a:t>
            </a:r>
            <a:endParaRPr lang="en-US" sz="3200" dirty="0"/>
          </a:p>
        </p:txBody>
      </p:sp>
      <p:pic>
        <p:nvPicPr>
          <p:cNvPr id="7" name="Picture 6" descr="IMG_20200725_235407.jpg"/>
          <p:cNvPicPr>
            <a:picLocks noChangeAspect="1"/>
          </p:cNvPicPr>
          <p:nvPr/>
        </p:nvPicPr>
        <p:blipFill>
          <a:blip r:embed="rId2"/>
          <a:stretch>
            <a:fillRect/>
          </a:stretch>
        </p:blipFill>
        <p:spPr>
          <a:xfrm>
            <a:off x="7237135" y="1320800"/>
            <a:ext cx="4688165" cy="4038600"/>
          </a:xfrm>
          <a:prstGeom prst="rect">
            <a:avLst/>
          </a:prstGeom>
        </p:spPr>
      </p:pic>
    </p:spTree>
    <p:extLst>
      <p:ext uri="{BB962C8B-B14F-4D97-AF65-F5344CB8AC3E}">
        <p14:creationId xmlns:p14="http://schemas.microsoft.com/office/powerpoint/2010/main" xmlns="" val="251128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8674" y="4857234"/>
            <a:ext cx="4711867" cy="1015663"/>
          </a:xfrm>
          <a:prstGeom prst="rect">
            <a:avLst/>
          </a:prstGeom>
        </p:spPr>
        <p:txBody>
          <a:bodyPr wrap="none">
            <a:spAutoFit/>
          </a:bodyPr>
          <a:lstStyle/>
          <a:p>
            <a:r>
              <a:rPr lang="en-US" sz="6000" dirty="0" smtClean="0">
                <a:latin typeface="Times New Roman" panose="02020603050405020304" pitchFamily="18" charset="0"/>
              </a:rPr>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540" y="323515"/>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xmlns="" id="{D1B798CC-A50B-4833-A9F4-CD4A9317294E}"/>
              </a:ext>
            </a:extLst>
          </p:cNvPr>
          <p:cNvGrpSpPr/>
          <p:nvPr/>
        </p:nvGrpSpPr>
        <p:grpSpPr>
          <a:xfrm>
            <a:off x="4166562" y="1710827"/>
            <a:ext cx="5501856" cy="936705"/>
            <a:chOff x="5776287" y="1615577"/>
            <a:chExt cx="5501856" cy="936705"/>
          </a:xfrm>
        </p:grpSpPr>
        <p:grpSp>
          <p:nvGrpSpPr>
            <p:cNvPr id="3" name="Group 2">
              <a:extLst>
                <a:ext uri="{FF2B5EF4-FFF2-40B4-BE49-F238E27FC236}">
                  <a16:creationId xmlns:a16="http://schemas.microsoft.com/office/drawing/2014/main" xmlns="" id="{EF024045-B298-4962-9312-D0F2ECA5F537}"/>
                </a:ext>
              </a:extLst>
            </p:cNvPr>
            <p:cNvGrpSpPr/>
            <p:nvPr/>
          </p:nvGrpSpPr>
          <p:grpSpPr>
            <a:xfrm>
              <a:off x="6751979" y="1666120"/>
              <a:ext cx="4526164" cy="886162"/>
              <a:chOff x="6751979" y="1666120"/>
              <a:chExt cx="4526164" cy="886162"/>
            </a:xfrm>
          </p:grpSpPr>
          <p:sp>
            <p:nvSpPr>
              <p:cNvPr id="8" name="TextBox 7"/>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7" name="TextBox 6"/>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xmlns="" id="{0A9459A3-3616-4690-9950-AA429FBFDFB4}"/>
              </a:ext>
            </a:extLst>
          </p:cNvPr>
          <p:cNvGrpSpPr/>
          <p:nvPr/>
        </p:nvGrpSpPr>
        <p:grpSpPr>
          <a:xfrm>
            <a:off x="4166562" y="2850652"/>
            <a:ext cx="5501856" cy="936705"/>
            <a:chOff x="5776287" y="1615577"/>
            <a:chExt cx="5501856" cy="936705"/>
          </a:xfrm>
        </p:grpSpPr>
        <p:grpSp>
          <p:nvGrpSpPr>
            <p:cNvPr id="11" name="Group 10">
              <a:extLst>
                <a:ext uri="{FF2B5EF4-FFF2-40B4-BE49-F238E27FC236}">
                  <a16:creationId xmlns:a16="http://schemas.microsoft.com/office/drawing/2014/main" xmlns="" id="{305C2F2B-CA7A-4DFE-9546-DDCD4C7CD701}"/>
                </a:ext>
              </a:extLst>
            </p:cNvPr>
            <p:cNvGrpSpPr/>
            <p:nvPr/>
          </p:nvGrpSpPr>
          <p:grpSpPr>
            <a:xfrm>
              <a:off x="6751979" y="1666120"/>
              <a:ext cx="4526164" cy="886162"/>
              <a:chOff x="6751979" y="1666120"/>
              <a:chExt cx="4526164" cy="886162"/>
            </a:xfrm>
          </p:grpSpPr>
          <p:sp>
            <p:nvSpPr>
              <p:cNvPr id="13" name="TextBox 12">
                <a:extLst>
                  <a:ext uri="{FF2B5EF4-FFF2-40B4-BE49-F238E27FC236}">
                    <a16:creationId xmlns:a16="http://schemas.microsoft.com/office/drawing/2014/main" xmlns="" id="{FAEB471A-C385-402A-A8DD-57F933A5D346}"/>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4" name="TextBox 13">
                <a:extLst>
                  <a:ext uri="{FF2B5EF4-FFF2-40B4-BE49-F238E27FC236}">
                    <a16:creationId xmlns:a16="http://schemas.microsoft.com/office/drawing/2014/main" xmlns="" id="{6096E1CD-75CD-452D-A4BE-E1789794770A}"/>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xmlns="" id="{01892250-0812-424C-9181-78128436C8F3}"/>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xmlns="" id="{07ED876F-7A33-4478-9ED3-A2053B8B8EEA}"/>
              </a:ext>
            </a:extLst>
          </p:cNvPr>
          <p:cNvGrpSpPr/>
          <p:nvPr/>
        </p:nvGrpSpPr>
        <p:grpSpPr>
          <a:xfrm>
            <a:off x="4166562" y="3990477"/>
            <a:ext cx="5501856" cy="936705"/>
            <a:chOff x="5776287" y="1615577"/>
            <a:chExt cx="5501856" cy="936705"/>
          </a:xfrm>
        </p:grpSpPr>
        <p:grpSp>
          <p:nvGrpSpPr>
            <p:cNvPr id="16" name="Group 15">
              <a:extLst>
                <a:ext uri="{FF2B5EF4-FFF2-40B4-BE49-F238E27FC236}">
                  <a16:creationId xmlns:a16="http://schemas.microsoft.com/office/drawing/2014/main" xmlns="" id="{D83C7EEA-D7A0-4CCA-B9CA-80018BB8D4A8}"/>
                </a:ext>
              </a:extLst>
            </p:cNvPr>
            <p:cNvGrpSpPr/>
            <p:nvPr/>
          </p:nvGrpSpPr>
          <p:grpSpPr>
            <a:xfrm>
              <a:off x="6751979" y="1666120"/>
              <a:ext cx="4526164" cy="886162"/>
              <a:chOff x="6751979" y="1666120"/>
              <a:chExt cx="4526164" cy="886162"/>
            </a:xfrm>
          </p:grpSpPr>
          <p:sp>
            <p:nvSpPr>
              <p:cNvPr id="18" name="TextBox 17">
                <a:extLst>
                  <a:ext uri="{FF2B5EF4-FFF2-40B4-BE49-F238E27FC236}">
                    <a16:creationId xmlns:a16="http://schemas.microsoft.com/office/drawing/2014/main" xmlns="" id="{D4184A27-D783-41AE-BF78-834B54A99CFA}"/>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9" name="TextBox 18">
                <a:extLst>
                  <a:ext uri="{FF2B5EF4-FFF2-40B4-BE49-F238E27FC236}">
                    <a16:creationId xmlns:a16="http://schemas.microsoft.com/office/drawing/2014/main" xmlns="" id="{7DDE9DD4-9B53-4681-95FD-81AD463B262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xmlns="" id="{42D4E945-B51D-4D17-A36E-ABB30618F236}"/>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xmlns="" id="{A93FF8F0-0341-431C-9CC0-5437F8473CAD}"/>
              </a:ext>
            </a:extLst>
          </p:cNvPr>
          <p:cNvGrpSpPr/>
          <p:nvPr/>
        </p:nvGrpSpPr>
        <p:grpSpPr>
          <a:xfrm>
            <a:off x="4166562" y="5130302"/>
            <a:ext cx="5501856" cy="936705"/>
            <a:chOff x="5776287" y="1615577"/>
            <a:chExt cx="5501856" cy="936705"/>
          </a:xfrm>
        </p:grpSpPr>
        <p:grpSp>
          <p:nvGrpSpPr>
            <p:cNvPr id="21" name="Group 20">
              <a:extLst>
                <a:ext uri="{FF2B5EF4-FFF2-40B4-BE49-F238E27FC236}">
                  <a16:creationId xmlns:a16="http://schemas.microsoft.com/office/drawing/2014/main" xmlns="" id="{A9585401-6AF6-460A-9FFF-F2B339A0A706}"/>
                </a:ext>
              </a:extLst>
            </p:cNvPr>
            <p:cNvGrpSpPr/>
            <p:nvPr/>
          </p:nvGrpSpPr>
          <p:grpSpPr>
            <a:xfrm>
              <a:off x="6751979" y="1666120"/>
              <a:ext cx="4526164" cy="886162"/>
              <a:chOff x="6751979" y="1666120"/>
              <a:chExt cx="4526164" cy="886162"/>
            </a:xfrm>
          </p:grpSpPr>
          <p:sp>
            <p:nvSpPr>
              <p:cNvPr id="23" name="TextBox 22">
                <a:extLst>
                  <a:ext uri="{FF2B5EF4-FFF2-40B4-BE49-F238E27FC236}">
                    <a16:creationId xmlns:a16="http://schemas.microsoft.com/office/drawing/2014/main" xmlns="" id="{CAA6C6CE-4240-4698-BAE8-FECAAD714380}"/>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xmlns="" id="{EB5FFC5C-85C1-4ABD-85BC-2489AF1C6166}"/>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xmlns="" id="{5FB8D4DD-DB44-40F9-8FF0-AD92E175052C}"/>
                </a:ext>
              </a:extLst>
            </p:cNvPr>
            <p:cNvSpPr txBox="1"/>
            <p:nvPr/>
          </p:nvSpPr>
          <p:spPr>
            <a:xfrm>
              <a:off x="5776287" y="161557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xmlns="" id="{386DBC13-95E7-4C1A-AF99-CC8F6212FB9E}"/>
              </a:ext>
            </a:extLst>
          </p:cNvPr>
          <p:cNvGrpSpPr/>
          <p:nvPr/>
        </p:nvGrpSpPr>
        <p:grpSpPr>
          <a:xfrm>
            <a:off x="7861110" y="623255"/>
            <a:ext cx="4330890" cy="419100"/>
            <a:chOff x="8086725" y="476250"/>
            <a:chExt cx="4105275" cy="419100"/>
          </a:xfrm>
          <a:solidFill>
            <a:schemeClr val="bg1">
              <a:alpha val="76000"/>
            </a:schemeClr>
          </a:solidFill>
        </p:grpSpPr>
        <p:sp>
          <p:nvSpPr>
            <p:cNvPr id="6" name="Rectangle 5">
              <a:extLst>
                <a:ext uri="{FF2B5EF4-FFF2-40B4-BE49-F238E27FC236}">
                  <a16:creationId xmlns:a16="http://schemas.microsoft.com/office/drawing/2014/main" xmlns="" id="{5CE6F925-1329-461C-AC7C-C7F2CDF199DE}"/>
                </a:ext>
              </a:extLst>
            </p:cNvPr>
            <p:cNvSpPr/>
            <p:nvPr/>
          </p:nvSpPr>
          <p:spPr>
            <a:xfrm>
              <a:off x="8086725" y="476250"/>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a:extLst>
                <a:ext uri="{FF2B5EF4-FFF2-40B4-BE49-F238E27FC236}">
                  <a16:creationId xmlns:a16="http://schemas.microsoft.com/office/drawing/2014/main" xmlns="" id="{CA6628D8-CB2C-471D-9AC3-F09F428486BA}"/>
                </a:ext>
              </a:extLst>
            </p:cNvPr>
            <p:cNvSpPr/>
            <p:nvPr/>
          </p:nvSpPr>
          <p:spPr>
            <a:xfrm>
              <a:off x="8086725" y="597566"/>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a:extLst>
                <a:ext uri="{FF2B5EF4-FFF2-40B4-BE49-F238E27FC236}">
                  <a16:creationId xmlns:a16="http://schemas.microsoft.com/office/drawing/2014/main" xmlns="" id="{DDE0BA12-A4FF-4C16-88CE-9D7AEFD8E9F0}"/>
                </a:ext>
              </a:extLst>
            </p:cNvPr>
            <p:cNvSpPr/>
            <p:nvPr/>
          </p:nvSpPr>
          <p:spPr>
            <a:xfrm>
              <a:off x="8086725" y="718882"/>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a:extLst>
                <a:ext uri="{FF2B5EF4-FFF2-40B4-BE49-F238E27FC236}">
                  <a16:creationId xmlns:a16="http://schemas.microsoft.com/office/drawing/2014/main" xmlns="" id="{47B6650B-3813-4290-92F3-478A32614B01}"/>
                </a:ext>
              </a:extLst>
            </p:cNvPr>
            <p:cNvSpPr/>
            <p:nvPr/>
          </p:nvSpPr>
          <p:spPr>
            <a:xfrm>
              <a:off x="8086725" y="840198"/>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Freeform: Shape 29">
            <a:extLst>
              <a:ext uri="{FF2B5EF4-FFF2-40B4-BE49-F238E27FC236}">
                <a16:creationId xmlns:a16="http://schemas.microsoft.com/office/drawing/2014/main" xmlns="" id="{CF267B17-2C67-4B78-8859-E800DA91ADD2}"/>
              </a:ext>
            </a:extLst>
          </p:cNvPr>
          <p:cNvSpPr/>
          <p:nvPr/>
        </p:nvSpPr>
        <p:spPr>
          <a:xfrm rot="5400000">
            <a:off x="-1758439" y="2725388"/>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Rectangle 32">
            <a:extLst>
              <a:ext uri="{FF2B5EF4-FFF2-40B4-BE49-F238E27FC236}">
                <a16:creationId xmlns:a16="http://schemas.microsoft.com/office/drawing/2014/main" xmlns="" id="{7AF4E780-8920-4322-9A87-9DD344690DAE}"/>
              </a:ext>
            </a:extLst>
          </p:cNvPr>
          <p:cNvSpPr/>
          <p:nvPr/>
        </p:nvSpPr>
        <p:spPr>
          <a:xfrm rot="2735247">
            <a:off x="1354415" y="305526"/>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a:extLst>
              <a:ext uri="{FF2B5EF4-FFF2-40B4-BE49-F238E27FC236}">
                <a16:creationId xmlns:a16="http://schemas.microsoft.com/office/drawing/2014/main" xmlns="" id="{83D198E3-9A3A-4082-B0E1-E020A95744D1}"/>
              </a:ext>
            </a:extLst>
          </p:cNvPr>
          <p:cNvSpPr/>
          <p:nvPr/>
        </p:nvSpPr>
        <p:spPr>
          <a:xfrm rot="2735247">
            <a:off x="2082685" y="-138606"/>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Picture 30" descr="20200723_123613_0000.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BF8EC65-2E36-4777-8B67-E949DAD953A0}"/>
              </a:ext>
            </a:extLst>
          </p:cNvPr>
          <p:cNvSpPr>
            <a:spLocks noGrp="1"/>
          </p:cNvSpPr>
          <p:nvPr>
            <p:ph type="body" sz="quarter" idx="4294967295"/>
          </p:nvPr>
        </p:nvSpPr>
        <p:spPr>
          <a:xfrm>
            <a:off x="619125" y="1206500"/>
            <a:ext cx="11572875" cy="723900"/>
          </a:xfrm>
          <a:prstGeom prst="rect">
            <a:avLst/>
          </a:prstGeom>
        </p:spPr>
        <p:txBody>
          <a:bodyPr>
            <a:normAutofit/>
          </a:bodyPr>
          <a:lstStyle/>
          <a:p>
            <a:r>
              <a:rPr lang="en-US" dirty="0" smtClean="0"/>
              <a:t>Introduction to rocketry</a:t>
            </a:r>
            <a:endParaRPr lang="en-US" dirty="0"/>
          </a:p>
        </p:txBody>
      </p:sp>
      <p:sp>
        <p:nvSpPr>
          <p:cNvPr id="5" name="TextBox 4">
            <a:extLst>
              <a:ext uri="{FF2B5EF4-FFF2-40B4-BE49-F238E27FC236}">
                <a16:creationId xmlns:a16="http://schemas.microsoft.com/office/drawing/2014/main" xmlns="" id="{BEDE35A3-1D67-46AD-9515-DBFBAE248BEB}"/>
              </a:ext>
            </a:extLst>
          </p:cNvPr>
          <p:cNvSpPr txBox="1"/>
          <p:nvPr/>
        </p:nvSpPr>
        <p:spPr>
          <a:xfrm flipH="1">
            <a:off x="802074" y="2652889"/>
            <a:ext cx="5869658" cy="3416320"/>
          </a:xfrm>
          <a:prstGeom prst="rect">
            <a:avLst/>
          </a:prstGeom>
          <a:noFill/>
        </p:spPr>
        <p:txBody>
          <a:bodyPr wrap="square" rtlCol="0">
            <a:spAutoFit/>
          </a:bodyPr>
          <a:lstStyle/>
          <a:p>
            <a:r>
              <a:rPr lang="en-US" dirty="0"/>
              <a:t>A rocket in simplest term is enclosing a gas under pressure. A small opening at</a:t>
            </a:r>
          </a:p>
          <a:p>
            <a:r>
              <a:rPr lang="en-US" dirty="0"/>
              <a:t>one end of the chamber allows the gas to escape,</a:t>
            </a:r>
          </a:p>
          <a:p>
            <a:r>
              <a:rPr lang="en-US" dirty="0"/>
              <a:t>and in doing so provides a thrust that propels the</a:t>
            </a:r>
          </a:p>
          <a:p>
            <a:r>
              <a:rPr lang="en-US" dirty="0"/>
              <a:t>rocket in the opposite direction. A good example of</a:t>
            </a:r>
          </a:p>
          <a:p>
            <a:r>
              <a:rPr lang="en-US" dirty="0"/>
              <a:t>this is a balloon. Air inside a balloon is compressed</a:t>
            </a:r>
          </a:p>
          <a:p>
            <a:r>
              <a:rPr lang="en-US" dirty="0"/>
              <a:t>by the balloon’s rubber walls. The air pushes back</a:t>
            </a:r>
          </a:p>
          <a:p>
            <a:r>
              <a:rPr lang="en-US" dirty="0"/>
              <a:t>so that the inward and outward pressing forces</a:t>
            </a:r>
          </a:p>
          <a:p>
            <a:r>
              <a:rPr lang="en-US" dirty="0"/>
              <a:t>balance. When the nozzle is released, air escapes</a:t>
            </a:r>
          </a:p>
          <a:p>
            <a:r>
              <a:rPr lang="en-US" dirty="0"/>
              <a:t>through it and the balloon is propelled in the</a:t>
            </a:r>
          </a:p>
          <a:p>
            <a:r>
              <a:rPr lang="en-US" dirty="0"/>
              <a:t>opposite direction.</a:t>
            </a:r>
          </a:p>
        </p:txBody>
      </p:sp>
      <p:pic>
        <p:nvPicPr>
          <p:cNvPr id="6" name="Picture 5" descr="IMG_20200725_230508.jpg"/>
          <p:cNvPicPr>
            <a:picLocks noChangeAspect="1"/>
          </p:cNvPicPr>
          <p:nvPr/>
        </p:nvPicPr>
        <p:blipFill>
          <a:blip r:embed="rId2"/>
          <a:stretch>
            <a:fillRect/>
          </a:stretch>
        </p:blipFill>
        <p:spPr>
          <a:xfrm>
            <a:off x="6485935" y="1511300"/>
            <a:ext cx="4588466" cy="4330700"/>
          </a:xfrm>
          <a:prstGeom prst="rect">
            <a:avLst/>
          </a:prstGeom>
        </p:spPr>
      </p:pic>
    </p:spTree>
    <p:extLst>
      <p:ext uri="{BB962C8B-B14F-4D97-AF65-F5344CB8AC3E}">
        <p14:creationId xmlns:p14="http://schemas.microsoft.com/office/powerpoint/2010/main" xmlns="" val="38296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75D31D0-E46A-4362-AAB0-0EF3BD48BBB6}"/>
              </a:ext>
            </a:extLst>
          </p:cNvPr>
          <p:cNvSpPr>
            <a:spLocks noGrp="1"/>
          </p:cNvSpPr>
          <p:nvPr>
            <p:ph type="body" sz="quarter" idx="4294967295"/>
          </p:nvPr>
        </p:nvSpPr>
        <p:spPr>
          <a:xfrm>
            <a:off x="619125" y="495886"/>
            <a:ext cx="11572875" cy="723900"/>
          </a:xfrm>
          <a:prstGeom prst="rect">
            <a:avLst/>
          </a:prstGeom>
        </p:spPr>
        <p:txBody>
          <a:bodyPr>
            <a:noAutofit/>
          </a:bodyPr>
          <a:lstStyle/>
          <a:p>
            <a:r>
              <a:rPr lang="en-US" sz="6600" dirty="0" smtClean="0"/>
              <a:t>                 Principles</a:t>
            </a:r>
            <a:endParaRPr lang="en-US" sz="6600" dirty="0"/>
          </a:p>
        </p:txBody>
      </p:sp>
      <p:sp>
        <p:nvSpPr>
          <p:cNvPr id="3" name="TextBox 2">
            <a:extLst>
              <a:ext uri="{FF2B5EF4-FFF2-40B4-BE49-F238E27FC236}">
                <a16:creationId xmlns:a16="http://schemas.microsoft.com/office/drawing/2014/main" xmlns="" id="{DBB50435-C7B2-496F-A0D5-6C074BB5CA64}"/>
              </a:ext>
            </a:extLst>
          </p:cNvPr>
          <p:cNvSpPr txBox="1"/>
          <p:nvPr/>
        </p:nvSpPr>
        <p:spPr>
          <a:xfrm>
            <a:off x="314752" y="2346158"/>
            <a:ext cx="3499555" cy="2092881"/>
          </a:xfrm>
          <a:prstGeom prst="rect">
            <a:avLst/>
          </a:prstGeom>
          <a:noFill/>
        </p:spPr>
        <p:txBody>
          <a:bodyPr wrap="square" rtlCol="0">
            <a:spAutoFit/>
          </a:bodyPr>
          <a:lstStyle/>
          <a:p>
            <a:r>
              <a:rPr lang="en-US" sz="4000" dirty="0"/>
              <a:t>1. </a:t>
            </a:r>
            <a:r>
              <a:rPr lang="en-US" dirty="0"/>
              <a:t>Objects at rest will stay at rest and objects in</a:t>
            </a:r>
          </a:p>
          <a:p>
            <a:r>
              <a:rPr lang="en-US" dirty="0"/>
              <a:t>motion will stay in motion in a straight line unless</a:t>
            </a:r>
          </a:p>
          <a:p>
            <a:r>
              <a:rPr lang="en-US" dirty="0"/>
              <a:t>acted upon by an unbalanced force.</a:t>
            </a:r>
          </a:p>
        </p:txBody>
      </p:sp>
      <p:sp>
        <p:nvSpPr>
          <p:cNvPr id="4" name="TextBox 3">
            <a:extLst>
              <a:ext uri="{FF2B5EF4-FFF2-40B4-BE49-F238E27FC236}">
                <a16:creationId xmlns:a16="http://schemas.microsoft.com/office/drawing/2014/main" xmlns="" id="{D269B67B-76FA-4756-A2F6-28079AC8D311}"/>
              </a:ext>
            </a:extLst>
          </p:cNvPr>
          <p:cNvSpPr txBox="1"/>
          <p:nvPr/>
        </p:nvSpPr>
        <p:spPr>
          <a:xfrm>
            <a:off x="3898825" y="1609706"/>
            <a:ext cx="6773333" cy="646331"/>
          </a:xfrm>
          <a:prstGeom prst="rect">
            <a:avLst/>
          </a:prstGeom>
          <a:noFill/>
        </p:spPr>
        <p:txBody>
          <a:bodyPr wrap="square" rtlCol="0">
            <a:spAutoFit/>
          </a:bodyPr>
          <a:lstStyle/>
          <a:p>
            <a:r>
              <a:rPr lang="en-US" dirty="0"/>
              <a:t>Here now, in simple form, are Newton’s Laws of Motion.</a:t>
            </a:r>
          </a:p>
          <a:p>
            <a:endParaRPr lang="en-US" dirty="0"/>
          </a:p>
        </p:txBody>
      </p:sp>
      <p:sp>
        <p:nvSpPr>
          <p:cNvPr id="5" name="TextBox 4">
            <a:extLst>
              <a:ext uri="{FF2B5EF4-FFF2-40B4-BE49-F238E27FC236}">
                <a16:creationId xmlns:a16="http://schemas.microsoft.com/office/drawing/2014/main" xmlns="" id="{4595DFB1-5114-45DD-B97E-1778543EA9D2}"/>
              </a:ext>
            </a:extLst>
          </p:cNvPr>
          <p:cNvSpPr txBox="1"/>
          <p:nvPr/>
        </p:nvSpPr>
        <p:spPr>
          <a:xfrm>
            <a:off x="4167677" y="5077326"/>
            <a:ext cx="3059289" cy="984885"/>
          </a:xfrm>
          <a:prstGeom prst="rect">
            <a:avLst/>
          </a:prstGeom>
          <a:noFill/>
        </p:spPr>
        <p:txBody>
          <a:bodyPr wrap="square" rtlCol="0">
            <a:spAutoFit/>
          </a:bodyPr>
          <a:lstStyle/>
          <a:p>
            <a:r>
              <a:rPr lang="en-US" sz="4000" dirty="0"/>
              <a:t>2. </a:t>
            </a:r>
            <a:r>
              <a:rPr lang="en-US" dirty="0"/>
              <a:t>Force is equal to mass times acceleration.</a:t>
            </a:r>
          </a:p>
        </p:txBody>
      </p:sp>
      <p:sp>
        <p:nvSpPr>
          <p:cNvPr id="6" name="TextBox 5">
            <a:extLst>
              <a:ext uri="{FF2B5EF4-FFF2-40B4-BE49-F238E27FC236}">
                <a16:creationId xmlns:a16="http://schemas.microsoft.com/office/drawing/2014/main" xmlns="" id="{368310FF-8C33-434B-B435-74225361404C}"/>
              </a:ext>
            </a:extLst>
          </p:cNvPr>
          <p:cNvSpPr txBox="1"/>
          <p:nvPr/>
        </p:nvSpPr>
        <p:spPr>
          <a:xfrm>
            <a:off x="7552267" y="2851484"/>
            <a:ext cx="3499555" cy="1538883"/>
          </a:xfrm>
          <a:prstGeom prst="rect">
            <a:avLst/>
          </a:prstGeom>
          <a:noFill/>
        </p:spPr>
        <p:txBody>
          <a:bodyPr wrap="square" rtlCol="0">
            <a:spAutoFit/>
          </a:bodyPr>
          <a:lstStyle/>
          <a:p>
            <a:r>
              <a:rPr lang="en-US" sz="4000" dirty="0"/>
              <a:t>3. </a:t>
            </a:r>
            <a:r>
              <a:rPr lang="en-US" dirty="0"/>
              <a:t>For every action there is always an opposite and</a:t>
            </a:r>
          </a:p>
          <a:p>
            <a:r>
              <a:rPr lang="en-US" dirty="0"/>
              <a:t>equal reaction.</a:t>
            </a:r>
          </a:p>
          <a:p>
            <a:endParaRPr lang="en-US" dirty="0"/>
          </a:p>
        </p:txBody>
      </p:sp>
    </p:spTree>
    <p:extLst>
      <p:ext uri="{BB962C8B-B14F-4D97-AF65-F5344CB8AC3E}">
        <p14:creationId xmlns:p14="http://schemas.microsoft.com/office/powerpoint/2010/main" xmlns="" val="322988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9B4783-5B6F-49E9-B81F-A4042B520C99}"/>
              </a:ext>
            </a:extLst>
          </p:cNvPr>
          <p:cNvSpPr txBox="1"/>
          <p:nvPr/>
        </p:nvSpPr>
        <p:spPr>
          <a:xfrm>
            <a:off x="474133" y="2951747"/>
            <a:ext cx="7134578" cy="2862322"/>
          </a:xfrm>
          <a:prstGeom prst="rect">
            <a:avLst/>
          </a:prstGeom>
          <a:noFill/>
        </p:spPr>
        <p:txBody>
          <a:bodyPr wrap="square" rtlCol="0">
            <a:spAutoFit/>
          </a:bodyPr>
          <a:lstStyle/>
          <a:p>
            <a:r>
              <a:rPr lang="en-US" b="1" dirty="0">
                <a:solidFill>
                  <a:schemeClr val="tx2">
                    <a:lumMod val="50000"/>
                  </a:schemeClr>
                </a:solidFill>
              </a:rPr>
              <a:t>An unbalanced force must be exerted for a</a:t>
            </a:r>
          </a:p>
          <a:p>
            <a:r>
              <a:rPr lang="en-US" b="1" dirty="0">
                <a:solidFill>
                  <a:schemeClr val="tx2">
                    <a:lumMod val="50000"/>
                  </a:schemeClr>
                </a:solidFill>
              </a:rPr>
              <a:t>rocket to lift off from a launch pad or for a craft in</a:t>
            </a:r>
          </a:p>
          <a:p>
            <a:r>
              <a:rPr lang="en-US" b="1" dirty="0">
                <a:solidFill>
                  <a:schemeClr val="tx2">
                    <a:lumMod val="50000"/>
                  </a:schemeClr>
                </a:solidFill>
              </a:rPr>
              <a:t>space to change speed or direction (First Law).</a:t>
            </a:r>
          </a:p>
          <a:p>
            <a:r>
              <a:rPr lang="en-US" b="1" dirty="0">
                <a:solidFill>
                  <a:schemeClr val="tx2">
                    <a:lumMod val="50000"/>
                  </a:schemeClr>
                </a:solidFill>
              </a:rPr>
              <a:t>The amount of thrust (force) produced by a rocket</a:t>
            </a:r>
          </a:p>
          <a:p>
            <a:r>
              <a:rPr lang="en-US" b="1" dirty="0">
                <a:solidFill>
                  <a:schemeClr val="tx2">
                    <a:lumMod val="50000"/>
                  </a:schemeClr>
                </a:solidFill>
              </a:rPr>
              <a:t>engine will be determined by the rate at which the</a:t>
            </a:r>
          </a:p>
          <a:p>
            <a:r>
              <a:rPr lang="en-US" b="1" dirty="0">
                <a:solidFill>
                  <a:schemeClr val="tx2">
                    <a:lumMod val="50000"/>
                  </a:schemeClr>
                </a:solidFill>
              </a:rPr>
              <a:t>mass of the rocket fuel burns and the speed of the</a:t>
            </a:r>
          </a:p>
          <a:p>
            <a:r>
              <a:rPr lang="en-US" b="1" dirty="0">
                <a:solidFill>
                  <a:schemeClr val="tx2">
                    <a:lumMod val="50000"/>
                  </a:schemeClr>
                </a:solidFill>
              </a:rPr>
              <a:t>gas escaping the rocket (Second Law). The</a:t>
            </a:r>
          </a:p>
          <a:p>
            <a:r>
              <a:rPr lang="en-US" b="1" dirty="0">
                <a:solidFill>
                  <a:schemeClr val="tx2">
                    <a:lumMod val="50000"/>
                  </a:schemeClr>
                </a:solidFill>
              </a:rPr>
              <a:t>reaction, or motion, of the rocket is equal to and in</a:t>
            </a:r>
          </a:p>
          <a:p>
            <a:r>
              <a:rPr lang="en-US" b="1" dirty="0">
                <a:solidFill>
                  <a:schemeClr val="tx2">
                    <a:lumMod val="50000"/>
                  </a:schemeClr>
                </a:solidFill>
              </a:rPr>
              <a:t>the opposite direction of the action, or thrust, from</a:t>
            </a:r>
          </a:p>
          <a:p>
            <a:r>
              <a:rPr lang="en-US" b="1" dirty="0">
                <a:solidFill>
                  <a:schemeClr val="tx2">
                    <a:lumMod val="50000"/>
                  </a:schemeClr>
                </a:solidFill>
              </a:rPr>
              <a:t>the engine (Third Law).</a:t>
            </a:r>
          </a:p>
        </p:txBody>
      </p:sp>
      <p:sp>
        <p:nvSpPr>
          <p:cNvPr id="10" name="Text Placeholder 9"/>
          <p:cNvSpPr>
            <a:spLocks noGrp="1"/>
          </p:cNvSpPr>
          <p:nvPr>
            <p:ph type="body" sz="quarter" idx="4294967295"/>
          </p:nvPr>
        </p:nvSpPr>
        <p:spPr>
          <a:xfrm>
            <a:off x="619125" y="1109663"/>
            <a:ext cx="11572875" cy="723900"/>
          </a:xfrm>
          <a:prstGeom prst="rect">
            <a:avLst/>
          </a:prstGeom>
        </p:spPr>
        <p:txBody>
          <a:bodyPr>
            <a:normAutofit/>
          </a:bodyPr>
          <a:lstStyle/>
          <a:p>
            <a:r>
              <a:rPr lang="en-US" sz="4000" dirty="0" smtClean="0"/>
              <a:t>Putting together NEWTON Laws of motion</a:t>
            </a:r>
            <a:endParaRPr lang="en-US" sz="4000" dirty="0"/>
          </a:p>
        </p:txBody>
      </p:sp>
      <p:pic>
        <p:nvPicPr>
          <p:cNvPr id="11" name="Picture 10" descr="IMG_20200723_132621.jpg"/>
          <p:cNvPicPr>
            <a:picLocks noChangeAspect="1"/>
          </p:cNvPicPr>
          <p:nvPr/>
        </p:nvPicPr>
        <p:blipFill>
          <a:blip r:embed="rId2" cstate="print"/>
          <a:stretch>
            <a:fillRect/>
          </a:stretch>
        </p:blipFill>
        <p:spPr>
          <a:xfrm>
            <a:off x="7327232" y="2707105"/>
            <a:ext cx="3946359" cy="3597441"/>
          </a:xfrm>
          <a:prstGeom prst="rect">
            <a:avLst/>
          </a:prstGeom>
        </p:spPr>
      </p:pic>
    </p:spTree>
    <p:extLst>
      <p:ext uri="{BB962C8B-B14F-4D97-AF65-F5344CB8AC3E}">
        <p14:creationId xmlns:p14="http://schemas.microsoft.com/office/powerpoint/2010/main" xmlns="" val="224483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8831263" cy="1373188"/>
          </a:xfrm>
          <a:prstGeom prst="rect">
            <a:avLst/>
          </a:prstGeom>
        </p:spPr>
        <p:txBody>
          <a:bodyPr/>
          <a:lstStyle/>
          <a:p>
            <a:r>
              <a:rPr lang="en-US" dirty="0" smtClean="0"/>
              <a:t>Practical Rocketry</a:t>
            </a:r>
            <a:endParaRPr lang="en-US" dirty="0"/>
          </a:p>
        </p:txBody>
      </p:sp>
      <p:pic>
        <p:nvPicPr>
          <p:cNvPr id="4" name="Picture 3" descr="IMG-20200723-WA0007.jpg"/>
          <p:cNvPicPr>
            <a:picLocks noChangeAspect="1"/>
          </p:cNvPicPr>
          <p:nvPr/>
        </p:nvPicPr>
        <p:blipFill>
          <a:blip r:embed="rId2"/>
          <a:stretch>
            <a:fillRect/>
          </a:stretch>
        </p:blipFill>
        <p:spPr>
          <a:xfrm>
            <a:off x="8019093" y="517938"/>
            <a:ext cx="3383980" cy="5591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IMG-20200723-WA0008.jpg"/>
          <p:cNvPicPr>
            <a:picLocks noChangeAspect="1"/>
          </p:cNvPicPr>
          <p:nvPr/>
        </p:nvPicPr>
        <p:blipFill>
          <a:blip r:embed="rId3"/>
          <a:stretch>
            <a:fillRect/>
          </a:stretch>
        </p:blipFill>
        <p:spPr>
          <a:xfrm>
            <a:off x="3057845" y="2353364"/>
            <a:ext cx="3602571" cy="4326836"/>
          </a:xfrm>
          <a:prstGeom prst="rect">
            <a:avLst/>
          </a:prstGeom>
        </p:spPr>
      </p:pic>
      <p:sp>
        <p:nvSpPr>
          <p:cNvPr id="7" name="Rectangle 6"/>
          <p:cNvSpPr/>
          <p:nvPr/>
        </p:nvSpPr>
        <p:spPr>
          <a:xfrm>
            <a:off x="609600" y="1298713"/>
            <a:ext cx="5883965" cy="923330"/>
          </a:xfrm>
          <a:prstGeom prst="rect">
            <a:avLst/>
          </a:prstGeom>
        </p:spPr>
        <p:txBody>
          <a:bodyPr wrap="square">
            <a:spAutoFit/>
          </a:bodyPr>
          <a:lstStyle/>
          <a:p>
            <a:r>
              <a:rPr lang="en-US" dirty="0" smtClean="0">
                <a:latin typeface="Times New Roman" panose="02020603050405020304" pitchFamily="18" charset="0"/>
              </a:rPr>
              <a:t>Rocket propellant is the reaction mass of a rocket . This reaction mass is ejected at the highest achievable velocity from a rocket engine to produce thrust.</a:t>
            </a:r>
            <a:endParaRPr lang="en-US" dirty="0"/>
          </a:p>
        </p:txBody>
      </p:sp>
      <p:sp>
        <p:nvSpPr>
          <p:cNvPr id="6" name="Rectangle 5"/>
          <p:cNvSpPr/>
          <p:nvPr/>
        </p:nvSpPr>
        <p:spPr>
          <a:xfrm>
            <a:off x="255664" y="4146034"/>
            <a:ext cx="2030335" cy="646331"/>
          </a:xfrm>
          <a:prstGeom prst="rect">
            <a:avLst/>
          </a:prstGeom>
        </p:spPr>
        <p:txBody>
          <a:bodyPr wrap="square">
            <a:spAutoFit/>
          </a:bodyPr>
          <a:lstStyle/>
          <a:p>
            <a:r>
              <a:rPr lang="en-US" dirty="0" smtClean="0"/>
              <a:t>TYPES OF PROPELLANTS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812800"/>
            <a:ext cx="68453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bg2">
                    <a:lumMod val="10000"/>
                  </a:schemeClr>
                </a:solidFill>
              </a:rPr>
              <a:t>PARTS OF ROCKET</a:t>
            </a:r>
            <a:endParaRPr lang="en-US" sz="3200" b="1" dirty="0">
              <a:solidFill>
                <a:schemeClr val="bg2">
                  <a:lumMod val="10000"/>
                </a:schemeClr>
              </a:solidFill>
            </a:endParaRPr>
          </a:p>
        </p:txBody>
      </p:sp>
      <p:sp>
        <p:nvSpPr>
          <p:cNvPr id="3" name="Rectangle 2"/>
          <p:cNvSpPr/>
          <p:nvPr/>
        </p:nvSpPr>
        <p:spPr>
          <a:xfrm>
            <a:off x="546100" y="2438400"/>
            <a:ext cx="5664200" cy="4241800"/>
          </a:xfrm>
          <a:prstGeom prst="rect">
            <a:avLst/>
          </a:prstGeom>
          <a:solidFill>
            <a:schemeClr val="accent1">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dirty="0" smtClean="0">
                <a:solidFill>
                  <a:schemeClr val="bg2">
                    <a:lumMod val="10000"/>
                  </a:schemeClr>
                </a:solidFill>
              </a:rPr>
              <a:t>NOSE CONE</a:t>
            </a:r>
          </a:p>
          <a:p>
            <a:pPr algn="ctr"/>
            <a:r>
              <a:rPr lang="en-US" sz="3200" dirty="0" smtClean="0">
                <a:solidFill>
                  <a:schemeClr val="bg2">
                    <a:lumMod val="10000"/>
                  </a:schemeClr>
                </a:solidFill>
              </a:rPr>
              <a:t>+</a:t>
            </a:r>
          </a:p>
          <a:p>
            <a:pPr algn="ctr"/>
            <a:r>
              <a:rPr lang="en-US" dirty="0" smtClean="0">
                <a:solidFill>
                  <a:schemeClr val="bg2">
                    <a:lumMod val="10000"/>
                  </a:schemeClr>
                </a:solidFill>
              </a:rPr>
              <a:t>MOTOR ENGINES</a:t>
            </a:r>
          </a:p>
          <a:p>
            <a:pPr algn="ctr"/>
            <a:r>
              <a:rPr lang="en-US" sz="3200" dirty="0" smtClean="0">
                <a:solidFill>
                  <a:schemeClr val="bg2">
                    <a:lumMod val="10000"/>
                  </a:schemeClr>
                </a:solidFill>
              </a:rPr>
              <a:t>+</a:t>
            </a:r>
            <a:r>
              <a:rPr lang="en-US" sz="4000" dirty="0" smtClean="0">
                <a:solidFill>
                  <a:schemeClr val="bg2">
                    <a:lumMod val="10000"/>
                  </a:schemeClr>
                </a:solidFill>
              </a:rPr>
              <a:t>  </a:t>
            </a:r>
          </a:p>
          <a:p>
            <a:pPr algn="ctr"/>
            <a:r>
              <a:rPr lang="en-US" dirty="0" smtClean="0">
                <a:solidFill>
                  <a:schemeClr val="bg2">
                    <a:lumMod val="10000"/>
                  </a:schemeClr>
                </a:solidFill>
              </a:rPr>
              <a:t>FINS </a:t>
            </a:r>
          </a:p>
          <a:p>
            <a:pPr algn="ctr"/>
            <a:r>
              <a:rPr lang="en-US" sz="3200" dirty="0" smtClean="0">
                <a:solidFill>
                  <a:schemeClr val="bg2">
                    <a:lumMod val="10000"/>
                  </a:schemeClr>
                </a:solidFill>
              </a:rPr>
              <a:t>+</a:t>
            </a:r>
          </a:p>
          <a:p>
            <a:pPr algn="ctr"/>
            <a:r>
              <a:rPr lang="en-US" dirty="0" smtClean="0">
                <a:solidFill>
                  <a:schemeClr val="bg2">
                    <a:lumMod val="10000"/>
                  </a:schemeClr>
                </a:solidFill>
              </a:rPr>
              <a:t>BODY TUBE</a:t>
            </a:r>
          </a:p>
          <a:p>
            <a:pPr algn="ctr"/>
            <a:r>
              <a:rPr lang="en-US" sz="3200" dirty="0" smtClean="0">
                <a:solidFill>
                  <a:schemeClr val="bg2">
                    <a:lumMod val="10000"/>
                  </a:schemeClr>
                </a:solidFill>
              </a:rPr>
              <a:t>+ </a:t>
            </a:r>
          </a:p>
          <a:p>
            <a:pPr algn="ctr"/>
            <a:r>
              <a:rPr lang="en-US" dirty="0" smtClean="0">
                <a:solidFill>
                  <a:schemeClr val="bg2">
                    <a:lumMod val="10000"/>
                  </a:schemeClr>
                </a:solidFill>
              </a:rPr>
              <a:t>SHOCK CORD</a:t>
            </a:r>
          </a:p>
          <a:p>
            <a:pPr algn="ctr"/>
            <a:r>
              <a:rPr lang="en-US" sz="3200" dirty="0" smtClean="0">
                <a:solidFill>
                  <a:schemeClr val="bg2">
                    <a:lumMod val="10000"/>
                  </a:schemeClr>
                </a:solidFill>
              </a:rPr>
              <a:t>+</a:t>
            </a:r>
          </a:p>
          <a:p>
            <a:pPr algn="ctr"/>
            <a:r>
              <a:rPr lang="en-US" dirty="0" smtClean="0">
                <a:solidFill>
                  <a:schemeClr val="bg2">
                    <a:lumMod val="10000"/>
                  </a:schemeClr>
                </a:solidFill>
              </a:rPr>
              <a:t>RECOVERY WADDING</a:t>
            </a:r>
            <a:endParaRPr lang="en-US" dirty="0">
              <a:solidFill>
                <a:schemeClr val="bg2">
                  <a:lumMod val="10000"/>
                </a:schemeClr>
              </a:solidFill>
            </a:endParaRPr>
          </a:p>
        </p:txBody>
      </p:sp>
      <p:pic>
        <p:nvPicPr>
          <p:cNvPr id="4" name="Picture 3" descr="IMG_20200725_230436.jpg"/>
          <p:cNvPicPr>
            <a:picLocks noChangeAspect="1"/>
          </p:cNvPicPr>
          <p:nvPr/>
        </p:nvPicPr>
        <p:blipFill>
          <a:blip r:embed="rId2"/>
          <a:stretch>
            <a:fillRect/>
          </a:stretch>
        </p:blipFill>
        <p:spPr>
          <a:xfrm>
            <a:off x="7481596" y="1244600"/>
            <a:ext cx="4037304" cy="506730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27901" y="2863334"/>
            <a:ext cx="4419600" cy="1538883"/>
          </a:xfrm>
          <a:prstGeom prst="rect">
            <a:avLst/>
          </a:prstGeom>
        </p:spPr>
        <p:txBody>
          <a:bodyPr wrap="square">
            <a:spAutoFit/>
          </a:bodyPr>
          <a:lstStyle/>
          <a:p>
            <a:r>
              <a:rPr lang="en-US" sz="6600" b="1" i="1" dirty="0" smtClean="0">
                <a:solidFill>
                  <a:schemeClr val="bg2">
                    <a:lumMod val="25000"/>
                  </a:schemeClr>
                </a:solidFill>
                <a:latin typeface="Bodoni MT Black" pitchFamily="18" charset="0"/>
              </a:rPr>
              <a:t>STAGES</a:t>
            </a:r>
            <a:r>
              <a:rPr lang="en-US" sz="2800" b="1" i="1" dirty="0" smtClean="0">
                <a:solidFill>
                  <a:schemeClr val="bg2">
                    <a:lumMod val="25000"/>
                  </a:schemeClr>
                </a:solidFill>
                <a:latin typeface="Bodoni MT Black" pitchFamily="18" charset="0"/>
              </a:rPr>
              <a:t> OF ROCKET </a:t>
            </a:r>
            <a:endParaRPr lang="en-US" sz="2800" b="1" i="1" dirty="0">
              <a:latin typeface="Bodoni MT Black" pitchFamily="18" charset="0"/>
            </a:endParaRPr>
          </a:p>
        </p:txBody>
      </p:sp>
      <p:pic>
        <p:nvPicPr>
          <p:cNvPr id="3" name="Picture 2" descr="IMG_20200725_233422.jpg"/>
          <p:cNvPicPr>
            <a:picLocks noChangeAspect="1"/>
          </p:cNvPicPr>
          <p:nvPr/>
        </p:nvPicPr>
        <p:blipFill>
          <a:blip r:embed="rId2" cstate="print"/>
          <a:stretch>
            <a:fillRect/>
          </a:stretch>
        </p:blipFill>
        <p:spPr>
          <a:xfrm>
            <a:off x="1757514" y="1206500"/>
            <a:ext cx="4313086" cy="47371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DC7EE0-F898-4AA9-835E-F03571EE227E}"/>
              </a:ext>
            </a:extLst>
          </p:cNvPr>
          <p:cNvSpPr txBox="1"/>
          <p:nvPr/>
        </p:nvSpPr>
        <p:spPr>
          <a:xfrm>
            <a:off x="2115255" y="676301"/>
            <a:ext cx="7676444" cy="923330"/>
          </a:xfrm>
          <a:prstGeom prst="rect">
            <a:avLst/>
          </a:prstGeom>
          <a:noFill/>
        </p:spPr>
        <p:txBody>
          <a:bodyPr wrap="square" rtlCol="0">
            <a:spAutoFit/>
          </a:bodyPr>
          <a:lstStyle/>
          <a:p>
            <a:r>
              <a:rPr lang="en-US" sz="5400" dirty="0">
                <a:solidFill>
                  <a:schemeClr val="bg2">
                    <a:lumMod val="25000"/>
                  </a:schemeClr>
                </a:solidFill>
              </a:rPr>
              <a:t>Engine </a:t>
            </a:r>
            <a:r>
              <a:rPr lang="en-US" sz="5400" dirty="0" smtClean="0">
                <a:solidFill>
                  <a:schemeClr val="bg2">
                    <a:lumMod val="25000"/>
                  </a:schemeClr>
                </a:solidFill>
              </a:rPr>
              <a:t>Thrust Control</a:t>
            </a:r>
            <a:endParaRPr lang="en-US" sz="5400" dirty="0">
              <a:solidFill>
                <a:schemeClr val="bg2">
                  <a:lumMod val="25000"/>
                </a:schemeClr>
              </a:solidFill>
            </a:endParaRPr>
          </a:p>
        </p:txBody>
      </p:sp>
      <p:sp>
        <p:nvSpPr>
          <p:cNvPr id="4" name="Rectangle 3"/>
          <p:cNvSpPr/>
          <p:nvPr/>
        </p:nvSpPr>
        <p:spPr>
          <a:xfrm>
            <a:off x="876300" y="2654300"/>
            <a:ext cx="6985000" cy="3785652"/>
          </a:xfrm>
          <a:prstGeom prst="rect">
            <a:avLst/>
          </a:prstGeom>
        </p:spPr>
        <p:txBody>
          <a:bodyPr wrap="square">
            <a:spAutoFit/>
          </a:bodyPr>
          <a:lstStyle/>
          <a:p>
            <a:r>
              <a:rPr lang="en-US" sz="4000" dirty="0" smtClean="0">
                <a:latin typeface="Times New Roman" panose="02020603050405020304" pitchFamily="18" charset="0"/>
              </a:rPr>
              <a:t>Solid propellant rockets are not easy to control as liquid rocket. The propellant burns until they are gone.  So to control the thrust of rocket different type of pattern is used .</a:t>
            </a:r>
            <a:endParaRPr lang="en-US" sz="4000" dirty="0"/>
          </a:p>
        </p:txBody>
      </p:sp>
    </p:spTree>
    <p:extLst>
      <p:ext uri="{BB962C8B-B14F-4D97-AF65-F5344CB8AC3E}">
        <p14:creationId xmlns:p14="http://schemas.microsoft.com/office/powerpoint/2010/main" xmlns="" val="1550815553"/>
      </p:ext>
    </p:extLst>
  </p:cSld>
  <p:clrMapOvr>
    <a:masterClrMapping/>
  </p:clrMapOvr>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4002</TotalTime>
  <Words>619</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Cover and End Slide Master</vt:lpstr>
      <vt:lpstr>Contents Slide Master</vt:lpstr>
      <vt:lpstr>Section Break Slide Master</vt:lpstr>
      <vt:lpstr>Slide 1</vt:lpstr>
      <vt:lpstr>Slide 2</vt:lpstr>
      <vt:lpstr>Slide 3</vt:lpstr>
      <vt:lpstr>Slide 4</vt:lpstr>
      <vt:lpstr>Slide 5</vt:lpstr>
      <vt:lpstr>Practical Rocketry</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Desktop</cp:lastModifiedBy>
  <cp:revision>109</cp:revision>
  <dcterms:created xsi:type="dcterms:W3CDTF">2018-04-24T17:14:44Z</dcterms:created>
  <dcterms:modified xsi:type="dcterms:W3CDTF">2020-07-27T17:04:36Z</dcterms:modified>
</cp:coreProperties>
</file>