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sldIdLst>
    <p:sldId id="256" r:id="rId5"/>
    <p:sldId id="260" r:id="rId6"/>
    <p:sldId id="261" r:id="rId7"/>
    <p:sldId id="264" r:id="rId8"/>
    <p:sldId id="257" r:id="rId9"/>
    <p:sldId id="268" r:id="rId10"/>
    <p:sldId id="262" r:id="rId11"/>
    <p:sldId id="259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aszlo_szikszai@epam.com" TargetMode="External"/><Relationship Id="rId2" Type="http://schemas.openxmlformats.org/officeDocument/2006/relationships/hyperlink" Target="mailto:balazs_Radocz@epam.com" TargetMode="Externa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774" y="4663440"/>
            <a:ext cx="7804787" cy="581950"/>
          </a:xfrm>
        </p:spPr>
        <p:txBody>
          <a:bodyPr/>
          <a:lstStyle/>
          <a:p>
            <a:r>
              <a:rPr lang="en-US"/>
              <a:t>Foundations of Software Development and Software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2022/23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1"/>
            <a:ext cx="7139181" cy="2484862"/>
          </a:xfrm>
        </p:spPr>
        <p:txBody>
          <a:bodyPr/>
          <a:lstStyle/>
          <a:p>
            <a:r>
              <a:rPr lang="en-US" sz="7200"/>
              <a:t>Unified Modelling Language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E0D347-9A3D-4223-9CFE-8F175CA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Opportunities as EPAM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503D44-0553-49E0-ACAA-EA1130CDC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CARRIER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ECC112-62BE-41A5-BFFD-EFF9DE317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143000"/>
            <a:ext cx="3312160" cy="289438"/>
          </a:xfrm>
        </p:spPr>
        <p:txBody>
          <a:bodyPr/>
          <a:lstStyle/>
          <a:p>
            <a:r>
              <a:rPr lang="en-GB"/>
              <a:t>Become a mentee!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C2A4BA-09AE-46B4-BDC4-7BB9231699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152" y="1661038"/>
            <a:ext cx="3312160" cy="2108719"/>
          </a:xfrm>
        </p:spPr>
        <p:txBody>
          <a:bodyPr/>
          <a:lstStyle/>
          <a:p>
            <a:r>
              <a:rPr lang="en-GB"/>
              <a:t>Mentored Education Programs (MEP):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Java 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JavaScript 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Python Test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Java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DevOps Academy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Front End Online Training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7A6BCBC-B8AC-474C-BAC4-089437EBB4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39920" y="1143000"/>
            <a:ext cx="3312160" cy="289438"/>
          </a:xfrm>
        </p:spPr>
        <p:txBody>
          <a:bodyPr/>
          <a:lstStyle/>
          <a:p>
            <a:r>
              <a:rPr lang="en-GB"/>
              <a:t>Become a colleague!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46738E0-519A-4AE8-8EB1-5EA4CA967F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6872" y="1661038"/>
            <a:ext cx="3312160" cy="1794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Development / JavaScript​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Development / Java​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Systems Engineer / Core DevOps​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Systems Engineer / Cloud AWS​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Systems Engineer / Cloud Azure​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Systems Engineer / Cloud GCP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C81EC72-D985-44DA-950A-B997CC28A0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592" y="1661038"/>
            <a:ext cx="3312160" cy="1794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Testing / Software Testing Engineer​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Testing / Software Quality Engineer​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SET / Software Test Automation Engineer​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SET / Software Engineer in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…</a:t>
            </a:r>
          </a:p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0220BC-7B1E-47FA-9927-A401960A2AF6}"/>
              </a:ext>
            </a:extLst>
          </p:cNvPr>
          <p:cNvSpPr txBox="1"/>
          <p:nvPr/>
        </p:nvSpPr>
        <p:spPr>
          <a:xfrm>
            <a:off x="454152" y="4330005"/>
            <a:ext cx="86233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cs typeface="Calibri Light" panose="020F0302020204030204" pitchFamily="34" charset="0"/>
              </a:rPr>
              <a:t>Contact: ​</a:t>
            </a:r>
            <a:br>
              <a:rPr lang="en-US" sz="2800" b="0" i="0" dirty="0">
                <a:effectLst/>
                <a:latin typeface="Calibri Light" panose="020F0302020204030204" pitchFamily="34" charset="0"/>
              </a:rPr>
            </a:br>
            <a:r>
              <a:rPr lang="en-US" sz="2800" b="0" i="0" strike="noStrike" dirty="0">
                <a:effectLst/>
                <a:latin typeface="Calibri Light" panose="020F0302020204030204" pitchFamily="34" charset="0"/>
              </a:rPr>
              <a:t>WFATalentAcquisitionDebrecen@epam.com </a:t>
            </a:r>
            <a:r>
              <a:rPr lang="en-US" sz="2800" b="0" i="0" dirty="0">
                <a:effectLst/>
                <a:latin typeface="Calibri Light" panose="020F0302020204030204" pitchFamily="34" charset="0"/>
              </a:rPr>
              <a:t>​</a:t>
            </a:r>
          </a:p>
          <a:p>
            <a:r>
              <a:rPr lang="en-US" sz="2800" dirty="0">
                <a:latin typeface="Calibri Light" panose="020F0302020204030204" pitchFamily="34" charset="0"/>
              </a:rPr>
              <a:t>https://careers.epam.com​</a:t>
            </a:r>
          </a:p>
          <a:p>
            <a:endParaRPr lang="en-US" sz="2800" dirty="0">
              <a:latin typeface="Calibri Light" panose="020F0302020204030204" pitchFamily="34" charset="0"/>
            </a:endParaRPr>
          </a:p>
          <a:p>
            <a:endParaRPr lang="en-US" sz="28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9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21B7A-F0D9-44D1-9BC3-D24CE10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D8A01-316B-4BBC-9889-CADE89015D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539058"/>
          </a:xfrm>
        </p:spPr>
        <p:txBody>
          <a:bodyPr/>
          <a:lstStyle/>
          <a:p>
            <a:r>
              <a:rPr lang="en-GB">
                <a:hlinkClick r:id="rId2"/>
              </a:rPr>
              <a:t>balazs_radocz@epam.com</a:t>
            </a:r>
            <a:endParaRPr lang="en-GB"/>
          </a:p>
          <a:p>
            <a:r>
              <a:rPr lang="en-GB">
                <a:hlinkClick r:id="rId3"/>
              </a:rPr>
              <a:t>laszlo_szikszai@epam.com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20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3BB41D-7802-4276-9E2D-37E1241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1191039"/>
            <a:ext cx="3024846" cy="1846659"/>
          </a:xfrm>
        </p:spPr>
        <p:txBody>
          <a:bodyPr/>
          <a:lstStyle/>
          <a:p>
            <a:r>
              <a:rPr lang="en-GB"/>
              <a:t>UML /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A8EBF1-4FA8-4DA7-A6DD-B655ABCF9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B00DBF-BB09-45FF-9C71-B83B424D5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56E969-81BD-4EEA-928C-59CAE6C25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20DD51-DD56-4549-8667-FF027EDF9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8E6A42-D6B0-46DE-9CD9-C9690008A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743343-326D-4774-AE7F-62C3857354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6639" y="4625892"/>
            <a:ext cx="498928" cy="321627"/>
          </a:xfrm>
        </p:spPr>
        <p:txBody>
          <a:bodyPr/>
          <a:lstStyle/>
          <a:p>
            <a:r>
              <a:rPr lang="en-GB"/>
              <a:t>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D9AD13-E472-4CEB-B4CF-5300F81288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Package diagram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16DB8D-678F-4266-9EE3-C402E72BF3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Component diagram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FBCCA7-689D-43F1-AE6F-571EFB1442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Class diagram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A8C39F-5E34-483B-839E-6425C3AF06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/>
              <a:t>Object diagram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D5CE39-30F8-48A2-A0C5-5018AB81C0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Composite structure diagram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6BA3F67-BF0D-4471-893B-737D596311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8670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3BB41D-7802-4276-9E2D-37E1241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1191039"/>
            <a:ext cx="3219957" cy="2769989"/>
          </a:xfrm>
        </p:spPr>
        <p:txBody>
          <a:bodyPr/>
          <a:lstStyle/>
          <a:p>
            <a:r>
              <a:rPr lang="en-GB"/>
              <a:t>UML / Behaviour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A8EBF1-4FA8-4DA7-A6DD-B655ABCF9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B00DBF-BB09-45FF-9C71-B83B424D5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56E969-81BD-4EEA-928C-59CAE6C25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20DD51-DD56-4549-8667-FF027EDF9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8E6A42-D6B0-46DE-9CD9-C9690008A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743343-326D-4774-AE7F-62C3857354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6639" y="4625892"/>
            <a:ext cx="498928" cy="321627"/>
          </a:xfrm>
        </p:spPr>
        <p:txBody>
          <a:bodyPr/>
          <a:lstStyle/>
          <a:p>
            <a:r>
              <a:rPr lang="en-GB"/>
              <a:t>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D9AD13-E472-4CEB-B4CF-5300F81288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State machine diagram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16DB8D-678F-4266-9EE3-C402E72BF3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Use case diagram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FBCCA7-689D-43F1-AE6F-571EFB1442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/>
              <a:t>Activity diagram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A8C39F-5E34-483B-839E-6425C3AF06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/>
              <a:t>Timeline diagram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D5CE39-30F8-48A2-A0C5-5018AB81C0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Sequence diagram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6BA3F67-BF0D-4471-893B-737D596311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/>
              <a:t>Communication diagram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CD800A9-BD24-4D1D-AF57-F623786A0BE9}"/>
              </a:ext>
            </a:extLst>
          </p:cNvPr>
          <p:cNvSpPr txBox="1">
            <a:spLocks/>
          </p:cNvSpPr>
          <p:nvPr/>
        </p:nvSpPr>
        <p:spPr>
          <a:xfrm>
            <a:off x="4086639" y="5308799"/>
            <a:ext cx="498928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7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F4D37762-6D12-4FCD-AB95-346112628D76}"/>
              </a:ext>
            </a:extLst>
          </p:cNvPr>
          <p:cNvSpPr txBox="1">
            <a:spLocks/>
          </p:cNvSpPr>
          <p:nvPr/>
        </p:nvSpPr>
        <p:spPr>
          <a:xfrm>
            <a:off x="4818930" y="5308799"/>
            <a:ext cx="4554537" cy="32162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Interaction overview diagram</a:t>
            </a:r>
          </a:p>
        </p:txBody>
      </p:sp>
    </p:spTree>
    <p:extLst>
      <p:ext uri="{BB962C8B-B14F-4D97-AF65-F5344CB8AC3E}">
        <p14:creationId xmlns:p14="http://schemas.microsoft.com/office/powerpoint/2010/main" val="335737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3BB41D-7802-4276-9E2D-37E1241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1191039"/>
            <a:ext cx="3219957" cy="923330"/>
          </a:xfrm>
        </p:spPr>
        <p:txBody>
          <a:bodyPr/>
          <a:lstStyle/>
          <a:p>
            <a:r>
              <a:rPr lang="en-GB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A8EBF1-4FA8-4DA7-A6DD-B655ABCF9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-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B00DBF-BB09-45FF-9C71-B83B424D5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-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56E969-81BD-4EEA-928C-59CAE6C25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-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20DD51-DD56-4549-8667-FF027EDF9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-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8E6A42-D6B0-46DE-9CD9-C9690008A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-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D9AD13-E472-4CEB-B4CF-5300F81288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err="1"/>
              <a:t>Lucidchart</a:t>
            </a:r>
            <a:r>
              <a:rPr lang="en-GB"/>
              <a:t> ($)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16DB8D-678F-4266-9EE3-C402E72BF3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Draw.io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FBCCA7-689D-43F1-AE6F-571EFB1442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err="1"/>
              <a:t>PlantUML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A8C39F-5E34-483B-839E-6425C3AF06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/>
              <a:t>Microsoft Visio ($)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D5CE39-30F8-48A2-A0C5-5018AB81C0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18930" y="3942985"/>
            <a:ext cx="4554537" cy="998735"/>
          </a:xfrm>
        </p:spPr>
        <p:txBody>
          <a:bodyPr/>
          <a:lstStyle/>
          <a:p>
            <a:r>
              <a:rPr lang="en-GB"/>
              <a:t>Etc… https://en.wikipedia.org/wiki/List_of_Unified_Modeling_Language_tools</a:t>
            </a:r>
          </a:p>
        </p:txBody>
      </p:sp>
    </p:spTree>
    <p:extLst>
      <p:ext uri="{BB962C8B-B14F-4D97-AF65-F5344CB8AC3E}">
        <p14:creationId xmlns:p14="http://schemas.microsoft.com/office/powerpoint/2010/main" val="178487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9B78BCF-0029-4253-B9B5-12E2AA6C86E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r="9227"/>
          <a:stretch/>
        </p:blipFill>
        <p:spPr>
          <a:xfrm>
            <a:off x="6096000" y="0"/>
            <a:ext cx="6096000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C928B2C-D35B-4518-92D7-E46A7676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5993"/>
            <a:ext cx="4797425" cy="615553"/>
          </a:xfrm>
        </p:spPr>
        <p:txBody>
          <a:bodyPr/>
          <a:lstStyle/>
          <a:p>
            <a:r>
              <a:rPr lang="en-GB" sz="4000"/>
              <a:t>Tool: </a:t>
            </a:r>
            <a:r>
              <a:rPr lang="en-GB" sz="4000" err="1"/>
              <a:t>PlantUML</a:t>
            </a:r>
            <a:endParaRPr lang="en-GB" sz="40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FF9597-0A0B-4DFB-ADD5-1BF0DC0835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486" y="2370917"/>
            <a:ext cx="4784852" cy="3187668"/>
          </a:xfrm>
        </p:spPr>
        <p:txBody>
          <a:bodyPr/>
          <a:lstStyle/>
          <a:p>
            <a:r>
              <a:rPr lang="en-GB" sz="2000" b="1" err="1"/>
              <a:t>PlantUML</a:t>
            </a:r>
            <a:r>
              <a:rPr lang="en-GB" sz="2000"/>
              <a:t> is a component that allows to quickly write: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Sequence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Object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Activity diagram (here is the legacy syntax)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Component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Deployment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/>
              <a:t>Timing diagram</a:t>
            </a:r>
            <a:endParaRPr lang="en-GB" sz="20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E642AE-DA8E-49B1-BAF9-0B6BB67E1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9108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928B2C-D35B-4518-92D7-E46A7676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4756"/>
            <a:ext cx="4797425" cy="1231106"/>
          </a:xfrm>
        </p:spPr>
        <p:txBody>
          <a:bodyPr/>
          <a:lstStyle/>
          <a:p>
            <a:r>
              <a:rPr lang="en-GB" sz="4000"/>
              <a:t>Case: AWS State Machine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FF9597-0A0B-4DFB-ADD5-1BF0DC0835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9773" y="3300721"/>
            <a:ext cx="4784852" cy="2845394"/>
          </a:xfrm>
        </p:spPr>
        <p:txBody>
          <a:bodyPr/>
          <a:lstStyle/>
          <a:p>
            <a:r>
              <a:rPr lang="en-GB" sz="2000"/>
              <a:t>A state machine that dynamically iterate a series of steps by 	passing any array to a Map state (AWS Lambda, Amazon SQS, Amazon SNS, Amazon DynamoDB).</a:t>
            </a:r>
          </a:p>
          <a:p>
            <a:endParaRPr lang="en-GB" sz="2000"/>
          </a:p>
          <a:p>
            <a:r>
              <a:rPr lang="en-GB" sz="2000"/>
              <a:t>https://eu-central-1.console.aws.amazon.com/states/home?region=eu-central-1#/sampleProjects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E642AE-DA8E-49B1-BAF9-0B6BB67E1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UML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768455E-1794-4EB1-9299-D781E73E76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r="13349"/>
          <a:stretch/>
        </p:blipFill>
        <p:spPr>
          <a:xfrm>
            <a:off x="6096000" y="0"/>
            <a:ext cx="6096000" cy="6858000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4424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indoor, shelf, beverage, store&#10;&#10;Description automatically generated">
            <a:extLst>
              <a:ext uri="{FF2B5EF4-FFF2-40B4-BE49-F238E27FC236}">
                <a16:creationId xmlns:a16="http://schemas.microsoft.com/office/drawing/2014/main" id="{59B78BCF-0029-4253-B9B5-12E2AA6C86E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2" b="10142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C928B2C-D35B-4518-92D7-E46A7676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4756"/>
            <a:ext cx="4797425" cy="1231106"/>
          </a:xfrm>
        </p:spPr>
        <p:txBody>
          <a:bodyPr/>
          <a:lstStyle/>
          <a:p>
            <a:r>
              <a:rPr lang="en-GB" sz="4000"/>
              <a:t>Task 1: Beverage Vending Machine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FF9597-0A0B-4DFB-ADD5-1BF0DC0835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9773" y="3676015"/>
            <a:ext cx="4784852" cy="1414233"/>
          </a:xfrm>
        </p:spPr>
        <p:txBody>
          <a:bodyPr/>
          <a:lstStyle/>
          <a:p>
            <a:r>
              <a:rPr lang="en-GB" sz="2000"/>
              <a:t>Create the activity diagram of the behaviour of the beverage vending machine of the ground floor.</a:t>
            </a:r>
          </a:p>
          <a:p>
            <a:endParaRPr lang="en-GB" sz="20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E642AE-DA8E-49B1-BAF9-0B6BB67E1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71428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outdoor, parking, cash machine, meter&#10;&#10;Description automatically generated">
            <a:extLst>
              <a:ext uri="{FF2B5EF4-FFF2-40B4-BE49-F238E27FC236}">
                <a16:creationId xmlns:a16="http://schemas.microsoft.com/office/drawing/2014/main" id="{40E50AB0-B12D-4433-82DF-E9A4C84A4B6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3" b="5003"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C928B2C-D35B-4518-92D7-E46A7676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4756"/>
            <a:ext cx="4797425" cy="615553"/>
          </a:xfrm>
        </p:spPr>
        <p:txBody>
          <a:bodyPr/>
          <a:lstStyle/>
          <a:p>
            <a:r>
              <a:rPr lang="en-GB" sz="4000"/>
              <a:t>Task 2: ATM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FF9597-0A0B-4DFB-ADD5-1BF0DC0835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9773" y="2944495"/>
            <a:ext cx="4784852" cy="1414233"/>
          </a:xfrm>
        </p:spPr>
        <p:txBody>
          <a:bodyPr/>
          <a:lstStyle/>
          <a:p>
            <a:r>
              <a:rPr lang="en-GB" sz="2000"/>
              <a:t>Create the activity diagram of an ATM what can be used to withdraw money from your back account.</a:t>
            </a:r>
          </a:p>
          <a:p>
            <a:endParaRPr lang="en-GB" sz="20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E642AE-DA8E-49B1-BAF9-0B6BB67E1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86907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21B7A-F0D9-44D1-9BC3-D24CE10E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22776538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374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EPAM Master 2021.2</vt:lpstr>
      <vt:lpstr>Unified Modelling Language</vt:lpstr>
      <vt:lpstr>UML / Structure</vt:lpstr>
      <vt:lpstr>UML / Behaviour</vt:lpstr>
      <vt:lpstr>Tools</vt:lpstr>
      <vt:lpstr>Tool: PlantUML</vt:lpstr>
      <vt:lpstr>Case: AWS State Machine</vt:lpstr>
      <vt:lpstr>Task 1: Beverage Vending Machine</vt:lpstr>
      <vt:lpstr>Task 2: ATM</vt:lpstr>
      <vt:lpstr>Questions?</vt:lpstr>
      <vt:lpstr>Opportunities as EPAM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Balazs Radocz</cp:lastModifiedBy>
  <cp:revision>3</cp:revision>
  <dcterms:created xsi:type="dcterms:W3CDTF">2020-10-27T12:12:11Z</dcterms:created>
  <dcterms:modified xsi:type="dcterms:W3CDTF">2022-10-11T15:20:42Z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