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142532365" r:id="rId2"/>
    <p:sldId id="2142532367" r:id="rId3"/>
    <p:sldId id="2142532366" r:id="rId4"/>
    <p:sldId id="2142532369" r:id="rId5"/>
    <p:sldId id="214253237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F17C3-9BE3-4BF2-A2AC-94C5A69B5A1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8FFE-D754-46A1-B16B-FACC954D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428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34d36884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34d36884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34d3688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34d3688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34d3688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34d3688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34d36884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34d36884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34d36884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34d36884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34d36884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34d36884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34d36884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34d36884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34d36884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34d36884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34d3688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34d3688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34d36884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34d36884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34d3688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34d3688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34d36884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34d36884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34d36884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34d36884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34d36884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34d36884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34d36884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34d36884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3473a24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3473a246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34d36884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334d36884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34d36884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34d36884_2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34d36884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334d36884_2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473a24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3473a246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473a246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473a246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34d3688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34d3688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473a246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473a246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334d36884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334d36884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334d36884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334d36884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3473a24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3473a24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473a24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473a24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473a24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473a24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473a24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473a246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34d36884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34d36884_2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334d36884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334d36884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34d36884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34d36884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34d3688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34d36884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334d36884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334d36884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334d36884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334d36884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334d36884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334d36884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334d36884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334d36884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34d36884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34d36884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334d36884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334d36884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34d3688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34d3688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34d368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34d368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34d36884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34d36884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34d3688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34d3688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34d36884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34d36884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02B2-F284-42C7-BF23-CCEE44F2B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AABB-DD28-4B0D-BB2E-2EE53DD2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F4F07-6053-4317-B55E-1D8F93E0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E604-CBCE-4777-AE62-25DC98B7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02A6-457F-4DCA-A413-29DB2CE1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42BD-1777-41A5-9EC7-ED60373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3BCD-2F4E-46A6-9460-79D24D9A1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F4C9-BD5D-42A5-928E-363F8D4F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6834-A057-4D98-845F-9AC9BF24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562C-CF49-4DD9-BFBC-A6819FB9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9462E-6A48-4C17-8DC7-8A505DE7A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F50F7-FDFA-4B4C-B9F3-90830E8E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48E5-2511-44E7-AC5A-E55415C3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8831-D4A1-44C0-8FCC-23D0CB3A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23-1E73-4EFB-A63F-EB003CDB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hu" smtClean="0"/>
              <a:pPr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353878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hu" smtClean="0"/>
              <a:pPr/>
              <a:t>‹#›</a:t>
            </a:fld>
            <a:endParaRPr lang="hu"/>
          </a:p>
        </p:txBody>
      </p:sp>
    </p:spTree>
    <p:extLst>
      <p:ext uri="{BB962C8B-B14F-4D97-AF65-F5344CB8AC3E}">
        <p14:creationId xmlns:p14="http://schemas.microsoft.com/office/powerpoint/2010/main" val="422891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59C2A-0FC8-422F-92E4-B92935AAE5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775" y="1828800"/>
            <a:ext cx="6489700" cy="246221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Cover with </a:t>
            </a:r>
            <a:br>
              <a:rPr lang="en-US"/>
            </a:br>
            <a:r>
              <a:rPr lang="en-US"/>
              <a:t>text two lines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85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E9E6-CAEE-48AB-8255-CC8B6884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4F85-7734-4C72-956D-22384833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84A4-EE5F-4986-8227-6BC9F5F0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F0AC-4718-42F7-8F19-9E298D67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72F1-983C-4465-9250-2E58024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42CB-A01B-443E-A576-5C2046DF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ACC7-4455-4707-B27E-4F806170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A51E-3083-48AB-9B8F-B04094B4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B75E-BEF3-4403-8572-CDE17A98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1BE4-5F21-4AC3-B756-315FCC76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7B0F-90CC-4AB6-8180-0D3E8038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ECF8-20E8-47D3-991E-05925C53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DDDF-0D5D-414D-8238-2A4D8313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BC3EF-F6CA-4A2A-B28D-E19A2A22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66E8-77CE-4412-BF9B-861F922B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C709-DD3A-4895-80F2-C25F4832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3653-A005-461A-837D-448DFF3F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1DB9-3560-4A5D-9CA0-32DE1207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C8D96-BDF6-4089-A3E5-13B89D50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67826-6007-46F6-9562-5567AC51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9EAD-C5CF-4C2F-9E03-0B5850440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A2F3F-6876-4138-A007-604F2AEA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8B379-A89F-4305-97B4-91E19846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678D-3A0A-4F67-ABAC-490A232E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91F4-9B18-4E3E-BE77-7C3632EB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976C3-7F53-4501-B842-E5B80E2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14DCE-CA83-45BE-A14A-BE766EE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343C-AB93-4C9D-8EB6-E35122FE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957BE-050A-4790-9AAD-9ACBB2DE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A2B61-5C90-491B-A9AA-43CF0F0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ADE15-BE2B-4814-9932-74C6F106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6D32-F164-483A-AEAB-B02B606A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4CF8-D014-48E6-95BB-642E87DF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079F3-A39B-4BEB-A4F4-8D684D5F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41FE0-80AD-4B91-B4BE-82B13D96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0B5B-E96A-4C89-AA98-4F691E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6E12-B96F-4FDB-800E-6FEC31B0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AD-DA77-46E6-B1B9-47571138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9874E-151B-47D6-BEFC-B00C9F4CE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0433-9150-473B-8D4E-F20598DF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83B3-24FF-4F22-B3A8-DAB669D4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E626A-E2BE-4DCC-8CA7-408A7B92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1558-50D0-4C40-B84E-57A3E76B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CDD8"/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F28C2-3CE2-462E-AB2C-3983F413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184A-6088-4BD0-9431-0313A149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F204-DB4B-4892-BEEE-595C15B0A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717F-9C81-4977-8630-82DBDFF7780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99A-9ED9-49EE-B6AD-D09B1B5E2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CA78-A977-4E52-90DA-4C27078BC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1D9F-5710-489E-A77D-748680456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ato.inf.unideb.hu/jeszenszky.peter/download/prt/presentations/uml.pdf" TargetMode="External"/><Relationship Id="rId7" Type="http://schemas.openxmlformats.org/officeDocument/2006/relationships/hyperlink" Target="https://www.tankonyvtar.hu/hu/tartalom/tamop425/0046_szoftverfejlesztes/adatok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lideplayer.hu/slide/2069589/" TargetMode="External"/><Relationship Id="rId5" Type="http://schemas.openxmlformats.org/officeDocument/2006/relationships/hyperlink" Target="http://www.omg.org/spec/UML/2.5.1/" TargetMode="External"/><Relationship Id="rId4" Type="http://schemas.openxmlformats.org/officeDocument/2006/relationships/hyperlink" Target="http://www.omg.org/UML/what-is-uml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B17555-9E57-4738-80F1-870D6CF11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828800"/>
            <a:ext cx="10762904" cy="2554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UML - Unified Modeling Language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77C76A-7217-4868-96CB-296625FDF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8279" y="6018824"/>
            <a:ext cx="11395441" cy="52322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/>
              <a:t>Radócz</a:t>
            </a:r>
            <a:r>
              <a:rPr lang="en-US" dirty="0"/>
              <a:t> </a:t>
            </a:r>
            <a:r>
              <a:rPr lang="en-US" dirty="0" err="1"/>
              <a:t>Balázs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43505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Az UML metamodel-architektúrája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632" y="1560167"/>
            <a:ext cx="6119101" cy="52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AEC9AAB-A78D-4036-947A-5EEF3BF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Diagramok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Lehetővé teszi grafikus jelölésmódok modellezését és cseréjét, speciálisan gráf jellegű diagramokét, melyeket például az UML, a SysML és a BPMN használ, ahol a jelölésmód a MOF-fal definiált absztrakt szintaxishoz kötődik. (Jeszenszky, 2018) </a:t>
            </a: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18A86DE-5191-4127-BEA5-FE719B643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UML diagramok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hu"/>
              <a:t> A diagramoknak két fő típusa van: </a:t>
            </a:r>
            <a:endParaRPr/>
          </a:p>
          <a:p>
            <a:pPr>
              <a:spcBef>
                <a:spcPts val="2133"/>
              </a:spcBef>
            </a:pPr>
            <a:r>
              <a:rPr lang="hu"/>
              <a:t>Szerkezeti diagramok: statikus viselkedést, állapotot ír le </a:t>
            </a:r>
            <a:endParaRPr/>
          </a:p>
          <a:p>
            <a:r>
              <a:rPr lang="hu"/>
              <a:t>Viselkedési diagramok: egy rendszeren belüli dinamikus viselkedését írják, együttműködést, tevékenységeket, állapotváltozásokat.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hu"/>
              <a:t>A rendszer dinamikus viselkedése a rendszerben történő időbeli változások sorozataként írható le.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hu"/>
              <a:t>A fenti felosztás nem zárja ki a különböző fajta diagramtípusok keverését.</a:t>
            </a: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E92CFDC-AA39-473E-B7D8-D0C3A1B77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“Üres diagram”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732" y="2277900"/>
            <a:ext cx="2716933" cy="15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F2F8081-6E73-467E-87B1-4620B6CA5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UML diagramok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601" y="519234"/>
            <a:ext cx="5485833" cy="59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F656C96-A937-449B-983B-2BDB5AB83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UML diagramok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Szerkezeti diagramok (structure diagrams):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Csomagdiagram (package diagram)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Profil diagram (profile diagram) 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Telepítési diagram (deployment diagram) </a:t>
            </a:r>
            <a:endParaRPr/>
          </a:p>
          <a:p>
            <a:pPr lvl="1">
              <a:spcBef>
                <a:spcPts val="0"/>
              </a:spcBef>
              <a:buClr>
                <a:srgbClr val="FF00FF"/>
              </a:buClr>
            </a:pPr>
            <a:r>
              <a:rPr lang="hu">
                <a:solidFill>
                  <a:srgbClr val="FF00FF"/>
                </a:solidFill>
              </a:rPr>
              <a:t>Komponensdiagram (component diagram) </a:t>
            </a:r>
            <a:endParaRPr>
              <a:solidFill>
                <a:srgbClr val="FF00FF"/>
              </a:solidFill>
            </a:endParaRPr>
          </a:p>
          <a:p>
            <a:pPr lvl="1">
              <a:spcBef>
                <a:spcPts val="0"/>
              </a:spcBef>
            </a:pPr>
            <a:r>
              <a:rPr lang="hu"/>
              <a:t>Objektum diagram (object diagram) </a:t>
            </a:r>
            <a:endParaRPr/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hu">
                <a:solidFill>
                  <a:srgbClr val="FF0000"/>
                </a:solidFill>
              </a:rPr>
              <a:t>Osztálydiagram (class diagram) </a:t>
            </a:r>
            <a:endParaRPr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u"/>
              <a:t>Összetett struktúra diagram (composite structure diagram) </a:t>
            </a:r>
            <a:endParaRPr/>
          </a:p>
          <a:p>
            <a:pPr marL="1219170" indent="0">
              <a:spcBef>
                <a:spcPts val="2133"/>
              </a:spcBef>
              <a:buNone/>
            </a:pP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2323C92-0F45-41DE-97AB-CE167849A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UML diagramok</a:t>
            </a:r>
            <a:endParaRPr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Viselkedési diagramok (behavior diagrams): </a:t>
            </a:r>
            <a:endParaRPr/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hu">
                <a:solidFill>
                  <a:srgbClr val="FF00FF"/>
                </a:solidFill>
              </a:rPr>
              <a:t>Állapotgép diagram (state machine diagram)</a:t>
            </a:r>
            <a:r>
              <a:rPr lang="hu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hu">
                <a:solidFill>
                  <a:srgbClr val="FF0000"/>
                </a:solidFill>
              </a:rPr>
              <a:t>Használati eset diagram (use case diagram) </a:t>
            </a:r>
            <a:endParaRPr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hu">
                <a:solidFill>
                  <a:srgbClr val="FF0000"/>
                </a:solidFill>
              </a:rPr>
              <a:t>Aktivitás diagram (activity diagram) </a:t>
            </a:r>
            <a:endParaRPr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u"/>
              <a:t>Kölcsönhatás diagram (interaction diagram): </a:t>
            </a:r>
            <a:endParaRPr/>
          </a:p>
          <a:p>
            <a:pPr lvl="2">
              <a:spcBef>
                <a:spcPts val="0"/>
              </a:spcBef>
            </a:pPr>
            <a:r>
              <a:rPr lang="hu"/>
              <a:t>Kölcsönhatás áttekintő diagram (interaction overview diagram)</a:t>
            </a:r>
            <a:endParaRPr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hu">
                <a:solidFill>
                  <a:srgbClr val="FF0000"/>
                </a:solidFill>
              </a:rPr>
              <a:t>Szekvenciadiagram (sequence diagram)</a:t>
            </a:r>
            <a:endParaRPr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u"/>
              <a:t>Időzítési diagram (timing diagram) </a:t>
            </a:r>
            <a:endParaRPr/>
          </a:p>
          <a:p>
            <a:pPr lvl="2">
              <a:spcBef>
                <a:spcPts val="0"/>
              </a:spcBef>
              <a:buClr>
                <a:srgbClr val="FF00FF"/>
              </a:buClr>
            </a:pPr>
            <a:r>
              <a:rPr lang="hu">
                <a:solidFill>
                  <a:srgbClr val="FF00FF"/>
                </a:solidFill>
              </a:rPr>
              <a:t>Kommunikációs diagram (communication diagram) </a:t>
            </a:r>
            <a:endParaRPr>
              <a:solidFill>
                <a:srgbClr val="FF00FF"/>
              </a:solidFill>
            </a:endParaRPr>
          </a:p>
          <a:p>
            <a:pPr marL="1828754" indent="0">
              <a:spcBef>
                <a:spcPts val="2133"/>
              </a:spcBef>
              <a:buNone/>
            </a:pPr>
            <a:endParaRPr>
              <a:solidFill>
                <a:srgbClr val="FF0000"/>
              </a:solidFill>
            </a:endParaRPr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FF82C0-6E4F-4E35-81F9-21E2BF252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Általános grafikus jelölő elemek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Megjegyzés (Comment)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“Szamárfüles téglalap”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>
              <a:spcBef>
                <a:spcPts val="2133"/>
              </a:spcBef>
            </a:pPr>
            <a:r>
              <a:rPr lang="hu" dirty="0"/>
              <a:t>Megszorítás (Constraint)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“Szamárfüles téglalap”, mely tetszőleges nyelvet vagy OCL-t használ.</a:t>
            </a:r>
            <a:br>
              <a:rPr lang="en-US" dirty="0"/>
            </a:br>
            <a:r>
              <a:rPr lang="en-US" dirty="0"/>
              <a:t>(Pl.: Az ember </a:t>
            </a:r>
            <a:r>
              <a:rPr lang="en-US" dirty="0" err="1"/>
              <a:t>életkora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Ennek</a:t>
            </a:r>
            <a:r>
              <a:rPr lang="en-US" dirty="0"/>
              <a:t> OCL </a:t>
            </a:r>
            <a:r>
              <a:rPr lang="en-US" dirty="0" err="1"/>
              <a:t>megfelelője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context Person inv: </a:t>
            </a:r>
            <a:r>
              <a:rPr lang="en-US" dirty="0" err="1"/>
              <a:t>self.age</a:t>
            </a:r>
            <a:r>
              <a:rPr lang="en-US" dirty="0"/>
              <a:t> &gt;= 0)</a:t>
            </a:r>
            <a:endParaRPr dirty="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267" y="1602297"/>
            <a:ext cx="3315267" cy="1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6189" y="4774769"/>
            <a:ext cx="2710211" cy="1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1E16518-4D29-4219-A721-27659C4F4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Általános grafikus jelölő elemek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Csomag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Modell elemek csoportosítására szolgál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>
              <a:spcBef>
                <a:spcPts val="2133"/>
              </a:spcBef>
            </a:pPr>
            <a:r>
              <a:rPr lang="hu" dirty="0"/>
              <a:t>Sz</a:t>
            </a:r>
            <a:r>
              <a:rPr lang="en-US" dirty="0"/>
              <a:t>t</a:t>
            </a:r>
            <a:r>
              <a:rPr lang="hu" dirty="0"/>
              <a:t>ereotípia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Egy vagy több metaosztály kiterjesztését definiálja, lehetővé teszi platform- vagy területspecifikus terminológia vagy jelölésmód használatát a kiterjesztett metaosztályhoz használt helyett, vagy annak kiegészítéseként. A sztereotípiát alkalmazásakor a modellelem neve fölött vagy előtt kell megadni. (Jeszenszky, 2018)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Jelölése: </a:t>
            </a:r>
            <a:r>
              <a:rPr lang="hu" b="1" i="1" dirty="0"/>
              <a:t>&lt;&lt; &gt;&gt;</a:t>
            </a:r>
            <a:endParaRPr b="1" i="1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434" y="1477034"/>
            <a:ext cx="2646967" cy="271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4B750F3-ED1D-4876-AACD-6F0D2BDDA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Osztálydiagramok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A modellben szereplő osztályok és az osztályok között kölcsönhatások leírását szolgáló eszköz</a:t>
            </a:r>
            <a:endParaRPr/>
          </a:p>
          <a:p>
            <a:r>
              <a:rPr lang="hu"/>
              <a:t>Statikus </a:t>
            </a:r>
            <a:endParaRPr/>
          </a:p>
          <a:p>
            <a:r>
              <a:rPr lang="hu"/>
              <a:t>Három típusát különítünk el: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elemzési osztálydiagram: </a:t>
            </a:r>
            <a:endParaRPr/>
          </a:p>
          <a:p>
            <a:pPr lvl="2">
              <a:spcBef>
                <a:spcPts val="0"/>
              </a:spcBef>
            </a:pPr>
            <a:r>
              <a:rPr lang="hu"/>
              <a:t>a szakterület felépítését reprezentálja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tervezési osztálydiagram: </a:t>
            </a:r>
            <a:endParaRPr/>
          </a:p>
          <a:p>
            <a:pPr lvl="2">
              <a:spcBef>
                <a:spcPts val="0"/>
              </a:spcBef>
            </a:pPr>
            <a:r>
              <a:rPr lang="hu"/>
              <a:t>a megvalósítás jövőbeli részletei is megjelennek a modellben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megvalósítási osztálydiagram: </a:t>
            </a:r>
            <a:endParaRPr/>
          </a:p>
          <a:p>
            <a:pPr lvl="2">
              <a:spcBef>
                <a:spcPts val="0"/>
              </a:spcBef>
            </a:pPr>
            <a:r>
              <a:rPr lang="hu"/>
              <a:t>már egy valós implementációs nyelv osztály fogalmával ekvivalens modell</a:t>
            </a: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E5D08D7-C378-4B30-8EE0-D709D5E0C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B0DA3F5-5469-499B-B486-CCDEBFCC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A909253F-A407-405E-A545-229DED19EC5F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Jeszenszky Péter - Programozás technológiák, UML diasor, 2018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https://arato.inf.unideb.hu/jeszenszky.peter/download/prt/presentations/uml.pdf</a:t>
            </a:r>
            <a:endParaRPr lang="en-US"/>
          </a:p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Harald Störrle: UML ​2, 2007, Budapest, Panem </a:t>
            </a:r>
          </a:p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Introduction To OMG's Unified Modeling Language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http://www.omg.org/UML/what-is-uml.htm</a:t>
            </a:r>
            <a:endParaRPr lang="en-US"/>
          </a:p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OMG Unified Modeling Language (OMG UML) Version 2.5.1. December 2017.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http://www.omg.org/spec/2.5.1/</a:t>
            </a:r>
            <a:endParaRPr lang="en-US"/>
          </a:p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Szoftverfejlesztés - Az UML és fontosabb diagramjai (prezentáció) -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https://slideplayer.hu/slide/2069589/</a:t>
            </a:r>
            <a:endParaRPr lang="en-US"/>
          </a:p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Szoftverfejlesztés - Ficsor Lajos, Krizsán Zoltán, Mileff Péter,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https://www.tankonyvtar.hu/hu/tartalom/tamop425/0046_szoftverfejlesztes/adatok.html</a:t>
            </a:r>
            <a:endParaRPr lang="en-US"/>
          </a:p>
          <a:p>
            <a:pPr marL="609585" indent="-423323">
              <a:buSzPts val="1400"/>
              <a:buFont typeface="Arial"/>
              <a:buAutoNum type="arabicPeriod"/>
            </a:pPr>
            <a:r>
              <a:rPr lang="en-US"/>
              <a:t>https://www.uml-diagrams.org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n-US" dirty="0"/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1E8EFC73-AE50-4E2E-88C4-59FE8FE0A08A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Irodalom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7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Osztálydiagram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983" y="593367"/>
            <a:ext cx="6662570" cy="559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F53D938-1D39-4AE0-A970-5EDFB43D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Osztályok jelölései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Osztály (Class)</a:t>
            </a:r>
            <a:endParaRPr dirty="0"/>
          </a:p>
          <a:p>
            <a:r>
              <a:rPr lang="hu" dirty="0"/>
              <a:t>Absztrakt osztály (Abstract class)</a:t>
            </a:r>
            <a:endParaRPr dirty="0"/>
          </a:p>
          <a:p>
            <a:pPr lvl="1" indent="-389457">
              <a:spcBef>
                <a:spcPts val="0"/>
              </a:spcBef>
              <a:buSzPts val="1000"/>
            </a:pPr>
            <a:r>
              <a:rPr lang="hu" sz="1333" dirty="0"/>
              <a:t>olyan osztály amely nem példányosítható</a:t>
            </a:r>
            <a:endParaRPr sz="1333" dirty="0"/>
          </a:p>
          <a:p>
            <a:r>
              <a:rPr lang="hu" dirty="0"/>
              <a:t>Aktív osztály (Active Class)</a:t>
            </a:r>
            <a:endParaRPr dirty="0"/>
          </a:p>
          <a:p>
            <a:pPr lvl="1" indent="-406390">
              <a:spcBef>
                <a:spcPts val="0"/>
              </a:spcBef>
              <a:buSzPts val="1200"/>
            </a:pPr>
            <a:r>
              <a:rPr lang="hu" sz="1600" dirty="0"/>
              <a:t>olyan osztály, mely önmagában is aktív (nem külső esemény hatására)</a:t>
            </a:r>
            <a:endParaRPr sz="1600" dirty="0"/>
          </a:p>
          <a:p>
            <a:r>
              <a:rPr lang="hu" dirty="0"/>
              <a:t>Interfész</a:t>
            </a:r>
            <a:endParaRPr dirty="0"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233" y="362183"/>
            <a:ext cx="30480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3233" y="1891133"/>
            <a:ext cx="30480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3233" y="3418800"/>
            <a:ext cx="30480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 rotWithShape="1">
          <a:blip r:embed="rId6">
            <a:alphaModFix/>
          </a:blip>
          <a:srcRect l="-2350" r="2349"/>
          <a:stretch/>
        </p:blipFill>
        <p:spPr>
          <a:xfrm>
            <a:off x="7313233" y="4951850"/>
            <a:ext cx="43180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449C162-35AF-49BC-96FB-685DF24DD3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Osztályok jelölései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469633" y="15273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Irányított kapcsolatok</a:t>
            </a:r>
            <a:endParaRPr dirty="0"/>
          </a:p>
          <a:p>
            <a:pPr marL="1828754" lvl="1">
              <a:spcBef>
                <a:spcPts val="0"/>
              </a:spcBef>
            </a:pPr>
            <a:r>
              <a:rPr lang="hu" dirty="0"/>
              <a:t>Kompozíció (Composition)</a:t>
            </a:r>
            <a:endParaRPr dirty="0"/>
          </a:p>
          <a:p>
            <a:pPr marL="1828754" lvl="1">
              <a:spcBef>
                <a:spcPts val="0"/>
              </a:spcBef>
            </a:pPr>
            <a:r>
              <a:rPr lang="hu" dirty="0"/>
              <a:t>Aggregáció (Aggregation)</a:t>
            </a:r>
            <a:endParaRPr dirty="0"/>
          </a:p>
          <a:p>
            <a:pPr marL="599985"/>
            <a:r>
              <a:rPr lang="hu" dirty="0"/>
              <a:t>Irányítatlan kapcsolatok</a:t>
            </a:r>
            <a:endParaRPr dirty="0"/>
          </a:p>
          <a:p>
            <a:pPr marL="1828754" lvl="1">
              <a:spcBef>
                <a:spcPts val="0"/>
              </a:spcBef>
            </a:pPr>
            <a:r>
              <a:rPr lang="hu" dirty="0"/>
              <a:t>Generalizáció (Generalization)</a:t>
            </a:r>
            <a:endParaRPr dirty="0"/>
          </a:p>
          <a:p>
            <a:pPr marL="1828754" lvl="1">
              <a:spcBef>
                <a:spcPts val="0"/>
              </a:spcBef>
            </a:pPr>
            <a:r>
              <a:rPr lang="hu" dirty="0"/>
              <a:t>Implementáció (Implementation)</a:t>
            </a:r>
            <a:endParaRPr dirty="0"/>
          </a:p>
          <a:p>
            <a:pPr marL="1828754" lvl="1">
              <a:spcBef>
                <a:spcPts val="0"/>
              </a:spcBef>
            </a:pPr>
            <a:r>
              <a:rPr lang="hu" dirty="0"/>
              <a:t>Realizáció (Realization)</a:t>
            </a:r>
            <a:endParaRPr dirty="0"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333" y="1930702"/>
            <a:ext cx="1994200" cy="60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333" y="2357276"/>
            <a:ext cx="1994200" cy="60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786" y="3017058"/>
            <a:ext cx="1902033" cy="49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786" y="3278410"/>
            <a:ext cx="1902033" cy="66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8786" y="3772077"/>
            <a:ext cx="1902032" cy="60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02CD522-A66A-4385-863C-3FAD58B46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Osztályok jelölései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" dirty="0"/>
              <a:t> </a:t>
            </a:r>
            <a:endParaRPr dirty="0"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Láthatóság</a:t>
            </a:r>
            <a:endParaRPr/>
          </a:p>
          <a:p>
            <a:pPr marL="1828754" lvl="1">
              <a:spcBef>
                <a:spcPts val="0"/>
              </a:spcBef>
            </a:pPr>
            <a:r>
              <a:rPr lang="hu"/>
              <a:t>+ (nyilvános) </a:t>
            </a:r>
            <a:endParaRPr/>
          </a:p>
          <a:p>
            <a:pPr marL="1828754" lvl="1">
              <a:spcBef>
                <a:spcPts val="0"/>
              </a:spcBef>
            </a:pPr>
            <a:r>
              <a:rPr lang="hu"/>
              <a:t>- (privát) </a:t>
            </a:r>
            <a:endParaRPr/>
          </a:p>
          <a:p>
            <a:pPr marL="1828754" lvl="1">
              <a:spcBef>
                <a:spcPts val="0"/>
              </a:spcBef>
            </a:pPr>
            <a:r>
              <a:rPr lang="hu"/>
              <a:t># (védett) </a:t>
            </a:r>
            <a:endParaRPr/>
          </a:p>
          <a:p>
            <a:pPr marL="1828754" lvl="1">
              <a:spcBef>
                <a:spcPts val="0"/>
              </a:spcBef>
            </a:pPr>
            <a:r>
              <a:rPr lang="hu"/>
              <a:t>~ (csomagszintű)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00" y="1781668"/>
            <a:ext cx="3515333" cy="308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78564E-BD98-4D3D-9259-0B87DE191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Aktivitás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867" dirty="0">
              <a:solidFill>
                <a:srgbClr val="000000"/>
              </a:solidFill>
            </a:endParaRPr>
          </a:p>
          <a:p>
            <a:r>
              <a:rPr lang="hu" dirty="0"/>
              <a:t>folyamatok, üzleti folyamatok modellezése</a:t>
            </a:r>
            <a:endParaRPr dirty="0"/>
          </a:p>
          <a:p>
            <a:r>
              <a:rPr lang="hu" dirty="0"/>
              <a:t>a rendszer “belső logikájának”  reprezentációja</a:t>
            </a:r>
            <a:endParaRPr dirty="0"/>
          </a:p>
          <a:p>
            <a:r>
              <a:rPr lang="hu" dirty="0"/>
              <a:t>Megmutatják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milyen elemi tevékenységekből épül fel egy komplex üzleti folyamat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mi hajtható végre párhuzamosan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léteznek-e alternatív útvonalak az üzleti folyamatgráfjában</a:t>
            </a:r>
            <a:endParaRPr dirty="0"/>
          </a:p>
          <a:p>
            <a:r>
              <a:rPr lang="hu" dirty="0"/>
              <a:t>A tevékenységdiagramok sok hasonlóságot mutatnak a strukturált rendszerfejlesztés talán legismertebb technikájával,</a:t>
            </a:r>
            <a:r>
              <a:rPr lang="en-US" dirty="0"/>
              <a:t> </a:t>
            </a:r>
            <a:r>
              <a:rPr lang="hu" dirty="0"/>
              <a:t>az adatfolyam ábrákkal.</a:t>
            </a: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BA2CFAE-7FF9-426F-B7C5-7790DCBA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69367" y="268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Aktivitás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867">
              <a:solidFill>
                <a:srgbClr val="000000"/>
              </a:solidFill>
            </a:endParaRPr>
          </a:p>
          <a:p>
            <a:pPr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078649"/>
            <a:ext cx="6687001" cy="547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54BD911-42EC-4D55-9341-FF40F399A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69367" y="268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Aktivitás diagram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415600" y="15736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b="1"/>
              <a:t>Tevékenység (Action)</a:t>
            </a:r>
            <a:endParaRPr b="1"/>
          </a:p>
          <a:p>
            <a:r>
              <a:rPr lang="hu" b="1"/>
              <a:t>Beérkezési esemény (Accept Signal Action)</a:t>
            </a:r>
            <a:endParaRPr b="1"/>
          </a:p>
          <a:p>
            <a:r>
              <a:rPr lang="hu" b="1"/>
              <a:t>Küldési esemény (Send Signal Action)</a:t>
            </a:r>
            <a:endParaRPr b="1"/>
          </a:p>
          <a:p>
            <a:r>
              <a:rPr lang="hu"/>
              <a:t>Esetválasztó csomópont (Conditional Node)</a:t>
            </a:r>
            <a:endParaRPr>
              <a:solidFill>
                <a:srgbClr val="000000"/>
              </a:solidFill>
            </a:endParaRPr>
          </a:p>
          <a:p>
            <a:r>
              <a:rPr lang="hu"/>
              <a:t>Ciklusszervező csomópont (Loop Node)</a:t>
            </a:r>
            <a:endParaRPr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1867">
              <a:solidFill>
                <a:srgbClr val="000000"/>
              </a:solidFill>
            </a:endParaRPr>
          </a:p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166" y="2344450"/>
            <a:ext cx="1989500" cy="108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166" y="3429000"/>
            <a:ext cx="1989543" cy="11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2166" y="1209066"/>
            <a:ext cx="1989500" cy="11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89621F2-14A8-4039-A3DE-0EBAD8FE1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369367" y="2684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Aktivitás diagram</a:t>
            </a:r>
            <a:endParaRPr dirty="0"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867">
              <a:solidFill>
                <a:srgbClr val="000000"/>
              </a:solidFill>
            </a:endParaRPr>
          </a:p>
          <a:p>
            <a:r>
              <a:rPr lang="hu" b="1"/>
              <a:t>Tevékenység él (Contol Flow)</a:t>
            </a:r>
            <a:endParaRPr b="1"/>
          </a:p>
          <a:p>
            <a:r>
              <a:rPr lang="hu" b="1"/>
              <a:t>Elágaztató csomópont (Fork Node) </a:t>
            </a:r>
            <a:endParaRPr b="1"/>
          </a:p>
          <a:p>
            <a:r>
              <a:rPr lang="hu" b="1"/>
              <a:t>Szinkronizációs csomópont (Join Node)</a:t>
            </a:r>
            <a:endParaRPr b="1"/>
          </a:p>
          <a:p>
            <a:r>
              <a:rPr lang="hu" b="1"/>
              <a:t>Esetválasztó csomópont (Decision Node)</a:t>
            </a:r>
            <a:endParaRPr b="1"/>
          </a:p>
          <a:p>
            <a:r>
              <a:rPr lang="hu" b="1"/>
              <a:t>Egyesítő csomópont (Merge Node)</a:t>
            </a:r>
            <a:endParaRPr b="1"/>
          </a:p>
          <a:p>
            <a:r>
              <a:rPr lang="hu" b="1"/>
              <a:t>Folyamvég (Flow Final)</a:t>
            </a:r>
            <a:endParaRPr b="1"/>
          </a:p>
          <a:p>
            <a:r>
              <a:rPr lang="hu" b="1"/>
              <a:t>Kezdő állapot (Initial State)</a:t>
            </a:r>
            <a:endParaRPr b="1"/>
          </a:p>
          <a:p>
            <a:r>
              <a:rPr lang="hu" b="1"/>
              <a:t>Végállapot (Final State)</a:t>
            </a:r>
            <a:endParaRPr b="1"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933" y="2335500"/>
            <a:ext cx="3429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933" y="-3387"/>
            <a:ext cx="2159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9212" y="0"/>
            <a:ext cx="1548721" cy="23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933" y="4160000"/>
            <a:ext cx="3429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4403" y="4967161"/>
            <a:ext cx="7620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B045E84-9F41-44D2-B713-47B207724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569" y="0"/>
            <a:ext cx="71251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CF0F2A4-FDB6-473F-B461-648A3AA6B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Használati eset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Azonosítja a rendszerrel interakcióba lépő szereplőket.</a:t>
            </a:r>
            <a:endParaRPr dirty="0"/>
          </a:p>
          <a:p>
            <a:r>
              <a:rPr lang="hu" dirty="0"/>
              <a:t>Azonosítja a rendszerben interaktáló osztályokat, és azok kapcsolatát és kölcsönhatásait:</a:t>
            </a:r>
            <a:endParaRPr dirty="0"/>
          </a:p>
          <a:p>
            <a:pPr lvl="1">
              <a:spcBef>
                <a:spcPts val="0"/>
              </a:spcBef>
            </a:pPr>
            <a:r>
              <a:rPr lang="hu" dirty="0"/>
              <a:t>Valós képet ad</a:t>
            </a:r>
            <a:r>
              <a:rPr lang="en-US" dirty="0"/>
              <a:t> </a:t>
            </a:r>
            <a:r>
              <a:rPr lang="hu" dirty="0"/>
              <a:t>a rendszer működéséről, arról, hogy a rendszer használói hogyan használják a rendszert.</a:t>
            </a:r>
            <a:endParaRPr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hu" dirty="0"/>
              <a:t>Segítségével meghatározhatók a rendszerek “határai”</a:t>
            </a:r>
            <a:endParaRPr dirty="0"/>
          </a:p>
          <a:p>
            <a:pPr lvl="1" indent="-457189">
              <a:spcBef>
                <a:spcPts val="0"/>
              </a:spcBef>
              <a:buSzPts val="1800"/>
            </a:pPr>
            <a:r>
              <a:rPr lang="hu" dirty="0"/>
              <a:t>A rendszerhasználói mindig kívül esenek a rendszeren</a:t>
            </a:r>
            <a:endParaRPr dirty="0"/>
          </a:p>
          <a:p>
            <a:r>
              <a:rPr lang="hu" dirty="0"/>
              <a:t>A követelményfeltárás hatékony eszköze. (Ha nem a leghatékonyabb.)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B9637C-B6D3-4F4F-9BD5-7E2C0BFC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CDD8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4A6D560-1AE7-4AA0-9070-3444DD804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5F3CD-0D40-4AC6-B28E-0331E9EB0199}"/>
              </a:ext>
            </a:extLst>
          </p:cNvPr>
          <p:cNvSpPr txBox="1"/>
          <p:nvPr/>
        </p:nvSpPr>
        <p:spPr>
          <a:xfrm>
            <a:off x="2062162" y="1190625"/>
            <a:ext cx="8067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Mi </a:t>
            </a:r>
            <a:r>
              <a:rPr lang="en-US" sz="4400" dirty="0" err="1"/>
              <a:t>az</a:t>
            </a:r>
            <a:r>
              <a:rPr lang="en-US" sz="4400" dirty="0"/>
              <a:t> UML?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24A9F-A421-4F5E-904C-BD2755154B1A}"/>
              </a:ext>
            </a:extLst>
          </p:cNvPr>
          <p:cNvSpPr txBox="1"/>
          <p:nvPr/>
        </p:nvSpPr>
        <p:spPr>
          <a:xfrm>
            <a:off x="457200" y="2457912"/>
            <a:ext cx="846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Modellező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modelljeinek</a:t>
            </a:r>
            <a:r>
              <a:rPr lang="en-US" dirty="0"/>
              <a:t> </a:t>
            </a:r>
            <a:r>
              <a:rPr lang="en-US" dirty="0" err="1"/>
              <a:t>vizuális</a:t>
            </a:r>
            <a:r>
              <a:rPr lang="en-US" dirty="0"/>
              <a:t> </a:t>
            </a:r>
            <a:r>
              <a:rPr lang="en-US" dirty="0" err="1"/>
              <a:t>dokumentálását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AAB1B-3909-4BD0-BD7D-4459B277D0BF}"/>
              </a:ext>
            </a:extLst>
          </p:cNvPr>
          <p:cNvSpPr txBox="1"/>
          <p:nvPr/>
        </p:nvSpPr>
        <p:spPr>
          <a:xfrm>
            <a:off x="457200" y="3325090"/>
            <a:ext cx="5153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“The Unified Modeling Language (UML) is a language for specifying, visualizing, constructing, and documenting the artifacts of software systems, as well as for business modeling and other non-software systems. The UML represents a collection of the best engineering practices that have proven successful in the modeling of large and complex systems.”</a:t>
            </a:r>
            <a:endParaRPr lang="en-US" dirty="0"/>
          </a:p>
        </p:txBody>
      </p:sp>
      <p:pic>
        <p:nvPicPr>
          <p:cNvPr id="13" name="Picture 12" descr="Diagram, timeline&#10;&#10;Description automatically generated">
            <a:extLst>
              <a:ext uri="{FF2B5EF4-FFF2-40B4-BE49-F238E27FC236}">
                <a16:creationId xmlns:a16="http://schemas.microsoft.com/office/drawing/2014/main" id="{DB78DA56-91BC-433E-888E-20C57E95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605" y="2992582"/>
            <a:ext cx="3568464" cy="357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Használati eset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err="1"/>
              <a:t>Cselekvő</a:t>
            </a:r>
            <a:r>
              <a:rPr lang="en-US" dirty="0"/>
              <a:t> / </a:t>
            </a:r>
            <a:r>
              <a:rPr lang="en-US" dirty="0" err="1"/>
              <a:t>aktor</a:t>
            </a:r>
            <a:r>
              <a:rPr lang="hu" dirty="0"/>
              <a:t> (actor)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>
              <a:spcBef>
                <a:spcPts val="2133"/>
              </a:spcBef>
            </a:pPr>
            <a:r>
              <a:rPr lang="hu" dirty="0"/>
              <a:t>Használati eset (use case)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867" y="1536633"/>
            <a:ext cx="127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233" y="3621300"/>
            <a:ext cx="20320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D701183-49E0-43D0-847C-112850347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Használati eset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Magábafoglalás (Includes)</a:t>
            </a:r>
            <a:endParaRPr/>
          </a:p>
          <a:p>
            <a:r>
              <a:rPr lang="hu"/>
              <a:t>Kiterjesztés (Extends)</a:t>
            </a:r>
            <a:endParaRPr/>
          </a:p>
          <a:p>
            <a:r>
              <a:rPr lang="hu"/>
              <a:t>Kiterjesztési pont (Extension point)</a:t>
            </a: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900" y="1604800"/>
            <a:ext cx="25400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1D91EE6-0CAB-4238-8A03-1128C8215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/>
              <a:t>Használati eset diagram</a:t>
            </a:r>
            <a:endParaRPr dirty="0"/>
          </a:p>
          <a:p>
            <a:endParaRPr dirty="0"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651000"/>
            <a:ext cx="10414000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253EBD7-6735-465D-AD76-13EF78872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689" y="0"/>
            <a:ext cx="908462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9F347DE-B88A-434D-97F4-CA1BA022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625061"/>
            <a:ext cx="8257312" cy="471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43669EF-6787-4D99-9F51-C4D45B00C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  <p:pic>
        <p:nvPicPr>
          <p:cNvPr id="6" name="Google Shape;311;p50">
            <a:extLst>
              <a:ext uri="{FF2B5EF4-FFF2-40B4-BE49-F238E27FC236}">
                <a16:creationId xmlns:a16="http://schemas.microsoft.com/office/drawing/2014/main" id="{197DE485-4785-4B37-83D8-3D7D8EB3EEA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6411" y="625061"/>
            <a:ext cx="3048000" cy="5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Állapotgép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Az állapotgép diagram egy osztály objektumainak az életciklusuk alatt felvehető lehetséges állapotait és az állapotok közötti lehetséges átmeneteket ábrázolja. </a:t>
            </a:r>
            <a:endParaRPr dirty="0"/>
          </a:p>
          <a:p>
            <a:r>
              <a:rPr lang="hu" dirty="0"/>
              <a:t>Az állapotgép diagram esetén absztrakt állapotokkal foglalkozunk. </a:t>
            </a:r>
            <a:endParaRPr dirty="0"/>
          </a:p>
          <a:p>
            <a:r>
              <a:rPr lang="hu" dirty="0"/>
              <a:t>Az objektum orientált szemlélet szerint egy objektum állapotát az attribútumainak a pillanatnyi értékhalmaza határozza meg. → Konkrét állapot </a:t>
            </a:r>
            <a:endParaRPr dirty="0"/>
          </a:p>
          <a:p>
            <a:r>
              <a:rPr lang="hu" dirty="0"/>
              <a:t>A modellezés során egy bizonyos szempontból a konkrét állapotok meghatározott halmazai egyenértékűnek tekinthetők, egy állapot jelleget határoznak meg. 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5CF5189-9D61-4CB3-9CDF-A972B52D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Állapotgép diagram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Google Shape;323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Ezt absztrakt állapotnak nevezzük. Például egy hallgatónak abból a szempontból, hogy teljesítette-e a tárgyat, két absztrakt állapota lehet: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teljesítette: aláírása és legalább elégséges vizsgajegye van (ez négy lehetséges konkrét állapotot fog össze),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nem teljesítette: nincs aláírása, vagy van aláírása, de nincs vizsgajegye, vagy elégtelen vizsgajegye van (ami három lehetséges konkrét állapot).</a:t>
            </a:r>
            <a:endParaRPr/>
          </a:p>
          <a:p>
            <a:r>
              <a:rPr lang="hu"/>
              <a:t>Ez a két absztrakt állapot elegendő ahhoz, hogy eldönthessük, egy ráépülő tárgyat felvehet-e. (Bár természetesen más szempontból nem lényegtelen, hogy a vizsgajegye elégséges vagy jeles.)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F274AB1-B575-432D-AF6E-C95C92BA6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Állapotgép diagram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Google Shape;329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Állapot (State)</a:t>
            </a:r>
            <a:endParaRPr/>
          </a:p>
          <a:p>
            <a:r>
              <a:rPr lang="hu"/>
              <a:t>Összetett állapot (Composite State)</a:t>
            </a:r>
            <a:endParaRPr/>
          </a:p>
          <a:p>
            <a:r>
              <a:rPr lang="hu"/>
              <a:t>Alállapot (Submachine State)</a:t>
            </a:r>
            <a:endParaRPr/>
          </a:p>
        </p:txBody>
      </p:sp>
      <p:pic>
        <p:nvPicPr>
          <p:cNvPr id="330" name="Google Shape;3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700" y="1333500"/>
            <a:ext cx="27940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1860DB-60C8-4B0E-9C7D-C9D8BF553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Állapotgép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Google Shape;336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Kezdő állapot (Initial  pseudostate)</a:t>
            </a:r>
            <a:endParaRPr/>
          </a:p>
          <a:p>
            <a:r>
              <a:rPr lang="hu"/>
              <a:t>Végállapot (Final state)</a:t>
            </a:r>
            <a:endParaRPr/>
          </a:p>
          <a:p>
            <a:r>
              <a:rPr lang="hu" b="1"/>
              <a:t>Elágaztató csúcs (fork pseudostate)</a:t>
            </a:r>
            <a:endParaRPr b="1"/>
          </a:p>
          <a:p>
            <a:r>
              <a:rPr lang="hu" b="1"/>
              <a:t>Szinkronizációs csúcs (join pseudostate)</a:t>
            </a:r>
            <a:endParaRPr b="1"/>
          </a:p>
          <a:p>
            <a:r>
              <a:rPr lang="hu" b="1"/>
              <a:t>Szétválasztó csúcs (choice pseudostate)</a:t>
            </a:r>
            <a:endParaRPr b="1"/>
          </a:p>
          <a:p>
            <a:r>
              <a:rPr lang="hu" b="1"/>
              <a:t>Összefuttató csúcs (merge pseudostate)</a:t>
            </a:r>
            <a:endParaRPr b="1"/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933" y="2295133"/>
            <a:ext cx="371959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933" y="136133"/>
            <a:ext cx="2159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9525" y="136133"/>
            <a:ext cx="16510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0933" y="4054868"/>
            <a:ext cx="371959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9FA3B73-C292-4943-BA01-512FEA6D0B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Állapotgép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7" name="Google Shape;3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18" y="2116567"/>
            <a:ext cx="90043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524E0E-725D-457C-A482-A0E4F156C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8">
            <a:extLst>
              <a:ext uri="{FF2B5EF4-FFF2-40B4-BE49-F238E27FC236}">
                <a16:creationId xmlns:a16="http://schemas.microsoft.com/office/drawing/2014/main" id="{850E288E-1144-4072-81DB-424D8C914EF5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57189">
              <a:buSzPts val="1800"/>
              <a:buFont typeface="Arial"/>
              <a:buChar char="●"/>
            </a:pP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programozási</a:t>
            </a:r>
            <a:r>
              <a:rPr lang="en-US" b="1" dirty="0"/>
              <a:t> </a:t>
            </a:r>
            <a:r>
              <a:rPr lang="en-US" b="1" dirty="0" err="1"/>
              <a:t>nyelv</a:t>
            </a:r>
            <a:endParaRPr lang="en-US" b="1" dirty="0"/>
          </a:p>
          <a:p>
            <a:pPr marL="609585" indent="-457189">
              <a:buSzPts val="1800"/>
              <a:buFont typeface="Arial"/>
              <a:buChar char="●"/>
            </a:pP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szoftverfejlesztési</a:t>
            </a:r>
            <a:r>
              <a:rPr lang="en-US" b="1" dirty="0"/>
              <a:t> </a:t>
            </a:r>
            <a:r>
              <a:rPr lang="en-US" b="1" dirty="0" err="1"/>
              <a:t>módszertan</a:t>
            </a:r>
            <a:endParaRPr lang="en-US" b="1" dirty="0"/>
          </a:p>
          <a:p>
            <a:pPr marL="609585" indent="-457189">
              <a:buSzPts val="1800"/>
              <a:buFont typeface="Arial"/>
              <a:buChar char="●"/>
            </a:pP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általános</a:t>
            </a:r>
            <a:r>
              <a:rPr lang="en-US" b="1" dirty="0"/>
              <a:t> </a:t>
            </a:r>
            <a:r>
              <a:rPr lang="en-US" b="1" dirty="0" err="1"/>
              <a:t>folyamatmodell</a:t>
            </a:r>
            <a:endParaRPr lang="en-US" b="1" dirty="0"/>
          </a:p>
          <a:p>
            <a:pPr marL="609585" indent="-457189">
              <a:buSzPts val="1800"/>
              <a:buFont typeface="Arial"/>
              <a:buChar char="●"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televíziós</a:t>
            </a:r>
            <a:r>
              <a:rPr lang="en-US" dirty="0"/>
              <a:t> </a:t>
            </a:r>
            <a:r>
              <a:rPr lang="en-US" dirty="0" err="1"/>
              <a:t>sorozat</a:t>
            </a:r>
            <a:endParaRPr lang="en-US" dirty="0"/>
          </a:p>
          <a:p>
            <a:pPr marL="609585" indent="-457189">
              <a:buSzPts val="1800"/>
              <a:buFont typeface="Arial"/>
              <a:buChar char="●"/>
            </a:pP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étel</a:t>
            </a:r>
            <a:endParaRPr lang="en-US" dirty="0"/>
          </a:p>
          <a:p>
            <a:pPr marL="609585" indent="-457189">
              <a:buSzPts val="1800"/>
              <a:buFont typeface="Arial"/>
              <a:buChar char="●"/>
            </a:pPr>
            <a:r>
              <a:rPr lang="en-US" dirty="0" err="1"/>
              <a:t>Nem</a:t>
            </a:r>
            <a:r>
              <a:rPr lang="en-US" dirty="0"/>
              <a:t> ...</a:t>
            </a:r>
          </a:p>
          <a:p>
            <a:pPr marL="0" indent="0">
              <a:spcBef>
                <a:spcPts val="2133"/>
              </a:spcBef>
              <a:buFont typeface="Arial"/>
              <a:buNone/>
            </a:pPr>
            <a:endParaRPr lang="en-US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r>
              <a:rPr lang="en-US" sz="1600" dirty="0"/>
              <a:t>(Az </a:t>
            </a:r>
            <a:r>
              <a:rPr lang="en-US" sz="1600" dirty="0" err="1"/>
              <a:t>igazsághoz</a:t>
            </a:r>
            <a:r>
              <a:rPr lang="en-US" sz="1600" dirty="0"/>
              <a:t> </a:t>
            </a:r>
            <a:r>
              <a:rPr lang="en-US" sz="1600" dirty="0" err="1"/>
              <a:t>hozzátartozik</a:t>
            </a:r>
            <a:r>
              <a:rPr lang="en-US" sz="1600" dirty="0"/>
              <a:t>, </a:t>
            </a:r>
            <a:r>
              <a:rPr lang="en-US" sz="1600" dirty="0" err="1"/>
              <a:t>hogy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UML </a:t>
            </a:r>
            <a:r>
              <a:rPr lang="en-US" sz="1600" dirty="0" err="1"/>
              <a:t>rövidíti</a:t>
            </a:r>
            <a:r>
              <a:rPr lang="en-US" sz="1600" dirty="0"/>
              <a:t> a Unconditional Maximum Likelihood </a:t>
            </a:r>
            <a:r>
              <a:rPr lang="en-US" sz="1600" dirty="0" err="1"/>
              <a:t>módszert</a:t>
            </a:r>
            <a:r>
              <a:rPr lang="en-US" sz="1600" dirty="0"/>
              <a:t> is, </a:t>
            </a:r>
            <a:r>
              <a:rPr lang="en-US" sz="1600" dirty="0" err="1"/>
              <a:t>ami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statisztikai</a:t>
            </a:r>
            <a:r>
              <a:rPr lang="en-US" sz="1600" dirty="0"/>
              <a:t> </a:t>
            </a:r>
            <a:r>
              <a:rPr lang="en-US" sz="1600" dirty="0" err="1"/>
              <a:t>becslési</a:t>
            </a:r>
            <a:r>
              <a:rPr lang="en-US" sz="1600" dirty="0"/>
              <a:t> </a:t>
            </a:r>
            <a:r>
              <a:rPr lang="en-US" sz="1600" dirty="0" err="1"/>
              <a:t>módszer</a:t>
            </a:r>
            <a:r>
              <a:rPr lang="en-US" sz="1600" dirty="0"/>
              <a:t>, de mi </a:t>
            </a:r>
            <a:r>
              <a:rPr lang="en-US" sz="1600" dirty="0" err="1"/>
              <a:t>jelenleg</a:t>
            </a:r>
            <a:r>
              <a:rPr lang="en-US" sz="1600" dirty="0"/>
              <a:t> </a:t>
            </a:r>
            <a:r>
              <a:rPr lang="en-US" sz="1600" dirty="0" err="1"/>
              <a:t>nem</a:t>
            </a:r>
            <a:r>
              <a:rPr lang="en-US" sz="1600" dirty="0"/>
              <a:t> </a:t>
            </a:r>
            <a:r>
              <a:rPr lang="en-US" sz="1600" dirty="0" err="1"/>
              <a:t>ebben</a:t>
            </a:r>
            <a:r>
              <a:rPr lang="en-US" sz="1600" dirty="0"/>
              <a:t> a </a:t>
            </a:r>
            <a:r>
              <a:rPr lang="en-US" sz="1600" dirty="0" err="1"/>
              <a:t>jelentésében</a:t>
            </a:r>
            <a:r>
              <a:rPr lang="en-US" sz="1600" dirty="0"/>
              <a:t> </a:t>
            </a:r>
            <a:r>
              <a:rPr lang="en-US" sz="1600" dirty="0" err="1"/>
              <a:t>tárgyaljuk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UML-t.)</a:t>
            </a:r>
          </a:p>
        </p:txBody>
      </p:sp>
      <p:sp>
        <p:nvSpPr>
          <p:cNvPr id="3" name="Google Shape;84;p18">
            <a:extLst>
              <a:ext uri="{FF2B5EF4-FFF2-40B4-BE49-F238E27FC236}">
                <a16:creationId xmlns:a16="http://schemas.microsoft.com/office/drawing/2014/main" id="{24909AB4-9F56-4B82-A510-2FDDC465C2C1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Mi </a:t>
            </a:r>
            <a:r>
              <a:rPr lang="en-US" sz="4400" dirty="0" err="1"/>
              <a:t>nem</a:t>
            </a:r>
            <a:r>
              <a:rPr lang="en-US" sz="4400" dirty="0"/>
              <a:t> </a:t>
            </a:r>
            <a:r>
              <a:rPr lang="en-US" sz="4400" dirty="0" err="1"/>
              <a:t>az</a:t>
            </a:r>
            <a:r>
              <a:rPr lang="en-US" sz="4400" dirty="0"/>
              <a:t> UML?</a:t>
            </a:r>
            <a:endParaRPr lang="hu" sz="44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554BD67-602F-44B4-9833-5D8FDD2C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25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Állapotgép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4" name="Google Shape;3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67" y="1476670"/>
            <a:ext cx="10016867" cy="509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2FB2A5A-5061-4A9E-9328-F644C2153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Szekvencia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Google Shape;367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Feladata objektumok egymás közti üzenetváltásainak ábrázolása egy időtengely mentén elhelyezve.</a:t>
            </a:r>
            <a:endParaRPr/>
          </a:p>
          <a:p>
            <a:r>
              <a:rPr lang="hu"/>
              <a:t>Életvonal: a diagram függőleges tengelye</a:t>
            </a:r>
            <a:endParaRPr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DE37D23-687A-4591-B965-76F3C821D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466" y="642118"/>
            <a:ext cx="6570167" cy="5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DF6FDB2-E457-4ADD-8747-ECC42FA1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Csomagdiagram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 A rendszer elemeinek logikai csoportokra való osztását és azok összefüggéseit ábrázolja.</a:t>
            </a:r>
            <a:endParaRPr/>
          </a:p>
          <a:p>
            <a:r>
              <a:rPr lang="hu"/>
              <a:t>A csomag, mint általános jelölés az UML a modell elemek csoportosítására használható, msás diagramoknál is használható.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pl: use case inventory - használati eset leltár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39A80D6-9C39-4A75-B969-07C297B5B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Csomagdiagram</a:t>
            </a:r>
            <a:r>
              <a:rPr lang="hu" dirty="0"/>
              <a:t> </a:t>
            </a:r>
            <a:endParaRPr dirty="0"/>
          </a:p>
        </p:txBody>
      </p:sp>
      <p:pic>
        <p:nvPicPr>
          <p:cNvPr id="385" name="Google Shape;3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767" y="227634"/>
            <a:ext cx="5408067" cy="617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768614-5172-4E0B-96AD-75664D6D9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Komponens diagram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Google Shape;391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A komponens az UML-ben egy olyan univerzális egység, amely valamilyen szolgáltatás halmazt képvisel, azokat egy egységbe zárja. </a:t>
            </a:r>
            <a:endParaRPr/>
          </a:p>
          <a:p>
            <a:r>
              <a:rPr lang="hu"/>
              <a:t>A szolgáltatásokat más komponensek interfészeken keresztül érhetik el.</a:t>
            </a:r>
            <a:endParaRPr/>
          </a:p>
          <a:p>
            <a:r>
              <a:rPr lang="hu"/>
              <a:t> Egy komponens kicserélhető egy másikkal, ha ugyanolyan interfésszel rendelkezik, és ugyanazokat a szolgáltatásokat nyújtja.</a:t>
            </a: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085C68-34D4-4FA6-A0CD-B9BC7F66B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Komponens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8" name="Google Shape;39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934" y="1682333"/>
            <a:ext cx="7487401" cy="38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2355E2A-1961-424B-B7AC-AEB176744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Időzítési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5" name="Google Shape;40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834" y="1425033"/>
            <a:ext cx="7366900" cy="5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8081F7-6129-4348-B5BA-E36CFD83F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Telepítési diagram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2" name="Google Shape;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0" y="1604000"/>
            <a:ext cx="3683000" cy="4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B97E70-4719-4FA7-9CBF-5A5ECD7E9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>
            <a:spLocks noGrp="1"/>
          </p:cNvSpPr>
          <p:nvPr>
            <p:ph type="title" idx="4294967295"/>
          </p:nvPr>
        </p:nvSpPr>
        <p:spPr>
          <a:xfrm>
            <a:off x="0" y="2867025"/>
            <a:ext cx="11360150" cy="11239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C92BC8A-D9B0-416B-8785-3FC8D16DF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8E9621B-71BC-49B3-AF53-81361107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  <p:sp>
        <p:nvSpPr>
          <p:cNvPr id="3" name="Google Shape;91;p19">
            <a:extLst>
              <a:ext uri="{FF2B5EF4-FFF2-40B4-BE49-F238E27FC236}">
                <a16:creationId xmlns:a16="http://schemas.microsoft.com/office/drawing/2014/main" id="{15F9D09E-5AA8-41A2-9C1B-F884921222FA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23323">
              <a:buSzPts val="1400"/>
              <a:buFont typeface="Arial"/>
              <a:buChar char="●"/>
            </a:pPr>
            <a:r>
              <a:rPr lang="en-US" dirty="0"/>
              <a:t>Az 1970-es </a:t>
            </a:r>
            <a:r>
              <a:rPr lang="en-US" dirty="0" err="1"/>
              <a:t>években</a:t>
            </a:r>
            <a:r>
              <a:rPr lang="en-US" dirty="0"/>
              <a:t> </a:t>
            </a:r>
            <a:r>
              <a:rPr lang="en-US" dirty="0" err="1"/>
              <a:t>megjelennek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strukturált</a:t>
            </a:r>
            <a:r>
              <a:rPr lang="en-US" dirty="0"/>
              <a:t> </a:t>
            </a:r>
            <a:r>
              <a:rPr lang="en-US" dirty="0" err="1"/>
              <a:t>szoftverfejlsztési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  <a:p>
            <a:pPr marL="609585" indent="-423323">
              <a:buSzPts val="1400"/>
              <a:buFont typeface="Arial"/>
              <a:buChar char="●"/>
            </a:pPr>
            <a:r>
              <a:rPr lang="en-US" dirty="0"/>
              <a:t>A 1980-as </a:t>
            </a:r>
            <a:r>
              <a:rPr lang="en-US" dirty="0" err="1"/>
              <a:t>években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objektumorientált</a:t>
            </a:r>
            <a:r>
              <a:rPr lang="en-US" dirty="0"/>
              <a:t> </a:t>
            </a:r>
            <a:r>
              <a:rPr lang="en-US" b="1" dirty="0" err="1"/>
              <a:t>módszerek</a:t>
            </a:r>
            <a:endParaRPr lang="en-US" b="1" dirty="0"/>
          </a:p>
          <a:p>
            <a:pPr marL="609585" indent="-423323">
              <a:buSzPts val="1400"/>
              <a:buFont typeface="Arial"/>
              <a:buChar char="●"/>
            </a:pPr>
            <a:r>
              <a:rPr lang="en-US" dirty="0"/>
              <a:t>A </a:t>
            </a:r>
            <a:r>
              <a:rPr lang="en-US" dirty="0" err="1"/>
              <a:t>módszerek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apróbb</a:t>
            </a:r>
            <a:r>
              <a:rPr lang="en-US" dirty="0"/>
              <a:t> </a:t>
            </a:r>
            <a:r>
              <a:rPr lang="en-US" dirty="0" err="1"/>
              <a:t>eltérések</a:t>
            </a:r>
            <a:r>
              <a:rPr lang="en-US" dirty="0"/>
              <a:t> is </a:t>
            </a:r>
            <a:r>
              <a:rPr lang="en-US" dirty="0" err="1"/>
              <a:t>komoly</a:t>
            </a:r>
            <a:r>
              <a:rPr lang="en-US" dirty="0"/>
              <a:t> </a:t>
            </a:r>
            <a:r>
              <a:rPr lang="en-US" dirty="0" err="1"/>
              <a:t>vitákat</a:t>
            </a:r>
            <a:r>
              <a:rPr lang="en-US" dirty="0"/>
              <a:t> </a:t>
            </a:r>
            <a:r>
              <a:rPr lang="en-US" dirty="0" err="1"/>
              <a:t>váltottak</a:t>
            </a:r>
            <a:r>
              <a:rPr lang="en-US" dirty="0"/>
              <a:t> ki a </a:t>
            </a:r>
            <a:r>
              <a:rPr lang="en-US" dirty="0" err="1"/>
              <a:t>terület</a:t>
            </a:r>
            <a:r>
              <a:rPr lang="en-US" dirty="0"/>
              <a:t> </a:t>
            </a:r>
            <a:r>
              <a:rPr lang="en-US" dirty="0" err="1"/>
              <a:t>szakértői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(War of Methodologies)</a:t>
            </a:r>
          </a:p>
          <a:p>
            <a:pPr marL="609585" indent="-423323">
              <a:buSzPts val="1400"/>
              <a:buFont typeface="Arial"/>
              <a:buChar char="●"/>
            </a:pPr>
            <a:r>
              <a:rPr lang="en-US" dirty="0" err="1"/>
              <a:t>Szükséges</a:t>
            </a:r>
            <a:r>
              <a:rPr lang="en-US" dirty="0"/>
              <a:t> volt </a:t>
            </a:r>
            <a:r>
              <a:rPr lang="en-US" dirty="0" err="1"/>
              <a:t>közelíteni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irányzatokat</a:t>
            </a:r>
            <a:r>
              <a:rPr lang="en-US" dirty="0"/>
              <a:t> </a:t>
            </a:r>
            <a:r>
              <a:rPr lang="en-US" dirty="0" err="1"/>
              <a:t>egymáshoz</a:t>
            </a:r>
            <a:endParaRPr lang="en-US" dirty="0"/>
          </a:p>
          <a:p>
            <a:pPr marL="1219170" lvl="1" indent="-423323">
              <a:buSzPts val="1400"/>
              <a:buFont typeface="Arial"/>
              <a:buChar char="○"/>
            </a:pPr>
            <a:r>
              <a:rPr lang="en-US" dirty="0"/>
              <a:t> „Three Amigos”</a:t>
            </a:r>
          </a:p>
          <a:p>
            <a:pPr marL="1828754" lvl="2" indent="-423323">
              <a:buSzPts val="1400"/>
              <a:buFont typeface="Arial"/>
              <a:buChar char="■"/>
            </a:pPr>
            <a:r>
              <a:rPr lang="en-US" dirty="0"/>
              <a:t>Grandy </a:t>
            </a:r>
            <a:r>
              <a:rPr lang="en-US" dirty="0" err="1"/>
              <a:t>Booch</a:t>
            </a:r>
            <a:endParaRPr lang="en-US" dirty="0"/>
          </a:p>
          <a:p>
            <a:pPr marL="1828754" lvl="2" indent="-423323">
              <a:buSzPts val="1400"/>
              <a:buFont typeface="Arial"/>
              <a:buChar char="■"/>
            </a:pPr>
            <a:r>
              <a:rPr lang="en-US" dirty="0"/>
              <a:t>Jim Rumbaugh (OMT)</a:t>
            </a:r>
          </a:p>
          <a:p>
            <a:pPr marL="1828754" lvl="2" indent="-423323">
              <a:buSzPts val="1400"/>
              <a:buFont typeface="Arial"/>
              <a:buChar char="■"/>
            </a:pPr>
            <a:r>
              <a:rPr lang="en-US" dirty="0"/>
              <a:t>Ivar Jacobson (OOSE)</a:t>
            </a:r>
          </a:p>
          <a:p>
            <a:pPr marL="609585" indent="-423323">
              <a:buSzPts val="1400"/>
              <a:buFont typeface="Arial"/>
              <a:buChar char="●"/>
            </a:pPr>
            <a:r>
              <a:rPr lang="en-US" dirty="0"/>
              <a:t>A </a:t>
            </a:r>
            <a:r>
              <a:rPr lang="en-US" dirty="0" err="1"/>
              <a:t>szabványosítási</a:t>
            </a:r>
            <a:r>
              <a:rPr lang="en-US" dirty="0"/>
              <a:t> </a:t>
            </a:r>
            <a:r>
              <a:rPr lang="en-US" dirty="0" err="1"/>
              <a:t>törekvés</a:t>
            </a:r>
            <a:r>
              <a:rPr lang="en-US" dirty="0"/>
              <a:t> </a:t>
            </a:r>
            <a:r>
              <a:rPr lang="en-US" dirty="0" err="1"/>
              <a:t>eredményeként</a:t>
            </a:r>
            <a:r>
              <a:rPr lang="en-US" dirty="0"/>
              <a:t> 1995-ben </a:t>
            </a:r>
            <a:r>
              <a:rPr lang="en-US" dirty="0" err="1"/>
              <a:t>az</a:t>
            </a:r>
            <a:r>
              <a:rPr lang="en-US" dirty="0"/>
              <a:t> OMG (Object Management Group) </a:t>
            </a:r>
            <a:r>
              <a:rPr lang="en-US" dirty="0" err="1"/>
              <a:t>kiadja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UML 0.9 </a:t>
            </a:r>
            <a:r>
              <a:rPr lang="en-US" dirty="0" err="1"/>
              <a:t>verziót</a:t>
            </a:r>
            <a:r>
              <a:rPr lang="en-US" dirty="0"/>
              <a:t>.</a:t>
            </a:r>
          </a:p>
          <a:p>
            <a:pPr marL="609585" indent="-423323">
              <a:buSzPts val="1400"/>
              <a:buFont typeface="Arial"/>
              <a:buChar char="●"/>
            </a:pPr>
            <a:r>
              <a:rPr lang="en-US" dirty="0" err="1"/>
              <a:t>Jelenleg</a:t>
            </a:r>
            <a:r>
              <a:rPr lang="en-US" dirty="0"/>
              <a:t> a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verziója</a:t>
            </a:r>
            <a:r>
              <a:rPr lang="en-US" dirty="0"/>
              <a:t> a 2.5.1 </a:t>
            </a:r>
            <a:r>
              <a:rPr lang="en-US" dirty="0" err="1"/>
              <a:t>verzió</a:t>
            </a:r>
            <a:r>
              <a:rPr lang="en-US" dirty="0"/>
              <a:t>, </a:t>
            </a:r>
            <a:r>
              <a:rPr lang="en-US" dirty="0" err="1"/>
              <a:t>melyet</a:t>
            </a:r>
            <a:r>
              <a:rPr lang="en-US" dirty="0"/>
              <a:t> 2017. </a:t>
            </a:r>
            <a:r>
              <a:rPr lang="en-US" dirty="0" err="1"/>
              <a:t>decemberben</a:t>
            </a:r>
            <a:r>
              <a:rPr lang="en-US" dirty="0"/>
              <a:t> </a:t>
            </a:r>
            <a:r>
              <a:rPr lang="en-US" dirty="0" err="1"/>
              <a:t>adtak</a:t>
            </a:r>
            <a:r>
              <a:rPr lang="en-US" dirty="0"/>
              <a:t> ki </a:t>
            </a:r>
          </a:p>
        </p:txBody>
      </p:sp>
      <p:sp>
        <p:nvSpPr>
          <p:cNvPr id="4" name="Google Shape;90;p19">
            <a:extLst>
              <a:ext uri="{FF2B5EF4-FFF2-40B4-BE49-F238E27FC236}">
                <a16:creationId xmlns:a16="http://schemas.microsoft.com/office/drawing/2014/main" id="{4577BEAD-2446-4D0F-A641-99F6BB107E85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/>
              <a:t>Az UML </a:t>
            </a:r>
            <a:r>
              <a:rPr lang="en-US" sz="4400" dirty="0" err="1"/>
              <a:t>rövid</a:t>
            </a:r>
            <a:r>
              <a:rPr lang="en-US" sz="4400" dirty="0"/>
              <a:t> </a:t>
            </a:r>
            <a:r>
              <a:rPr lang="en-US" sz="4400" dirty="0" err="1"/>
              <a:t>története</a:t>
            </a:r>
            <a:r>
              <a:rPr lang="hu" sz="4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lang="hu" sz="4400" dirty="0"/>
          </a:p>
        </p:txBody>
      </p:sp>
    </p:spTree>
    <p:extLst>
      <p:ext uri="{BB962C8B-B14F-4D97-AF65-F5344CB8AC3E}">
        <p14:creationId xmlns:p14="http://schemas.microsoft.com/office/powerpoint/2010/main" val="15284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Mi a modell?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 modell egy “eredeti” leképezése, mely alapján könnyebben, olcsóbban, gyorsabban vagy egyáltalán korábban tehetők előrejelzések az eredetiről.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szervezeti és/vagy műszaki folyamatok → elmezés és tervezés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egy meglévő alkalmazásrendszer → dokumentáció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 rendszert minden esetben egy adott nézőpontból írja 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 modellezés értelmezhető a szoftverfejlesztési életciklus minden fázisában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Jelentős hangsúlya azo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ban a korai szakaszokban van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757364-8718-49CA-8AA0-6C2CDE3B9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 modell fontossága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hu" i="1"/>
              <a:t>“leggyakrabban a követelmények felállításánál, vagy a tervezésnél csúsznak be hibák, és minnél később kerülnek eltávolításra, az annál költségesebb” </a:t>
            </a:r>
            <a:r>
              <a:rPr lang="hu"/>
              <a:t>(Endres és Romback, 2003)</a:t>
            </a:r>
            <a:endParaRPr/>
          </a:p>
          <a:p>
            <a:pPr>
              <a:spcBef>
                <a:spcPts val="2133"/>
              </a:spcBef>
            </a:pPr>
            <a:r>
              <a:rPr lang="hu" i="1"/>
              <a:t>A megfelelő, valid modellre fordított idő megtérül.</a:t>
            </a:r>
            <a:endParaRPr i="1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909FE4B-EA5C-41F7-9A0B-FBF9818D5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95433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Mi a meta modell?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/>
              <a:t>A metamodell a modell modelje.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Az UML metamodellje egy olyan modell, amely teljes egészében modellezi önmagát 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Egy megfelelő metamodell további modellek kialakítását is lehetővé teszi</a:t>
            </a:r>
            <a:endParaRPr/>
          </a:p>
          <a:p>
            <a:r>
              <a:rPr lang="hu"/>
              <a:t>Meta Object Facility</a:t>
            </a:r>
            <a:endParaRPr/>
          </a:p>
          <a:p>
            <a:pPr lvl="1">
              <a:spcBef>
                <a:spcPts val="0"/>
              </a:spcBef>
            </a:pPr>
            <a:r>
              <a:rPr lang="hu"/>
              <a:t>A MOF egy nyílt és platformfüggetlen metaadat kezelő keretrendszert és kapcsolódó metaadat szolgáltatásokat biztosít, melyek lehetővé teszik modell- és metaadat vezérelt rendszerek fejlesztését és együttműködését.</a:t>
            </a:r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F9D246C-6389-4120-9B89-2A8B43D2D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hu" dirty="0">
                <a:latin typeface="Arial" panose="020B0604020202020204" pitchFamily="34" charset="0"/>
                <a:cs typeface="Arial" panose="020B0604020202020204" pitchFamily="34" charset="0"/>
              </a:rPr>
              <a:t>Az UML felépítése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" dirty="0"/>
              <a:t>Rétegzett metamodellezési koncepció, az UML “magja” rendkívül tömör, egyszerű és nagy</a:t>
            </a:r>
            <a:r>
              <a:rPr lang="en-US" dirty="0"/>
              <a:t>on</a:t>
            </a:r>
            <a:r>
              <a:rPr lang="hu" dirty="0"/>
              <a:t> kifejező erejű</a:t>
            </a:r>
            <a:endParaRPr dirty="0"/>
          </a:p>
          <a:p>
            <a:r>
              <a:rPr lang="hu" dirty="0"/>
              <a:t>Minden rendszer egy modell példánya</a:t>
            </a:r>
            <a:endParaRPr dirty="0"/>
          </a:p>
          <a:p>
            <a:r>
              <a:rPr lang="hu" dirty="0"/>
              <a:t>Minden modell egy metamodell példánya</a:t>
            </a:r>
            <a:endParaRPr dirty="0"/>
          </a:p>
          <a:p>
            <a:r>
              <a:rPr lang="hu" dirty="0"/>
              <a:t>Minden metamodel egy meta-metamodell példánya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083BF8C-7FE8-4797-A23B-50905DE9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73975"/>
            <a:ext cx="742950" cy="261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29418</TotalTime>
  <Words>1636</Words>
  <Application>Microsoft Office PowerPoint</Application>
  <PresentationFormat>Widescreen</PresentationFormat>
  <Paragraphs>219</Paragraphs>
  <Slides>49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 a modell?</vt:lpstr>
      <vt:lpstr>A modell fontossága</vt:lpstr>
      <vt:lpstr>Mi a meta modell?</vt:lpstr>
      <vt:lpstr>Az UML felépítése</vt:lpstr>
      <vt:lpstr>Az UML metamodel-architektúrája </vt:lpstr>
      <vt:lpstr>Diagramok</vt:lpstr>
      <vt:lpstr>UML diagramok</vt:lpstr>
      <vt:lpstr>UML diagram</vt:lpstr>
      <vt:lpstr>UML diagramok </vt:lpstr>
      <vt:lpstr>UML diagramok</vt:lpstr>
      <vt:lpstr>UML diagramok</vt:lpstr>
      <vt:lpstr>Általános grafikus jelölő elemek </vt:lpstr>
      <vt:lpstr>Általános grafikus jelölő elemek</vt:lpstr>
      <vt:lpstr>Osztálydiagramok </vt:lpstr>
      <vt:lpstr>Osztálydiagram </vt:lpstr>
      <vt:lpstr>Osztályok jelölései </vt:lpstr>
      <vt:lpstr>Osztályok jelölései </vt:lpstr>
      <vt:lpstr>Osztályok jelölései  </vt:lpstr>
      <vt:lpstr>Aktivitás diagram</vt:lpstr>
      <vt:lpstr>Aktivitás diagram</vt:lpstr>
      <vt:lpstr>Aktivitás diagram </vt:lpstr>
      <vt:lpstr>Aktivitás diagram</vt:lpstr>
      <vt:lpstr>PowerPoint Presentation</vt:lpstr>
      <vt:lpstr>Használati eset diagram </vt:lpstr>
      <vt:lpstr>Használati eset diagram </vt:lpstr>
      <vt:lpstr>Használati eset diagram </vt:lpstr>
      <vt:lpstr>Használati eset diagram </vt:lpstr>
      <vt:lpstr>PowerPoint Presentation</vt:lpstr>
      <vt:lpstr>PowerPoint Presentation</vt:lpstr>
      <vt:lpstr>Állapotgép diagram</vt:lpstr>
      <vt:lpstr>Állapotgép diagram </vt:lpstr>
      <vt:lpstr>Állapotgép diagram </vt:lpstr>
      <vt:lpstr>Állapotgép diagram</vt:lpstr>
      <vt:lpstr>Állapotgép diagram</vt:lpstr>
      <vt:lpstr>Állapotgép diagram</vt:lpstr>
      <vt:lpstr>Szekvencia diagram</vt:lpstr>
      <vt:lpstr>PowerPoint Presentation</vt:lpstr>
      <vt:lpstr>Csomagdiagram </vt:lpstr>
      <vt:lpstr>Csomagdiagram </vt:lpstr>
      <vt:lpstr>Komponens diagram </vt:lpstr>
      <vt:lpstr>Komponens diagram</vt:lpstr>
      <vt:lpstr>Időzítési diagram  </vt:lpstr>
      <vt:lpstr>Telepítési diagram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Radocz</dc:creator>
  <cp:lastModifiedBy>Balazs Radocz</cp:lastModifiedBy>
  <cp:revision>8</cp:revision>
  <dcterms:created xsi:type="dcterms:W3CDTF">2021-10-11T10:53:05Z</dcterms:created>
  <dcterms:modified xsi:type="dcterms:W3CDTF">2022-10-11T15:20:28Z</dcterms:modified>
</cp:coreProperties>
</file>