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61"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9" d="100"/>
          <a:sy n="79" d="100"/>
        </p:scale>
        <p:origin x="4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D0CBD0-2494-4BFB-A4F9-D123A9C56179}" type="datetimeFigureOut">
              <a:rPr lang="en-US" smtClean="0"/>
              <a:t>6/28/2020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8576C4-D387-4590-BF7A-11681D8AF7AE}" type="slidenum">
              <a:rPr lang="en-US" smtClean="0"/>
              <a:t>‹#›</a:t>
            </a:fld>
            <a:endParaRPr lang="en-US"/>
          </a:p>
        </p:txBody>
      </p:sp>
    </p:spTree>
    <p:extLst>
      <p:ext uri="{BB962C8B-B14F-4D97-AF65-F5344CB8AC3E}">
        <p14:creationId xmlns:p14="http://schemas.microsoft.com/office/powerpoint/2010/main" val="23375590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19AC0-9590-4752-9D43-5D5CA7D653F1}" type="datetimeFigureOut">
              <a:rPr lang="en-US" smtClean="0"/>
              <a:t>6/28/2020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73BC7-1E4E-4452-808C-71A4EB9A9649}" type="slidenum">
              <a:rPr lang="en-US" smtClean="0"/>
              <a:t>‹#›</a:t>
            </a:fld>
            <a:endParaRPr lang="en-US"/>
          </a:p>
        </p:txBody>
      </p:sp>
    </p:spTree>
    <p:extLst>
      <p:ext uri="{BB962C8B-B14F-4D97-AF65-F5344CB8AC3E}">
        <p14:creationId xmlns:p14="http://schemas.microsoft.com/office/powerpoint/2010/main" val="14190849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373BC7-1E4E-4452-808C-71A4EB9A9649}" type="slidenum">
              <a:rPr lang="en-US" smtClean="0"/>
              <a:t>2</a:t>
            </a:fld>
            <a:endParaRPr lang="en-US"/>
          </a:p>
        </p:txBody>
      </p:sp>
    </p:spTree>
    <p:extLst>
      <p:ext uri="{BB962C8B-B14F-4D97-AF65-F5344CB8AC3E}">
        <p14:creationId xmlns:p14="http://schemas.microsoft.com/office/powerpoint/2010/main" val="363081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9AFB3-5A4B-403E-8453-34C2119B9EED}"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340154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A46C4-C1C1-4262-90F7-7A4BC1EF3CB4}"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417661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7A60C-825F-4E9E-A02B-123C8F13BB0A}"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138515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3C2A2-506E-483D-9BC8-D8985F04E296}"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94394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7AEBE-38EA-46AA-923F-C7A58603BD9B}" type="datetime1">
              <a:rPr lang="en-US" smtClean="0"/>
              <a:t>6/28/2020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274824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55A191-BD6F-47C4-9E6B-626B218B101D}" type="datetime1">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297846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751DA-9D58-4409-AA82-5FBEF3409155}" type="datetime1">
              <a:rPr lang="en-US" smtClean="0"/>
              <a:t>6/28/2020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42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D70F7-E317-4CB3-8D18-65251FACB67C}" type="datetime1">
              <a:rPr lang="en-US" smtClean="0"/>
              <a:t>6/28/2020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2657408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EFDDF-5F16-44BA-8303-510ABEBC72D8}" type="datetime1">
              <a:rPr lang="en-US" smtClean="0"/>
              <a:t>6/28/2020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21074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405A53-3CF6-4E54-BE8F-5295ACE608D1}" type="datetime1">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49786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82F077-C2A6-4E31-B500-700D8F8934E8}" type="datetime1">
              <a:rPr lang="en-US" smtClean="0"/>
              <a:t>6/28/2020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FF55A-2CBA-44B2-AB5B-C8EC91CA1E5F}" type="slidenum">
              <a:rPr lang="en-US" smtClean="0"/>
              <a:t>‹#›</a:t>
            </a:fld>
            <a:endParaRPr lang="en-US"/>
          </a:p>
        </p:txBody>
      </p:sp>
    </p:spTree>
    <p:extLst>
      <p:ext uri="{BB962C8B-B14F-4D97-AF65-F5344CB8AC3E}">
        <p14:creationId xmlns:p14="http://schemas.microsoft.com/office/powerpoint/2010/main" val="170450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8DE2F-EF61-4147-8E8C-9EC6AF6A1E3C}" type="datetime1">
              <a:rPr lang="en-US" smtClean="0"/>
              <a:t>6/28/2020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FF55A-2CBA-44B2-AB5B-C8EC91CA1E5F}" type="slidenum">
              <a:rPr lang="en-US" smtClean="0"/>
              <a:t>‹#›</a:t>
            </a:fld>
            <a:endParaRPr lang="en-US"/>
          </a:p>
        </p:txBody>
      </p:sp>
    </p:spTree>
    <p:extLst>
      <p:ext uri="{BB962C8B-B14F-4D97-AF65-F5344CB8AC3E}">
        <p14:creationId xmlns:p14="http://schemas.microsoft.com/office/powerpoint/2010/main" val="72827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xmlns=""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Airlines Use Cases</a:t>
            </a:r>
            <a:endParaRPr lang="en-IN" sz="4800" b="1" dirty="0"/>
          </a:p>
        </p:txBody>
      </p:sp>
      <p:sp>
        <p:nvSpPr>
          <p:cNvPr id="16" name="Rectangle 15">
            <a:extLst>
              <a:ext uri="{FF2B5EF4-FFF2-40B4-BE49-F238E27FC236}">
                <a16:creationId xmlns:a16="http://schemas.microsoft.com/office/drawing/2014/main" xmlns=""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
        <p:nvSpPr>
          <p:cNvPr id="5" name="Title 1">
            <a:extLst>
              <a:ext uri="{FF2B5EF4-FFF2-40B4-BE49-F238E27FC236}">
                <a16:creationId xmlns:a16="http://schemas.microsoft.com/office/drawing/2014/main" xmlns="" id="{453B439A-BA27-41DF-974B-CAC3DB3E47FD}"/>
              </a:ext>
            </a:extLst>
          </p:cNvPr>
          <p:cNvSpPr>
            <a:spLocks noGrp="1"/>
          </p:cNvSpPr>
          <p:nvPr>
            <p:ph type="ctrTitle"/>
          </p:nvPr>
        </p:nvSpPr>
        <p:spPr>
          <a:xfrm>
            <a:off x="3682468" y="958449"/>
            <a:ext cx="8194900" cy="739449"/>
          </a:xfrm>
        </p:spPr>
        <p:txBody>
          <a:bodyPr>
            <a:normAutofit fontScale="90000"/>
          </a:bodyPr>
          <a:lstStyle/>
          <a:p>
            <a:r>
              <a:rPr lang="en-US" b="1" dirty="0" smtClean="0">
                <a:solidFill>
                  <a:srgbClr val="007A68"/>
                </a:solidFill>
              </a:rPr>
              <a:t>Customer Service- ChatBot</a:t>
            </a:r>
            <a:endParaRPr lang="en-US" b="1" dirty="0">
              <a:solidFill>
                <a:srgbClr val="007A68"/>
              </a:solidFill>
            </a:endParaRPr>
          </a:p>
        </p:txBody>
      </p:sp>
      <p:sp>
        <p:nvSpPr>
          <p:cNvPr id="6" name="Title 1">
            <a:extLst>
              <a:ext uri="{FF2B5EF4-FFF2-40B4-BE49-F238E27FC236}">
                <a16:creationId xmlns:a16="http://schemas.microsoft.com/office/drawing/2014/main" xmlns="" id="{453B439A-BA27-41DF-974B-CAC3DB3E47FD}"/>
              </a:ext>
            </a:extLst>
          </p:cNvPr>
          <p:cNvSpPr txBox="1">
            <a:spLocks/>
          </p:cNvSpPr>
          <p:nvPr/>
        </p:nvSpPr>
        <p:spPr>
          <a:xfrm>
            <a:off x="414528" y="5631054"/>
            <a:ext cx="3034318" cy="105488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smtClean="0">
                <a:solidFill>
                  <a:schemeClr val="bg1"/>
                </a:solidFill>
              </a:rPr>
              <a:t>Use case – 3</a:t>
            </a:r>
            <a:br>
              <a:rPr lang="en-US" sz="2800" dirty="0" smtClean="0">
                <a:solidFill>
                  <a:schemeClr val="bg1"/>
                </a:solidFill>
              </a:rPr>
            </a:br>
            <a:r>
              <a:rPr lang="en-US" sz="2800" dirty="0" smtClean="0">
                <a:solidFill>
                  <a:schemeClr val="bg1"/>
                </a:solidFill>
              </a:rPr>
              <a:t>   By - Ujjwal Jha</a:t>
            </a:r>
            <a:endParaRPr lang="en-US" sz="2800" dirty="0">
              <a:solidFill>
                <a:schemeClr val="bg1"/>
              </a:solidFill>
            </a:endParaRPr>
          </a:p>
        </p:txBody>
      </p:sp>
    </p:spTree>
    <p:extLst>
      <p:ext uri="{BB962C8B-B14F-4D97-AF65-F5344CB8AC3E}">
        <p14:creationId xmlns:p14="http://schemas.microsoft.com/office/powerpoint/2010/main" val="320028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1629C1FA-3BBA-4641-8976-51728B4D93A7}"/>
              </a:ext>
            </a:extLst>
          </p:cNvPr>
          <p:cNvSpPr txBox="1">
            <a:spLocks/>
          </p:cNvSpPr>
          <p:nvPr/>
        </p:nvSpPr>
        <p:spPr>
          <a:xfrm>
            <a:off x="665053" y="107290"/>
            <a:ext cx="9999366" cy="623798"/>
          </a:xfrm>
          <a:prstGeom prst="rect">
            <a:avLst/>
          </a:prstGeom>
        </p:spPr>
        <p:txBody>
          <a:bodyPr vert="horz" lIns="91440" tIns="45720" rIns="91440" bIns="45720" rtlCol="0" anchor="b">
            <a:normAutofit fontScale="97500" lnSpcReduction="10000"/>
          </a:bodyPr>
          <a:lstStyle>
            <a:lvl1pPr algn="ctr">
              <a:lnSpc>
                <a:spcPct val="90000"/>
              </a:lnSpc>
              <a:spcBef>
                <a:spcPct val="0"/>
              </a:spcBef>
              <a:buNone/>
              <a:defRPr sz="6000">
                <a:solidFill>
                  <a:srgbClr val="007A68"/>
                </a:solidFill>
                <a:latin typeface="+mj-lt"/>
                <a:ea typeface="+mj-ea"/>
                <a:cs typeface="+mj-cs"/>
              </a:defRPr>
            </a:lvl1pPr>
          </a:lstStyle>
          <a:p>
            <a:r>
              <a:rPr lang="pt-BR" sz="4400" b="1" dirty="0"/>
              <a:t>Architecture Of ChatBot</a:t>
            </a:r>
            <a:endParaRPr lang="en-US" sz="4400" b="1" dirty="0"/>
          </a:p>
        </p:txBody>
      </p:sp>
      <p:sp>
        <p:nvSpPr>
          <p:cNvPr id="5" name="Rectangle 4"/>
          <p:cNvSpPr/>
          <p:nvPr/>
        </p:nvSpPr>
        <p:spPr>
          <a:xfrm>
            <a:off x="7371733" y="876574"/>
            <a:ext cx="1643545" cy="388475"/>
          </a:xfrm>
          <a:prstGeom prst="rec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User Message</a:t>
            </a:r>
            <a:endParaRPr lang="en-US" sz="900" dirty="0">
              <a:solidFill>
                <a:schemeClr val="tx1"/>
              </a:solidFill>
            </a:endParaRPr>
          </a:p>
        </p:txBody>
      </p:sp>
      <p:sp>
        <p:nvSpPr>
          <p:cNvPr id="6" name="Rounded Rectangle 5"/>
          <p:cNvSpPr/>
          <p:nvPr/>
        </p:nvSpPr>
        <p:spPr>
          <a:xfrm>
            <a:off x="5476537" y="1437486"/>
            <a:ext cx="910063" cy="373533"/>
          </a:xfrm>
          <a:prstGeom prst="roundRec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Intent classification </a:t>
            </a:r>
            <a:endParaRPr lang="en-US" sz="900" dirty="0">
              <a:solidFill>
                <a:schemeClr val="tx1"/>
              </a:solidFill>
            </a:endParaRPr>
          </a:p>
        </p:txBody>
      </p:sp>
      <p:sp>
        <p:nvSpPr>
          <p:cNvPr id="7" name="Rounded Rectangle 6"/>
          <p:cNvSpPr/>
          <p:nvPr/>
        </p:nvSpPr>
        <p:spPr>
          <a:xfrm>
            <a:off x="10000410" y="1437486"/>
            <a:ext cx="910063" cy="373533"/>
          </a:xfrm>
          <a:prstGeom prst="roundRec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Entity Recognition </a:t>
            </a:r>
            <a:endParaRPr lang="en-US" sz="900" dirty="0">
              <a:solidFill>
                <a:schemeClr val="tx1"/>
              </a:solidFill>
            </a:endParaRPr>
          </a:p>
        </p:txBody>
      </p:sp>
      <p:sp>
        <p:nvSpPr>
          <p:cNvPr id="8" name="Rectangle 7"/>
          <p:cNvSpPr/>
          <p:nvPr/>
        </p:nvSpPr>
        <p:spPr>
          <a:xfrm>
            <a:off x="6074175" y="2037535"/>
            <a:ext cx="1014199" cy="368552"/>
          </a:xfrm>
          <a:prstGeom prst="rec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Intent</a:t>
            </a:r>
            <a:endParaRPr lang="en-US" sz="900" dirty="0">
              <a:solidFill>
                <a:schemeClr val="tx1"/>
              </a:solidFill>
            </a:endParaRPr>
          </a:p>
        </p:txBody>
      </p:sp>
      <p:sp>
        <p:nvSpPr>
          <p:cNvPr id="9" name="Rectangle 8"/>
          <p:cNvSpPr/>
          <p:nvPr/>
        </p:nvSpPr>
        <p:spPr>
          <a:xfrm>
            <a:off x="9144241" y="2037512"/>
            <a:ext cx="1014199" cy="368552"/>
          </a:xfrm>
          <a:prstGeom prst="rec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Entity</a:t>
            </a:r>
            <a:endParaRPr lang="en-US" sz="900" dirty="0">
              <a:solidFill>
                <a:schemeClr val="tx1"/>
              </a:solidFill>
            </a:endParaRPr>
          </a:p>
        </p:txBody>
      </p:sp>
      <p:sp>
        <p:nvSpPr>
          <p:cNvPr id="10" name="Rounded Rectangle 9"/>
          <p:cNvSpPr/>
          <p:nvPr/>
        </p:nvSpPr>
        <p:spPr>
          <a:xfrm>
            <a:off x="7463417" y="2668722"/>
            <a:ext cx="1460175" cy="610105"/>
          </a:xfrm>
          <a:prstGeom prst="roundRect">
            <a:avLst/>
          </a:prstGeom>
          <a:solidFill>
            <a:schemeClr val="accent4">
              <a:lumMod val="60000"/>
              <a:lumOff val="40000"/>
            </a:schemeClr>
          </a:solidFill>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Candidate Response generator </a:t>
            </a:r>
            <a:endParaRPr lang="en-US" sz="900" dirty="0">
              <a:solidFill>
                <a:schemeClr val="tx1"/>
              </a:solidFill>
            </a:endParaRPr>
          </a:p>
        </p:txBody>
      </p:sp>
      <p:sp>
        <p:nvSpPr>
          <p:cNvPr id="11" name="Oval 10"/>
          <p:cNvSpPr/>
          <p:nvPr/>
        </p:nvSpPr>
        <p:spPr>
          <a:xfrm>
            <a:off x="4603151" y="2725634"/>
            <a:ext cx="830099" cy="453220"/>
          </a:xfrm>
          <a:prstGeom prst="ellipse">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Context</a:t>
            </a:r>
            <a:endParaRPr lang="en-US" sz="900" dirty="0">
              <a:solidFill>
                <a:schemeClr val="tx1"/>
              </a:solidFill>
            </a:endParaRPr>
          </a:p>
        </p:txBody>
      </p:sp>
      <p:sp>
        <p:nvSpPr>
          <p:cNvPr id="12" name="Can 11"/>
          <p:cNvSpPr/>
          <p:nvPr/>
        </p:nvSpPr>
        <p:spPr>
          <a:xfrm>
            <a:off x="11106053" y="2576220"/>
            <a:ext cx="772059" cy="752047"/>
          </a:xfrm>
          <a:prstGeom prst="can">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Responses</a:t>
            </a:r>
            <a:endParaRPr lang="en-US" sz="900" dirty="0">
              <a:solidFill>
                <a:schemeClr val="tx1"/>
              </a:solidFill>
            </a:endParaRPr>
          </a:p>
        </p:txBody>
      </p:sp>
      <p:sp>
        <p:nvSpPr>
          <p:cNvPr id="13" name="Flowchart: Multidocument 12"/>
          <p:cNvSpPr/>
          <p:nvPr/>
        </p:nvSpPr>
        <p:spPr>
          <a:xfrm>
            <a:off x="7718098" y="3593467"/>
            <a:ext cx="950813" cy="567771"/>
          </a:xfrm>
          <a:prstGeom prst="flowChartMultidocumen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Response candidates</a:t>
            </a:r>
            <a:endParaRPr lang="en-US" sz="900" dirty="0">
              <a:solidFill>
                <a:schemeClr val="tx1"/>
              </a:solidFill>
            </a:endParaRPr>
          </a:p>
        </p:txBody>
      </p:sp>
      <p:sp>
        <p:nvSpPr>
          <p:cNvPr id="14" name="Rounded Rectangle 13"/>
          <p:cNvSpPr/>
          <p:nvPr/>
        </p:nvSpPr>
        <p:spPr>
          <a:xfrm>
            <a:off x="7463417" y="4455265"/>
            <a:ext cx="1460175" cy="610105"/>
          </a:xfrm>
          <a:prstGeom prst="roundRect">
            <a:avLst/>
          </a:prstGeom>
          <a:solidFill>
            <a:schemeClr val="accent4">
              <a:lumMod val="60000"/>
              <a:lumOff val="40000"/>
            </a:schemeClr>
          </a:solidFill>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Response selector</a:t>
            </a:r>
            <a:endParaRPr lang="en-US" sz="900" dirty="0">
              <a:solidFill>
                <a:schemeClr val="tx1"/>
              </a:solidFill>
            </a:endParaRPr>
          </a:p>
        </p:txBody>
      </p:sp>
      <p:sp>
        <p:nvSpPr>
          <p:cNvPr id="15" name="Rectangle 14"/>
          <p:cNvSpPr/>
          <p:nvPr/>
        </p:nvSpPr>
        <p:spPr>
          <a:xfrm>
            <a:off x="7371733" y="5528784"/>
            <a:ext cx="1643545" cy="388475"/>
          </a:xfrm>
          <a:prstGeom prst="rect">
            <a:avLst/>
          </a:prstGeom>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dirty="0" smtClean="0">
                <a:solidFill>
                  <a:schemeClr val="tx1"/>
                </a:solidFill>
              </a:rPr>
              <a:t>Response</a:t>
            </a:r>
            <a:endParaRPr lang="en-US" sz="900" dirty="0">
              <a:solidFill>
                <a:schemeClr val="tx1"/>
              </a:solidFill>
            </a:endParaRPr>
          </a:p>
        </p:txBody>
      </p:sp>
      <p:cxnSp>
        <p:nvCxnSpPr>
          <p:cNvPr id="16" name="Straight Arrow Connector 15"/>
          <p:cNvCxnSpPr>
            <a:stCxn id="5" idx="1"/>
            <a:endCxn id="6" idx="0"/>
          </p:cNvCxnSpPr>
          <p:nvPr/>
        </p:nvCxnSpPr>
        <p:spPr>
          <a:xfrm flipH="1">
            <a:off x="5859561" y="1070812"/>
            <a:ext cx="1584180" cy="366674"/>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17" name="Straight Arrow Connector 16"/>
          <p:cNvCxnSpPr>
            <a:stCxn id="5" idx="3"/>
            <a:endCxn id="7" idx="0"/>
          </p:cNvCxnSpPr>
          <p:nvPr/>
        </p:nvCxnSpPr>
        <p:spPr>
          <a:xfrm>
            <a:off x="8943270" y="1070812"/>
            <a:ext cx="1584180" cy="366674"/>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18" name="Straight Arrow Connector 17"/>
          <p:cNvCxnSpPr/>
          <p:nvPr/>
        </p:nvCxnSpPr>
        <p:spPr>
          <a:xfrm>
            <a:off x="6197760" y="1781028"/>
            <a:ext cx="9039" cy="286273"/>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19" name="Straight Arrow Connector 18"/>
          <p:cNvCxnSpPr/>
          <p:nvPr/>
        </p:nvCxnSpPr>
        <p:spPr>
          <a:xfrm>
            <a:off x="10058401" y="1781028"/>
            <a:ext cx="0" cy="286248"/>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0" name="Straight Arrow Connector 19"/>
          <p:cNvCxnSpPr>
            <a:stCxn id="8" idx="2"/>
          </p:cNvCxnSpPr>
          <p:nvPr/>
        </p:nvCxnSpPr>
        <p:spPr>
          <a:xfrm>
            <a:off x="6537940" y="2406087"/>
            <a:ext cx="953368" cy="294294"/>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1" name="Straight Arrow Connector 20"/>
          <p:cNvCxnSpPr>
            <a:stCxn id="9" idx="2"/>
          </p:cNvCxnSpPr>
          <p:nvPr/>
        </p:nvCxnSpPr>
        <p:spPr>
          <a:xfrm flipH="1">
            <a:off x="8735044" y="2406064"/>
            <a:ext cx="959930" cy="294318"/>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2" name="Straight Arrow Connector 21"/>
          <p:cNvCxnSpPr>
            <a:stCxn id="11" idx="0"/>
            <a:endCxn id="6" idx="1"/>
          </p:cNvCxnSpPr>
          <p:nvPr/>
        </p:nvCxnSpPr>
        <p:spPr>
          <a:xfrm flipV="1">
            <a:off x="5018201" y="1624253"/>
            <a:ext cx="458336" cy="1101381"/>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3" name="Straight Arrow Connector 22"/>
          <p:cNvCxnSpPr>
            <a:stCxn id="11" idx="6"/>
            <a:endCxn id="10" idx="1"/>
          </p:cNvCxnSpPr>
          <p:nvPr/>
        </p:nvCxnSpPr>
        <p:spPr>
          <a:xfrm>
            <a:off x="5433250" y="2952244"/>
            <a:ext cx="2030167" cy="21531"/>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4" name="Straight Arrow Connector 23"/>
          <p:cNvCxnSpPr>
            <a:stCxn id="11" idx="4"/>
            <a:endCxn id="14" idx="1"/>
          </p:cNvCxnSpPr>
          <p:nvPr/>
        </p:nvCxnSpPr>
        <p:spPr>
          <a:xfrm>
            <a:off x="5018201" y="3178854"/>
            <a:ext cx="2445216" cy="1581464"/>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5" name="Straight Arrow Connector 24"/>
          <p:cNvCxnSpPr>
            <a:stCxn id="12" idx="2"/>
            <a:endCxn id="10" idx="3"/>
          </p:cNvCxnSpPr>
          <p:nvPr/>
        </p:nvCxnSpPr>
        <p:spPr>
          <a:xfrm flipH="1">
            <a:off x="8923592" y="2952244"/>
            <a:ext cx="2182461" cy="21531"/>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6" name="Straight Arrow Connector 25"/>
          <p:cNvCxnSpPr>
            <a:stCxn id="10" idx="2"/>
          </p:cNvCxnSpPr>
          <p:nvPr/>
        </p:nvCxnSpPr>
        <p:spPr>
          <a:xfrm>
            <a:off x="8193505" y="3278827"/>
            <a:ext cx="0" cy="379348"/>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7" name="Straight Arrow Connector 26"/>
          <p:cNvCxnSpPr/>
          <p:nvPr/>
        </p:nvCxnSpPr>
        <p:spPr>
          <a:xfrm>
            <a:off x="8182965" y="4118051"/>
            <a:ext cx="9040" cy="382324"/>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cxnSp>
        <p:nvCxnSpPr>
          <p:cNvPr id="28" name="Straight Arrow Connector 27"/>
          <p:cNvCxnSpPr>
            <a:stCxn id="14" idx="2"/>
            <a:endCxn id="15" idx="0"/>
          </p:cNvCxnSpPr>
          <p:nvPr/>
        </p:nvCxnSpPr>
        <p:spPr>
          <a:xfrm>
            <a:off x="8193505" y="5065370"/>
            <a:ext cx="1" cy="463414"/>
          </a:xfrm>
          <a:prstGeom prst="straightConnector1">
            <a:avLst/>
          </a:prstGeom>
          <a:ln>
            <a:tailEnd type="triangle"/>
          </a:ln>
          <a:effectLst>
            <a:innerShdw blurRad="63500" dist="50800" dir="13500000">
              <a:prstClr val="black">
                <a:alpha val="50000"/>
              </a:prstClr>
            </a:innerShdw>
          </a:effectLst>
        </p:spPr>
        <p:style>
          <a:lnRef idx="1">
            <a:schemeClr val="accent2"/>
          </a:lnRef>
          <a:fillRef idx="2">
            <a:schemeClr val="accent2"/>
          </a:fillRef>
          <a:effectRef idx="1">
            <a:schemeClr val="accent2"/>
          </a:effectRef>
          <a:fontRef idx="minor">
            <a:schemeClr val="dk1"/>
          </a:fontRef>
        </p:style>
      </p:cxnSp>
      <p:sp>
        <p:nvSpPr>
          <p:cNvPr id="29" name="TextBox 28"/>
          <p:cNvSpPr txBox="1"/>
          <p:nvPr/>
        </p:nvSpPr>
        <p:spPr>
          <a:xfrm>
            <a:off x="236797" y="945303"/>
            <a:ext cx="4082008" cy="5078313"/>
          </a:xfrm>
          <a:prstGeom prst="rect">
            <a:avLst/>
          </a:prstGeom>
          <a:noFill/>
        </p:spPr>
        <p:txBody>
          <a:bodyPr wrap="square" rtlCol="0">
            <a:spAutoFit/>
          </a:bodyPr>
          <a:lstStyle/>
          <a:p>
            <a:pPr marL="285750" indent="-285750" fontAlgn="base">
              <a:buClr>
                <a:srgbClr val="007A68"/>
              </a:buClr>
              <a:buFont typeface="Arial" panose="020B0604020202020204" pitchFamily="34" charset="0"/>
              <a:buChar char="•"/>
            </a:pPr>
            <a:r>
              <a:rPr lang="en-US" sz="1400" b="1" dirty="0">
                <a:solidFill>
                  <a:srgbClr val="007A68"/>
                </a:solidFill>
              </a:rPr>
              <a:t>Intent</a:t>
            </a:r>
            <a:r>
              <a:rPr lang="en-US" sz="1400" b="1" dirty="0"/>
              <a:t>:</a:t>
            </a:r>
            <a:r>
              <a:rPr lang="en-US" sz="1400" dirty="0"/>
              <a:t> An </a:t>
            </a:r>
            <a:r>
              <a:rPr lang="en-US" sz="1400" dirty="0" smtClean="0"/>
              <a:t>intent</a:t>
            </a:r>
            <a:r>
              <a:rPr lang="en-US" sz="1400" dirty="0"/>
              <a:t> in </a:t>
            </a:r>
            <a:r>
              <a:rPr lang="en-US" sz="1400" dirty="0" smtClean="0"/>
              <a:t>the figure </a:t>
            </a:r>
            <a:r>
              <a:rPr lang="en-US" sz="1400" dirty="0"/>
              <a:t>is defined as a user’s intention, example the intent of the word “Good Bye” is to end the conversation similarly, the intent of the word “What are some good Chinese restaurants”  the intent would be to find a restaurant</a:t>
            </a:r>
            <a:r>
              <a:rPr lang="en-US" sz="1400" dirty="0" smtClean="0"/>
              <a:t>.</a:t>
            </a:r>
            <a:br>
              <a:rPr lang="en-US" sz="1400" dirty="0" smtClean="0"/>
            </a:br>
            <a:endParaRPr lang="en-US" sz="1400" dirty="0"/>
          </a:p>
          <a:p>
            <a:pPr marL="285750" indent="-285750" fontAlgn="base">
              <a:buClr>
                <a:srgbClr val="007A68"/>
              </a:buClr>
              <a:buFont typeface="Arial" panose="020B0604020202020204" pitchFamily="34" charset="0"/>
              <a:buChar char="•"/>
            </a:pPr>
            <a:r>
              <a:rPr lang="en-US" sz="1400" b="1" dirty="0">
                <a:solidFill>
                  <a:srgbClr val="007A68"/>
                </a:solidFill>
              </a:rPr>
              <a:t>Entity</a:t>
            </a:r>
            <a:r>
              <a:rPr lang="en-US" sz="1400" b="1" dirty="0"/>
              <a:t>:</a:t>
            </a:r>
            <a:r>
              <a:rPr lang="en-US" sz="1400" dirty="0"/>
              <a:t> An </a:t>
            </a:r>
            <a:r>
              <a:rPr lang="en-US" sz="1400" dirty="0" smtClean="0"/>
              <a:t>entity in </a:t>
            </a:r>
            <a:r>
              <a:rPr lang="en-US" sz="1400" dirty="0"/>
              <a:t>the Chatbot is used to modifies an intent and there are three types of entities they are system entity, developer entity and session entity</a:t>
            </a:r>
            <a:r>
              <a:rPr lang="en-US" sz="1400" dirty="0" smtClean="0"/>
              <a:t>.</a:t>
            </a:r>
            <a:br>
              <a:rPr lang="en-US" sz="1400" dirty="0" smtClean="0"/>
            </a:br>
            <a:endParaRPr lang="en-US" sz="1400" dirty="0"/>
          </a:p>
          <a:p>
            <a:pPr marL="285750" indent="-285750" fontAlgn="base">
              <a:buClr>
                <a:srgbClr val="007A68"/>
              </a:buClr>
              <a:buFont typeface="Arial" panose="020B0604020202020204" pitchFamily="34" charset="0"/>
              <a:buChar char="•"/>
            </a:pPr>
            <a:r>
              <a:rPr lang="en-US" sz="1400" b="1" dirty="0">
                <a:solidFill>
                  <a:srgbClr val="007A68"/>
                </a:solidFill>
              </a:rPr>
              <a:t>Candidate Response Generator</a:t>
            </a:r>
            <a:r>
              <a:rPr lang="en-US" sz="1400" b="1" dirty="0"/>
              <a:t>:</a:t>
            </a:r>
            <a:r>
              <a:rPr lang="en-US" sz="1400" dirty="0"/>
              <a:t> The candidate response generator in the Chatbot do the calculations using different algorithms to process the user request. Then the result of these calculations is the candidate’s response</a:t>
            </a:r>
            <a:r>
              <a:rPr lang="en-US" sz="1400" dirty="0" smtClean="0"/>
              <a:t>.</a:t>
            </a:r>
            <a:br>
              <a:rPr lang="en-US" sz="1400" dirty="0" smtClean="0"/>
            </a:br>
            <a:endParaRPr lang="en-US" sz="1400" dirty="0"/>
          </a:p>
          <a:p>
            <a:pPr marL="285750" indent="-285750" fontAlgn="base">
              <a:buClr>
                <a:srgbClr val="007A68"/>
              </a:buClr>
              <a:buFont typeface="Arial" panose="020B0604020202020204" pitchFamily="34" charset="0"/>
              <a:buChar char="•"/>
            </a:pPr>
            <a:r>
              <a:rPr lang="en-US" sz="1400" b="1" dirty="0">
                <a:solidFill>
                  <a:srgbClr val="007A68"/>
                </a:solidFill>
              </a:rPr>
              <a:t>Response Selector</a:t>
            </a:r>
            <a:r>
              <a:rPr lang="en-US" sz="1400" b="1" dirty="0"/>
              <a:t>:</a:t>
            </a:r>
            <a:r>
              <a:rPr lang="en-US" sz="1400" dirty="0"/>
              <a:t> The response selector in the Chatbot used to select the word or text according to the user queries to give a response to the users which should work better.</a:t>
            </a:r>
          </a:p>
          <a:p>
            <a:pPr marL="285750" indent="-285750">
              <a:buClr>
                <a:srgbClr val="007A68"/>
              </a:buClr>
              <a:buFont typeface="Arial" panose="020B0604020202020204" pitchFamily="34" charset="0"/>
              <a:buChar char="•"/>
            </a:pPr>
            <a:endParaRPr lang="en-US" sz="1600" dirty="0"/>
          </a:p>
        </p:txBody>
      </p:sp>
      <p:cxnSp>
        <p:nvCxnSpPr>
          <p:cNvPr id="30" name="Straight Connector 29">
            <a:extLst>
              <a:ext uri="{FF2B5EF4-FFF2-40B4-BE49-F238E27FC236}">
                <a16:creationId xmlns:a16="http://schemas.microsoft.com/office/drawing/2014/main" xmlns="" id="{4C1E42B4-258C-4918-AAD6-2BF02E9D7F94}"/>
              </a:ext>
            </a:extLst>
          </p:cNvPr>
          <p:cNvCxnSpPr>
            <a:cxnSpLocks/>
          </p:cNvCxnSpPr>
          <p:nvPr/>
        </p:nvCxnSpPr>
        <p:spPr>
          <a:xfrm>
            <a:off x="621123" y="731088"/>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4C1E42B4-258C-4918-AAD6-2BF02E9D7F94}"/>
              </a:ext>
            </a:extLst>
          </p:cNvPr>
          <p:cNvCxnSpPr>
            <a:cxnSpLocks/>
          </p:cNvCxnSpPr>
          <p:nvPr/>
        </p:nvCxnSpPr>
        <p:spPr>
          <a:xfrm>
            <a:off x="621123" y="6382080"/>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15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1">
            <a:extLst>
              <a:ext uri="{FF2B5EF4-FFF2-40B4-BE49-F238E27FC236}">
                <a16:creationId xmlns:a16="http://schemas.microsoft.com/office/drawing/2014/main" xmlns="" id="{F65AABCB-3D8C-43AC-B08D-CC847AD88296}"/>
              </a:ext>
            </a:extLst>
          </p:cNvPr>
          <p:cNvSpPr>
            <a:spLocks noGrp="1"/>
          </p:cNvSpPr>
          <p:nvPr>
            <p:ph type="title"/>
          </p:nvPr>
        </p:nvSpPr>
        <p:spPr>
          <a:xfrm>
            <a:off x="421801" y="222972"/>
            <a:ext cx="10515600" cy="535531"/>
          </a:xfrm>
        </p:spPr>
        <p:txBody>
          <a:bodyPr vert="horz" lIns="91440" tIns="45720" rIns="91440" bIns="45720" rtlCol="0" anchor="b">
            <a:normAutofit fontScale="90000"/>
          </a:bodyPr>
          <a:lstStyle/>
          <a:p>
            <a:pPr algn="ctr"/>
            <a:r>
              <a:rPr lang="en-US" b="1" dirty="0">
                <a:solidFill>
                  <a:srgbClr val="007A68"/>
                </a:solidFill>
              </a:rPr>
              <a:t>Customer Service ChatBot solution statements:</a:t>
            </a:r>
          </a:p>
        </p:txBody>
      </p:sp>
      <p:sp>
        <p:nvSpPr>
          <p:cNvPr id="5" name="Content Placeholder 32">
            <a:extLst>
              <a:ext uri="{FF2B5EF4-FFF2-40B4-BE49-F238E27FC236}">
                <a16:creationId xmlns:a16="http://schemas.microsoft.com/office/drawing/2014/main" xmlns="" id="{F5976E82-035E-4C17-9308-A30767ADC0D2}"/>
              </a:ext>
            </a:extLst>
          </p:cNvPr>
          <p:cNvSpPr>
            <a:spLocks noGrp="1"/>
          </p:cNvSpPr>
          <p:nvPr>
            <p:ph idx="1"/>
          </p:nvPr>
        </p:nvSpPr>
        <p:spPr>
          <a:xfrm>
            <a:off x="297599" y="1206403"/>
            <a:ext cx="11490158" cy="4994728"/>
          </a:xfrm>
        </p:spPr>
        <p:txBody>
          <a:bodyPr/>
          <a:lstStyle/>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p:txBody>
      </p:sp>
      <p:sp>
        <p:nvSpPr>
          <p:cNvPr id="6" name="Text Placeholder 25">
            <a:extLst>
              <a:ext uri="{FF2B5EF4-FFF2-40B4-BE49-F238E27FC236}">
                <a16:creationId xmlns:a16="http://schemas.microsoft.com/office/drawing/2014/main" xmlns="" id="{D94F2AAB-2D9B-4F8C-8073-B542D190A950}"/>
              </a:ext>
            </a:extLst>
          </p:cNvPr>
          <p:cNvSpPr txBox="1">
            <a:spLocks/>
          </p:cNvSpPr>
          <p:nvPr/>
        </p:nvSpPr>
        <p:spPr>
          <a:xfrm>
            <a:off x="6985393" y="1564834"/>
            <a:ext cx="3696568" cy="278520"/>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A68"/>
              </a:buClr>
            </a:pPr>
            <a:r>
              <a:rPr lang="en-US" b="1" dirty="0" smtClean="0">
                <a:solidFill>
                  <a:srgbClr val="00B050"/>
                </a:solidFill>
              </a:rPr>
              <a:t>Algorithm Selection</a:t>
            </a:r>
            <a:endParaRPr lang="en-US" b="1" dirty="0">
              <a:solidFill>
                <a:srgbClr val="00B050"/>
              </a:solidFill>
            </a:endParaRPr>
          </a:p>
        </p:txBody>
      </p:sp>
      <p:sp>
        <p:nvSpPr>
          <p:cNvPr id="7" name="Content Placeholder 29">
            <a:extLst>
              <a:ext uri="{FF2B5EF4-FFF2-40B4-BE49-F238E27FC236}">
                <a16:creationId xmlns:a16="http://schemas.microsoft.com/office/drawing/2014/main" xmlns="" id="{93DE40F0-8312-4EFE-A066-BE2D2CBC33A6}"/>
              </a:ext>
            </a:extLst>
          </p:cNvPr>
          <p:cNvSpPr txBox="1">
            <a:spLocks/>
          </p:cNvSpPr>
          <p:nvPr/>
        </p:nvSpPr>
        <p:spPr>
          <a:xfrm>
            <a:off x="6993331" y="1918132"/>
            <a:ext cx="3696568" cy="692701"/>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A68"/>
              </a:buClr>
            </a:pPr>
            <a:r>
              <a:rPr lang="en-US" sz="1400" dirty="0" smtClean="0"/>
              <a:t>NLTK and Tensor flow: Based on Natural language processing.</a:t>
            </a:r>
          </a:p>
        </p:txBody>
      </p:sp>
      <p:sp>
        <p:nvSpPr>
          <p:cNvPr id="8" name="Oval 7"/>
          <p:cNvSpPr/>
          <p:nvPr/>
        </p:nvSpPr>
        <p:spPr>
          <a:xfrm>
            <a:off x="421801" y="1652638"/>
            <a:ext cx="1106210" cy="1082841"/>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9" name="Group 8">
            <a:extLst>
              <a:ext uri="{FF2B5EF4-FFF2-40B4-BE49-F238E27FC236}">
                <a16:creationId xmlns:a16="http://schemas.microsoft.com/office/drawing/2014/main" xmlns="" id="{75D9E795-DFE3-4593-9303-F221FC2EBB96}"/>
              </a:ext>
            </a:extLst>
          </p:cNvPr>
          <p:cNvGrpSpPr/>
          <p:nvPr/>
        </p:nvGrpSpPr>
        <p:grpSpPr>
          <a:xfrm>
            <a:off x="704544" y="1826768"/>
            <a:ext cx="580161" cy="570803"/>
            <a:chOff x="3629025" y="4125913"/>
            <a:chExt cx="196850" cy="193675"/>
          </a:xfrm>
          <a:solidFill>
            <a:srgbClr val="FFFFFF"/>
          </a:solidFill>
        </p:grpSpPr>
        <p:sp>
          <p:nvSpPr>
            <p:cNvPr id="10" name="Freeform 212">
              <a:extLst>
                <a:ext uri="{FF2B5EF4-FFF2-40B4-BE49-F238E27FC236}">
                  <a16:creationId xmlns:a16="http://schemas.microsoft.com/office/drawing/2014/main" xmlns="" id="{361EE338-CB9F-4C0F-8C0D-D10436DDD006}"/>
                </a:ext>
              </a:extLst>
            </p:cNvPr>
            <p:cNvSpPr>
              <a:spLocks noEditPoints="1"/>
            </p:cNvSpPr>
            <p:nvPr/>
          </p:nvSpPr>
          <p:spPr bwMode="auto">
            <a:xfrm>
              <a:off x="3635375" y="4129088"/>
              <a:ext cx="188913" cy="187325"/>
            </a:xfrm>
            <a:custGeom>
              <a:avLst/>
              <a:gdLst>
                <a:gd name="T0" fmla="*/ 503 w 581"/>
                <a:gd name="T1" fmla="*/ 117 h 582"/>
                <a:gd name="T2" fmla="*/ 462 w 581"/>
                <a:gd name="T3" fmla="*/ 76 h 582"/>
                <a:gd name="T4" fmla="*/ 529 w 581"/>
                <a:gd name="T5" fmla="*/ 30 h 582"/>
                <a:gd name="T6" fmla="*/ 551 w 581"/>
                <a:gd name="T7" fmla="*/ 52 h 582"/>
                <a:gd name="T8" fmla="*/ 503 w 581"/>
                <a:gd name="T9" fmla="*/ 117 h 582"/>
                <a:gd name="T10" fmla="*/ 67 w 581"/>
                <a:gd name="T11" fmla="*/ 550 h 582"/>
                <a:gd name="T12" fmla="*/ 32 w 581"/>
                <a:gd name="T13" fmla="*/ 550 h 582"/>
                <a:gd name="T14" fmla="*/ 25 w 581"/>
                <a:gd name="T15" fmla="*/ 532 h 582"/>
                <a:gd name="T16" fmla="*/ 32 w 581"/>
                <a:gd name="T17" fmla="*/ 515 h 582"/>
                <a:gd name="T18" fmla="*/ 185 w 581"/>
                <a:gd name="T19" fmla="*/ 361 h 582"/>
                <a:gd name="T20" fmla="*/ 220 w 581"/>
                <a:gd name="T21" fmla="*/ 396 h 582"/>
                <a:gd name="T22" fmla="*/ 67 w 581"/>
                <a:gd name="T23" fmla="*/ 550 h 582"/>
                <a:gd name="T24" fmla="*/ 576 w 581"/>
                <a:gd name="T25" fmla="*/ 42 h 582"/>
                <a:gd name="T26" fmla="*/ 539 w 581"/>
                <a:gd name="T27" fmla="*/ 5 h 582"/>
                <a:gd name="T28" fmla="*/ 524 w 581"/>
                <a:gd name="T29" fmla="*/ 4 h 582"/>
                <a:gd name="T30" fmla="*/ 436 w 581"/>
                <a:gd name="T31" fmla="*/ 64 h 582"/>
                <a:gd name="T32" fmla="*/ 431 w 581"/>
                <a:gd name="T33" fmla="*/ 73 h 582"/>
                <a:gd name="T34" fmla="*/ 434 w 581"/>
                <a:gd name="T35" fmla="*/ 83 h 582"/>
                <a:gd name="T36" fmla="*/ 458 w 581"/>
                <a:gd name="T37" fmla="*/ 106 h 582"/>
                <a:gd name="T38" fmla="*/ 212 w 581"/>
                <a:gd name="T39" fmla="*/ 352 h 582"/>
                <a:gd name="T40" fmla="*/ 168 w 581"/>
                <a:gd name="T41" fmla="*/ 309 h 582"/>
                <a:gd name="T42" fmla="*/ 150 w 581"/>
                <a:gd name="T43" fmla="*/ 309 h 582"/>
                <a:gd name="T44" fmla="*/ 150 w 581"/>
                <a:gd name="T45" fmla="*/ 326 h 582"/>
                <a:gd name="T46" fmla="*/ 168 w 581"/>
                <a:gd name="T47" fmla="*/ 344 h 582"/>
                <a:gd name="T48" fmla="*/ 14 w 581"/>
                <a:gd name="T49" fmla="*/ 497 h 582"/>
                <a:gd name="T50" fmla="*/ 0 w 581"/>
                <a:gd name="T51" fmla="*/ 532 h 582"/>
                <a:gd name="T52" fmla="*/ 14 w 581"/>
                <a:gd name="T53" fmla="*/ 567 h 582"/>
                <a:gd name="T54" fmla="*/ 49 w 581"/>
                <a:gd name="T55" fmla="*/ 582 h 582"/>
                <a:gd name="T56" fmla="*/ 84 w 581"/>
                <a:gd name="T57" fmla="*/ 567 h 582"/>
                <a:gd name="T58" fmla="*/ 238 w 581"/>
                <a:gd name="T59" fmla="*/ 414 h 582"/>
                <a:gd name="T60" fmla="*/ 255 w 581"/>
                <a:gd name="T61" fmla="*/ 431 h 582"/>
                <a:gd name="T62" fmla="*/ 264 w 581"/>
                <a:gd name="T63" fmla="*/ 435 h 582"/>
                <a:gd name="T64" fmla="*/ 273 w 581"/>
                <a:gd name="T65" fmla="*/ 431 h 582"/>
                <a:gd name="T66" fmla="*/ 273 w 581"/>
                <a:gd name="T67" fmla="*/ 414 h 582"/>
                <a:gd name="T68" fmla="*/ 229 w 581"/>
                <a:gd name="T69" fmla="*/ 370 h 582"/>
                <a:gd name="T70" fmla="*/ 475 w 581"/>
                <a:gd name="T71" fmla="*/ 124 h 582"/>
                <a:gd name="T72" fmla="*/ 496 w 581"/>
                <a:gd name="T73" fmla="*/ 144 h 582"/>
                <a:gd name="T74" fmla="*/ 504 w 581"/>
                <a:gd name="T75" fmla="*/ 148 h 582"/>
                <a:gd name="T76" fmla="*/ 505 w 581"/>
                <a:gd name="T77" fmla="*/ 148 h 582"/>
                <a:gd name="T78" fmla="*/ 514 w 581"/>
                <a:gd name="T79" fmla="*/ 143 h 582"/>
                <a:gd name="T80" fmla="*/ 577 w 581"/>
                <a:gd name="T81" fmla="*/ 58 h 582"/>
                <a:gd name="T82" fmla="*/ 576 w 581"/>
                <a:gd name="T83" fmla="*/ 42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1" h="582">
                  <a:moveTo>
                    <a:pt x="503" y="117"/>
                  </a:moveTo>
                  <a:cubicBezTo>
                    <a:pt x="462" y="76"/>
                    <a:pt x="462" y="76"/>
                    <a:pt x="462" y="76"/>
                  </a:cubicBezTo>
                  <a:cubicBezTo>
                    <a:pt x="529" y="30"/>
                    <a:pt x="529" y="30"/>
                    <a:pt x="529" y="30"/>
                  </a:cubicBezTo>
                  <a:cubicBezTo>
                    <a:pt x="551" y="52"/>
                    <a:pt x="551" y="52"/>
                    <a:pt x="551" y="52"/>
                  </a:cubicBezTo>
                  <a:lnTo>
                    <a:pt x="503" y="117"/>
                  </a:lnTo>
                  <a:close/>
                  <a:moveTo>
                    <a:pt x="67" y="550"/>
                  </a:moveTo>
                  <a:cubicBezTo>
                    <a:pt x="57" y="559"/>
                    <a:pt x="41" y="559"/>
                    <a:pt x="32" y="550"/>
                  </a:cubicBezTo>
                  <a:cubicBezTo>
                    <a:pt x="27" y="545"/>
                    <a:pt x="25" y="539"/>
                    <a:pt x="25" y="532"/>
                  </a:cubicBezTo>
                  <a:cubicBezTo>
                    <a:pt x="25" y="526"/>
                    <a:pt x="27" y="519"/>
                    <a:pt x="32" y="515"/>
                  </a:cubicBezTo>
                  <a:cubicBezTo>
                    <a:pt x="185" y="361"/>
                    <a:pt x="185" y="361"/>
                    <a:pt x="185" y="361"/>
                  </a:cubicBezTo>
                  <a:cubicBezTo>
                    <a:pt x="220" y="396"/>
                    <a:pt x="220" y="396"/>
                    <a:pt x="220" y="396"/>
                  </a:cubicBezTo>
                  <a:lnTo>
                    <a:pt x="67" y="550"/>
                  </a:lnTo>
                  <a:close/>
                  <a:moveTo>
                    <a:pt x="576" y="42"/>
                  </a:moveTo>
                  <a:cubicBezTo>
                    <a:pt x="539" y="5"/>
                    <a:pt x="539" y="5"/>
                    <a:pt x="539" y="5"/>
                  </a:cubicBezTo>
                  <a:cubicBezTo>
                    <a:pt x="535" y="1"/>
                    <a:pt x="528" y="0"/>
                    <a:pt x="524" y="4"/>
                  </a:cubicBezTo>
                  <a:cubicBezTo>
                    <a:pt x="436" y="64"/>
                    <a:pt x="436" y="64"/>
                    <a:pt x="436" y="64"/>
                  </a:cubicBezTo>
                  <a:cubicBezTo>
                    <a:pt x="433" y="66"/>
                    <a:pt x="431" y="70"/>
                    <a:pt x="431" y="73"/>
                  </a:cubicBezTo>
                  <a:cubicBezTo>
                    <a:pt x="431" y="77"/>
                    <a:pt x="432" y="81"/>
                    <a:pt x="434" y="83"/>
                  </a:cubicBezTo>
                  <a:cubicBezTo>
                    <a:pt x="458" y="106"/>
                    <a:pt x="458" y="106"/>
                    <a:pt x="458" y="106"/>
                  </a:cubicBezTo>
                  <a:cubicBezTo>
                    <a:pt x="212" y="352"/>
                    <a:pt x="212" y="352"/>
                    <a:pt x="212" y="352"/>
                  </a:cubicBezTo>
                  <a:cubicBezTo>
                    <a:pt x="168" y="309"/>
                    <a:pt x="168" y="309"/>
                    <a:pt x="168" y="309"/>
                  </a:cubicBezTo>
                  <a:cubicBezTo>
                    <a:pt x="163" y="304"/>
                    <a:pt x="155" y="304"/>
                    <a:pt x="150" y="309"/>
                  </a:cubicBezTo>
                  <a:cubicBezTo>
                    <a:pt x="146" y="314"/>
                    <a:pt x="146" y="321"/>
                    <a:pt x="150" y="326"/>
                  </a:cubicBezTo>
                  <a:cubicBezTo>
                    <a:pt x="168" y="344"/>
                    <a:pt x="168" y="344"/>
                    <a:pt x="168" y="344"/>
                  </a:cubicBezTo>
                  <a:cubicBezTo>
                    <a:pt x="14" y="497"/>
                    <a:pt x="14" y="497"/>
                    <a:pt x="14" y="497"/>
                  </a:cubicBezTo>
                  <a:cubicBezTo>
                    <a:pt x="5" y="507"/>
                    <a:pt x="0" y="519"/>
                    <a:pt x="0" y="532"/>
                  </a:cubicBezTo>
                  <a:cubicBezTo>
                    <a:pt x="0" y="545"/>
                    <a:pt x="5" y="558"/>
                    <a:pt x="14" y="567"/>
                  </a:cubicBezTo>
                  <a:cubicBezTo>
                    <a:pt x="24" y="576"/>
                    <a:pt x="36" y="582"/>
                    <a:pt x="49" y="582"/>
                  </a:cubicBezTo>
                  <a:cubicBezTo>
                    <a:pt x="62" y="582"/>
                    <a:pt x="75" y="576"/>
                    <a:pt x="84" y="567"/>
                  </a:cubicBezTo>
                  <a:cubicBezTo>
                    <a:pt x="238" y="414"/>
                    <a:pt x="238" y="414"/>
                    <a:pt x="238" y="414"/>
                  </a:cubicBezTo>
                  <a:cubicBezTo>
                    <a:pt x="255" y="431"/>
                    <a:pt x="255" y="431"/>
                    <a:pt x="255" y="431"/>
                  </a:cubicBezTo>
                  <a:cubicBezTo>
                    <a:pt x="258" y="433"/>
                    <a:pt x="261" y="435"/>
                    <a:pt x="264" y="435"/>
                  </a:cubicBezTo>
                  <a:cubicBezTo>
                    <a:pt x="267" y="435"/>
                    <a:pt x="270" y="433"/>
                    <a:pt x="273" y="431"/>
                  </a:cubicBezTo>
                  <a:cubicBezTo>
                    <a:pt x="277" y="426"/>
                    <a:pt x="277" y="418"/>
                    <a:pt x="273" y="414"/>
                  </a:cubicBezTo>
                  <a:cubicBezTo>
                    <a:pt x="229" y="370"/>
                    <a:pt x="229" y="370"/>
                    <a:pt x="229" y="370"/>
                  </a:cubicBezTo>
                  <a:cubicBezTo>
                    <a:pt x="475" y="124"/>
                    <a:pt x="475" y="124"/>
                    <a:pt x="475" y="124"/>
                  </a:cubicBezTo>
                  <a:cubicBezTo>
                    <a:pt x="496" y="144"/>
                    <a:pt x="496" y="144"/>
                    <a:pt x="496" y="144"/>
                  </a:cubicBezTo>
                  <a:cubicBezTo>
                    <a:pt x="498" y="147"/>
                    <a:pt x="501" y="148"/>
                    <a:pt x="504" y="148"/>
                  </a:cubicBezTo>
                  <a:cubicBezTo>
                    <a:pt x="505" y="148"/>
                    <a:pt x="505" y="148"/>
                    <a:pt x="505" y="148"/>
                  </a:cubicBezTo>
                  <a:cubicBezTo>
                    <a:pt x="509" y="148"/>
                    <a:pt x="512" y="146"/>
                    <a:pt x="514" y="143"/>
                  </a:cubicBezTo>
                  <a:cubicBezTo>
                    <a:pt x="577" y="58"/>
                    <a:pt x="577" y="58"/>
                    <a:pt x="577" y="58"/>
                  </a:cubicBezTo>
                  <a:cubicBezTo>
                    <a:pt x="581" y="53"/>
                    <a:pt x="581" y="47"/>
                    <a:pt x="576"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p>
          </p:txBody>
        </p:sp>
        <p:sp>
          <p:nvSpPr>
            <p:cNvPr id="11" name="Freeform 213">
              <a:extLst>
                <a:ext uri="{FF2B5EF4-FFF2-40B4-BE49-F238E27FC236}">
                  <a16:creationId xmlns:a16="http://schemas.microsoft.com/office/drawing/2014/main" xmlns="" id="{DDD26A5A-93D7-45CB-BD37-4D61FE8FB6EE}"/>
                </a:ext>
              </a:extLst>
            </p:cNvPr>
            <p:cNvSpPr>
              <a:spLocks/>
            </p:cNvSpPr>
            <p:nvPr/>
          </p:nvSpPr>
          <p:spPr bwMode="auto">
            <a:xfrm>
              <a:off x="3629025" y="4125913"/>
              <a:ext cx="101600" cy="101600"/>
            </a:xfrm>
            <a:custGeom>
              <a:avLst/>
              <a:gdLst>
                <a:gd name="T0" fmla="*/ 155 w 312"/>
                <a:gd name="T1" fmla="*/ 225 h 312"/>
                <a:gd name="T2" fmla="*/ 242 w 312"/>
                <a:gd name="T3" fmla="*/ 312 h 312"/>
                <a:gd name="T4" fmla="*/ 259 w 312"/>
                <a:gd name="T5" fmla="*/ 295 h 312"/>
                <a:gd name="T6" fmla="*/ 167 w 312"/>
                <a:gd name="T7" fmla="*/ 202 h 312"/>
                <a:gd name="T8" fmla="*/ 153 w 312"/>
                <a:gd name="T9" fmla="*/ 200 h 312"/>
                <a:gd name="T10" fmla="*/ 59 w 312"/>
                <a:gd name="T11" fmla="*/ 182 h 312"/>
                <a:gd name="T12" fmla="*/ 35 w 312"/>
                <a:gd name="T13" fmla="*/ 106 h 312"/>
                <a:gd name="T14" fmla="*/ 71 w 312"/>
                <a:gd name="T15" fmla="*/ 141 h 312"/>
                <a:gd name="T16" fmla="*/ 80 w 312"/>
                <a:gd name="T17" fmla="*/ 144 h 312"/>
                <a:gd name="T18" fmla="*/ 133 w 312"/>
                <a:gd name="T19" fmla="*/ 144 h 312"/>
                <a:gd name="T20" fmla="*/ 145 w 312"/>
                <a:gd name="T21" fmla="*/ 132 h 312"/>
                <a:gd name="T22" fmla="*/ 145 w 312"/>
                <a:gd name="T23" fmla="*/ 81 h 312"/>
                <a:gd name="T24" fmla="*/ 142 w 312"/>
                <a:gd name="T25" fmla="*/ 72 h 312"/>
                <a:gd name="T26" fmla="*/ 106 w 312"/>
                <a:gd name="T27" fmla="*/ 35 h 312"/>
                <a:gd name="T28" fmla="*/ 181 w 312"/>
                <a:gd name="T29" fmla="*/ 59 h 312"/>
                <a:gd name="T30" fmla="*/ 199 w 312"/>
                <a:gd name="T31" fmla="*/ 153 h 312"/>
                <a:gd name="T32" fmla="*/ 202 w 312"/>
                <a:gd name="T33" fmla="*/ 167 h 312"/>
                <a:gd name="T34" fmla="*/ 294 w 312"/>
                <a:gd name="T35" fmla="*/ 259 h 312"/>
                <a:gd name="T36" fmla="*/ 312 w 312"/>
                <a:gd name="T37" fmla="*/ 242 h 312"/>
                <a:gd name="T38" fmla="*/ 225 w 312"/>
                <a:gd name="T39" fmla="*/ 155 h 312"/>
                <a:gd name="T40" fmla="*/ 198 w 312"/>
                <a:gd name="T41" fmla="*/ 41 h 312"/>
                <a:gd name="T42" fmla="*/ 78 w 312"/>
                <a:gd name="T43" fmla="*/ 18 h 312"/>
                <a:gd name="T44" fmla="*/ 71 w 312"/>
                <a:gd name="T45" fmla="*/ 26 h 312"/>
                <a:gd name="T46" fmla="*/ 74 w 312"/>
                <a:gd name="T47" fmla="*/ 37 h 312"/>
                <a:gd name="T48" fmla="*/ 121 w 312"/>
                <a:gd name="T49" fmla="*/ 86 h 312"/>
                <a:gd name="T50" fmla="*/ 121 w 312"/>
                <a:gd name="T51" fmla="*/ 120 h 312"/>
                <a:gd name="T52" fmla="*/ 85 w 312"/>
                <a:gd name="T53" fmla="*/ 120 h 312"/>
                <a:gd name="T54" fmla="*/ 37 w 312"/>
                <a:gd name="T55" fmla="*/ 74 h 312"/>
                <a:gd name="T56" fmla="*/ 26 w 312"/>
                <a:gd name="T57" fmla="*/ 71 h 312"/>
                <a:gd name="T58" fmla="*/ 18 w 312"/>
                <a:gd name="T59" fmla="*/ 78 h 312"/>
                <a:gd name="T60" fmla="*/ 41 w 312"/>
                <a:gd name="T61" fmla="*/ 199 h 312"/>
                <a:gd name="T62" fmla="*/ 155 w 312"/>
                <a:gd name="T63" fmla="*/ 22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2" h="312">
                  <a:moveTo>
                    <a:pt x="155" y="225"/>
                  </a:moveTo>
                  <a:cubicBezTo>
                    <a:pt x="242" y="312"/>
                    <a:pt x="242" y="312"/>
                    <a:pt x="242" y="312"/>
                  </a:cubicBezTo>
                  <a:cubicBezTo>
                    <a:pt x="259" y="295"/>
                    <a:pt x="259" y="295"/>
                    <a:pt x="259" y="295"/>
                  </a:cubicBezTo>
                  <a:cubicBezTo>
                    <a:pt x="167" y="202"/>
                    <a:pt x="167" y="202"/>
                    <a:pt x="167" y="202"/>
                  </a:cubicBezTo>
                  <a:cubicBezTo>
                    <a:pt x="163" y="199"/>
                    <a:pt x="158" y="198"/>
                    <a:pt x="153" y="200"/>
                  </a:cubicBezTo>
                  <a:cubicBezTo>
                    <a:pt x="121" y="214"/>
                    <a:pt x="83" y="207"/>
                    <a:pt x="59" y="182"/>
                  </a:cubicBezTo>
                  <a:cubicBezTo>
                    <a:pt x="38" y="161"/>
                    <a:pt x="30" y="133"/>
                    <a:pt x="35" y="106"/>
                  </a:cubicBezTo>
                  <a:cubicBezTo>
                    <a:pt x="71" y="141"/>
                    <a:pt x="71" y="141"/>
                    <a:pt x="71" y="141"/>
                  </a:cubicBezTo>
                  <a:cubicBezTo>
                    <a:pt x="74" y="143"/>
                    <a:pt x="77" y="144"/>
                    <a:pt x="80" y="144"/>
                  </a:cubicBezTo>
                  <a:cubicBezTo>
                    <a:pt x="133" y="144"/>
                    <a:pt x="133" y="144"/>
                    <a:pt x="133" y="144"/>
                  </a:cubicBezTo>
                  <a:cubicBezTo>
                    <a:pt x="140" y="144"/>
                    <a:pt x="145" y="139"/>
                    <a:pt x="145" y="132"/>
                  </a:cubicBezTo>
                  <a:cubicBezTo>
                    <a:pt x="145" y="81"/>
                    <a:pt x="145" y="81"/>
                    <a:pt x="145" y="81"/>
                  </a:cubicBezTo>
                  <a:cubicBezTo>
                    <a:pt x="145" y="78"/>
                    <a:pt x="144" y="75"/>
                    <a:pt x="142" y="72"/>
                  </a:cubicBezTo>
                  <a:cubicBezTo>
                    <a:pt x="106" y="35"/>
                    <a:pt x="106" y="35"/>
                    <a:pt x="106" y="35"/>
                  </a:cubicBezTo>
                  <a:cubicBezTo>
                    <a:pt x="133" y="30"/>
                    <a:pt x="160" y="38"/>
                    <a:pt x="181" y="59"/>
                  </a:cubicBezTo>
                  <a:cubicBezTo>
                    <a:pt x="206" y="84"/>
                    <a:pt x="213" y="121"/>
                    <a:pt x="199" y="153"/>
                  </a:cubicBezTo>
                  <a:cubicBezTo>
                    <a:pt x="197" y="158"/>
                    <a:pt x="198" y="163"/>
                    <a:pt x="202" y="167"/>
                  </a:cubicBezTo>
                  <a:cubicBezTo>
                    <a:pt x="294" y="259"/>
                    <a:pt x="294" y="259"/>
                    <a:pt x="294" y="259"/>
                  </a:cubicBezTo>
                  <a:cubicBezTo>
                    <a:pt x="312" y="242"/>
                    <a:pt x="312" y="242"/>
                    <a:pt x="312" y="242"/>
                  </a:cubicBezTo>
                  <a:cubicBezTo>
                    <a:pt x="225" y="155"/>
                    <a:pt x="225" y="155"/>
                    <a:pt x="225" y="155"/>
                  </a:cubicBezTo>
                  <a:cubicBezTo>
                    <a:pt x="238" y="115"/>
                    <a:pt x="228" y="71"/>
                    <a:pt x="198" y="41"/>
                  </a:cubicBezTo>
                  <a:cubicBezTo>
                    <a:pt x="166" y="9"/>
                    <a:pt x="120" y="0"/>
                    <a:pt x="78" y="18"/>
                  </a:cubicBezTo>
                  <a:cubicBezTo>
                    <a:pt x="75" y="19"/>
                    <a:pt x="72" y="22"/>
                    <a:pt x="71" y="26"/>
                  </a:cubicBezTo>
                  <a:cubicBezTo>
                    <a:pt x="70" y="30"/>
                    <a:pt x="71" y="35"/>
                    <a:pt x="74" y="37"/>
                  </a:cubicBezTo>
                  <a:cubicBezTo>
                    <a:pt x="121" y="86"/>
                    <a:pt x="121" y="86"/>
                    <a:pt x="121" y="86"/>
                  </a:cubicBezTo>
                  <a:cubicBezTo>
                    <a:pt x="121" y="120"/>
                    <a:pt x="121" y="120"/>
                    <a:pt x="121" y="120"/>
                  </a:cubicBezTo>
                  <a:cubicBezTo>
                    <a:pt x="85" y="120"/>
                    <a:pt x="85" y="120"/>
                    <a:pt x="85" y="120"/>
                  </a:cubicBezTo>
                  <a:cubicBezTo>
                    <a:pt x="37" y="74"/>
                    <a:pt x="37" y="74"/>
                    <a:pt x="37" y="74"/>
                  </a:cubicBezTo>
                  <a:cubicBezTo>
                    <a:pt x="35" y="71"/>
                    <a:pt x="30" y="70"/>
                    <a:pt x="26" y="71"/>
                  </a:cubicBezTo>
                  <a:cubicBezTo>
                    <a:pt x="22" y="72"/>
                    <a:pt x="19" y="75"/>
                    <a:pt x="18" y="78"/>
                  </a:cubicBezTo>
                  <a:cubicBezTo>
                    <a:pt x="0" y="120"/>
                    <a:pt x="9" y="167"/>
                    <a:pt x="41" y="199"/>
                  </a:cubicBezTo>
                  <a:cubicBezTo>
                    <a:pt x="71" y="229"/>
                    <a:pt x="115" y="239"/>
                    <a:pt x="155" y="2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p>
          </p:txBody>
        </p:sp>
        <p:sp>
          <p:nvSpPr>
            <p:cNvPr id="12" name="Freeform 214">
              <a:extLst>
                <a:ext uri="{FF2B5EF4-FFF2-40B4-BE49-F238E27FC236}">
                  <a16:creationId xmlns:a16="http://schemas.microsoft.com/office/drawing/2014/main" xmlns="" id="{67AAF695-E027-43BE-BDB8-3659EC725E45}"/>
                </a:ext>
              </a:extLst>
            </p:cNvPr>
            <p:cNvSpPr>
              <a:spLocks/>
            </p:cNvSpPr>
            <p:nvPr/>
          </p:nvSpPr>
          <p:spPr bwMode="auto">
            <a:xfrm>
              <a:off x="3724275" y="4221163"/>
              <a:ext cx="101600" cy="98425"/>
            </a:xfrm>
            <a:custGeom>
              <a:avLst/>
              <a:gdLst>
                <a:gd name="T0" fmla="*/ 157 w 312"/>
                <a:gd name="T1" fmla="*/ 87 h 304"/>
                <a:gd name="T2" fmla="*/ 70 w 312"/>
                <a:gd name="T3" fmla="*/ 0 h 304"/>
                <a:gd name="T4" fmla="*/ 53 w 312"/>
                <a:gd name="T5" fmla="*/ 18 h 304"/>
                <a:gd name="T6" fmla="*/ 145 w 312"/>
                <a:gd name="T7" fmla="*/ 110 h 304"/>
                <a:gd name="T8" fmla="*/ 159 w 312"/>
                <a:gd name="T9" fmla="*/ 113 h 304"/>
                <a:gd name="T10" fmla="*/ 253 w 312"/>
                <a:gd name="T11" fmla="*/ 131 h 304"/>
                <a:gd name="T12" fmla="*/ 277 w 312"/>
                <a:gd name="T13" fmla="*/ 209 h 304"/>
                <a:gd name="T14" fmla="*/ 238 w 312"/>
                <a:gd name="T15" fmla="*/ 173 h 304"/>
                <a:gd name="T16" fmla="*/ 230 w 312"/>
                <a:gd name="T17" fmla="*/ 169 h 304"/>
                <a:gd name="T18" fmla="*/ 181 w 312"/>
                <a:gd name="T19" fmla="*/ 169 h 304"/>
                <a:gd name="T20" fmla="*/ 168 w 312"/>
                <a:gd name="T21" fmla="*/ 182 h 304"/>
                <a:gd name="T22" fmla="*/ 168 w 312"/>
                <a:gd name="T23" fmla="*/ 231 h 304"/>
                <a:gd name="T24" fmla="*/ 172 w 312"/>
                <a:gd name="T25" fmla="*/ 240 h 304"/>
                <a:gd name="T26" fmla="*/ 208 w 312"/>
                <a:gd name="T27" fmla="*/ 277 h 304"/>
                <a:gd name="T28" fmla="*/ 131 w 312"/>
                <a:gd name="T29" fmla="*/ 254 h 304"/>
                <a:gd name="T30" fmla="*/ 113 w 312"/>
                <a:gd name="T31" fmla="*/ 159 h 304"/>
                <a:gd name="T32" fmla="*/ 110 w 312"/>
                <a:gd name="T33" fmla="*/ 145 h 304"/>
                <a:gd name="T34" fmla="*/ 18 w 312"/>
                <a:gd name="T35" fmla="*/ 53 h 304"/>
                <a:gd name="T36" fmla="*/ 0 w 312"/>
                <a:gd name="T37" fmla="*/ 70 h 304"/>
                <a:gd name="T38" fmla="*/ 87 w 312"/>
                <a:gd name="T39" fmla="*/ 157 h 304"/>
                <a:gd name="T40" fmla="*/ 114 w 312"/>
                <a:gd name="T41" fmla="*/ 271 h 304"/>
                <a:gd name="T42" fmla="*/ 192 w 312"/>
                <a:gd name="T43" fmla="*/ 304 h 304"/>
                <a:gd name="T44" fmla="*/ 236 w 312"/>
                <a:gd name="T45" fmla="*/ 295 h 304"/>
                <a:gd name="T46" fmla="*/ 243 w 312"/>
                <a:gd name="T47" fmla="*/ 286 h 304"/>
                <a:gd name="T48" fmla="*/ 240 w 312"/>
                <a:gd name="T49" fmla="*/ 275 h 304"/>
                <a:gd name="T50" fmla="*/ 193 w 312"/>
                <a:gd name="T51" fmla="*/ 226 h 304"/>
                <a:gd name="T52" fmla="*/ 193 w 312"/>
                <a:gd name="T53" fmla="*/ 194 h 304"/>
                <a:gd name="T54" fmla="*/ 225 w 312"/>
                <a:gd name="T55" fmla="*/ 194 h 304"/>
                <a:gd name="T56" fmla="*/ 275 w 312"/>
                <a:gd name="T57" fmla="*/ 240 h 304"/>
                <a:gd name="T58" fmla="*/ 286 w 312"/>
                <a:gd name="T59" fmla="*/ 243 h 304"/>
                <a:gd name="T60" fmla="*/ 295 w 312"/>
                <a:gd name="T61" fmla="*/ 236 h 304"/>
                <a:gd name="T62" fmla="*/ 271 w 312"/>
                <a:gd name="T63" fmla="*/ 114 h 304"/>
                <a:gd name="T64" fmla="*/ 157 w 312"/>
                <a:gd name="T65" fmla="*/ 8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4">
                  <a:moveTo>
                    <a:pt x="157" y="87"/>
                  </a:moveTo>
                  <a:cubicBezTo>
                    <a:pt x="70" y="0"/>
                    <a:pt x="70" y="0"/>
                    <a:pt x="70" y="0"/>
                  </a:cubicBezTo>
                  <a:cubicBezTo>
                    <a:pt x="53" y="18"/>
                    <a:pt x="53" y="18"/>
                    <a:pt x="53" y="18"/>
                  </a:cubicBezTo>
                  <a:cubicBezTo>
                    <a:pt x="145" y="110"/>
                    <a:pt x="145" y="110"/>
                    <a:pt x="145" y="110"/>
                  </a:cubicBezTo>
                  <a:cubicBezTo>
                    <a:pt x="149" y="114"/>
                    <a:pt x="154" y="115"/>
                    <a:pt x="159" y="113"/>
                  </a:cubicBezTo>
                  <a:cubicBezTo>
                    <a:pt x="191" y="99"/>
                    <a:pt x="228" y="106"/>
                    <a:pt x="253" y="131"/>
                  </a:cubicBezTo>
                  <a:cubicBezTo>
                    <a:pt x="274" y="152"/>
                    <a:pt x="283" y="181"/>
                    <a:pt x="277" y="209"/>
                  </a:cubicBezTo>
                  <a:cubicBezTo>
                    <a:pt x="238" y="173"/>
                    <a:pt x="238" y="173"/>
                    <a:pt x="238" y="173"/>
                  </a:cubicBezTo>
                  <a:cubicBezTo>
                    <a:pt x="236" y="171"/>
                    <a:pt x="233" y="169"/>
                    <a:pt x="230" y="169"/>
                  </a:cubicBezTo>
                  <a:cubicBezTo>
                    <a:pt x="181" y="169"/>
                    <a:pt x="181" y="169"/>
                    <a:pt x="181" y="169"/>
                  </a:cubicBezTo>
                  <a:cubicBezTo>
                    <a:pt x="174" y="169"/>
                    <a:pt x="168" y="175"/>
                    <a:pt x="168" y="182"/>
                  </a:cubicBezTo>
                  <a:cubicBezTo>
                    <a:pt x="168" y="231"/>
                    <a:pt x="168" y="231"/>
                    <a:pt x="168" y="231"/>
                  </a:cubicBezTo>
                  <a:cubicBezTo>
                    <a:pt x="168" y="234"/>
                    <a:pt x="170" y="237"/>
                    <a:pt x="172" y="240"/>
                  </a:cubicBezTo>
                  <a:cubicBezTo>
                    <a:pt x="208" y="277"/>
                    <a:pt x="208" y="277"/>
                    <a:pt x="208" y="277"/>
                  </a:cubicBezTo>
                  <a:cubicBezTo>
                    <a:pt x="180" y="282"/>
                    <a:pt x="152" y="274"/>
                    <a:pt x="131" y="254"/>
                  </a:cubicBezTo>
                  <a:cubicBezTo>
                    <a:pt x="106" y="229"/>
                    <a:pt x="99" y="191"/>
                    <a:pt x="113" y="159"/>
                  </a:cubicBezTo>
                  <a:cubicBezTo>
                    <a:pt x="115" y="154"/>
                    <a:pt x="114" y="149"/>
                    <a:pt x="110" y="145"/>
                  </a:cubicBezTo>
                  <a:cubicBezTo>
                    <a:pt x="18" y="53"/>
                    <a:pt x="18" y="53"/>
                    <a:pt x="18" y="53"/>
                  </a:cubicBezTo>
                  <a:cubicBezTo>
                    <a:pt x="0" y="70"/>
                    <a:pt x="0" y="70"/>
                    <a:pt x="0" y="70"/>
                  </a:cubicBezTo>
                  <a:cubicBezTo>
                    <a:pt x="87" y="157"/>
                    <a:pt x="87" y="157"/>
                    <a:pt x="87" y="157"/>
                  </a:cubicBezTo>
                  <a:cubicBezTo>
                    <a:pt x="74" y="197"/>
                    <a:pt x="84" y="241"/>
                    <a:pt x="114" y="271"/>
                  </a:cubicBezTo>
                  <a:cubicBezTo>
                    <a:pt x="135" y="292"/>
                    <a:pt x="163" y="304"/>
                    <a:pt x="192" y="304"/>
                  </a:cubicBezTo>
                  <a:cubicBezTo>
                    <a:pt x="207" y="304"/>
                    <a:pt x="222" y="301"/>
                    <a:pt x="236" y="295"/>
                  </a:cubicBezTo>
                  <a:cubicBezTo>
                    <a:pt x="240" y="293"/>
                    <a:pt x="242" y="290"/>
                    <a:pt x="243" y="286"/>
                  </a:cubicBezTo>
                  <a:cubicBezTo>
                    <a:pt x="244" y="282"/>
                    <a:pt x="243" y="278"/>
                    <a:pt x="240" y="275"/>
                  </a:cubicBezTo>
                  <a:cubicBezTo>
                    <a:pt x="193" y="226"/>
                    <a:pt x="193" y="226"/>
                    <a:pt x="193" y="226"/>
                  </a:cubicBezTo>
                  <a:cubicBezTo>
                    <a:pt x="193" y="194"/>
                    <a:pt x="193" y="194"/>
                    <a:pt x="193" y="194"/>
                  </a:cubicBezTo>
                  <a:cubicBezTo>
                    <a:pt x="225" y="194"/>
                    <a:pt x="225" y="194"/>
                    <a:pt x="225" y="194"/>
                  </a:cubicBezTo>
                  <a:cubicBezTo>
                    <a:pt x="275" y="240"/>
                    <a:pt x="275" y="240"/>
                    <a:pt x="275" y="240"/>
                  </a:cubicBezTo>
                  <a:cubicBezTo>
                    <a:pt x="278" y="243"/>
                    <a:pt x="282" y="244"/>
                    <a:pt x="286" y="243"/>
                  </a:cubicBezTo>
                  <a:cubicBezTo>
                    <a:pt x="290" y="242"/>
                    <a:pt x="293" y="239"/>
                    <a:pt x="295" y="236"/>
                  </a:cubicBezTo>
                  <a:cubicBezTo>
                    <a:pt x="312" y="194"/>
                    <a:pt x="303" y="146"/>
                    <a:pt x="271" y="114"/>
                  </a:cubicBezTo>
                  <a:cubicBezTo>
                    <a:pt x="241" y="84"/>
                    <a:pt x="197" y="74"/>
                    <a:pt x="157" y="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100"/>
            </a:p>
          </p:txBody>
        </p:sp>
      </p:grpSp>
      <p:sp>
        <p:nvSpPr>
          <p:cNvPr id="13" name="Text Placeholder 25">
            <a:extLst>
              <a:ext uri="{FF2B5EF4-FFF2-40B4-BE49-F238E27FC236}">
                <a16:creationId xmlns:a16="http://schemas.microsoft.com/office/drawing/2014/main" xmlns="" id="{D94F2AAB-2D9B-4F8C-8073-B542D190A950}"/>
              </a:ext>
            </a:extLst>
          </p:cNvPr>
          <p:cNvSpPr txBox="1">
            <a:spLocks/>
          </p:cNvSpPr>
          <p:nvPr/>
        </p:nvSpPr>
        <p:spPr>
          <a:xfrm>
            <a:off x="1736399" y="1531082"/>
            <a:ext cx="3055015" cy="278520"/>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A68"/>
              </a:buClr>
            </a:pPr>
            <a:r>
              <a:rPr lang="en-US" b="1" dirty="0" smtClean="0">
                <a:solidFill>
                  <a:srgbClr val="00B050"/>
                </a:solidFill>
              </a:rPr>
              <a:t>Bot Mechanism</a:t>
            </a:r>
            <a:endParaRPr lang="en-US" b="1" dirty="0">
              <a:solidFill>
                <a:srgbClr val="00B050"/>
              </a:solidFill>
            </a:endParaRPr>
          </a:p>
        </p:txBody>
      </p:sp>
      <p:sp>
        <p:nvSpPr>
          <p:cNvPr id="14" name="Content Placeholder 29">
            <a:extLst>
              <a:ext uri="{FF2B5EF4-FFF2-40B4-BE49-F238E27FC236}">
                <a16:creationId xmlns:a16="http://schemas.microsoft.com/office/drawing/2014/main" xmlns="" id="{93DE40F0-8312-4EFE-A066-BE2D2CBC33A6}"/>
              </a:ext>
            </a:extLst>
          </p:cNvPr>
          <p:cNvSpPr txBox="1">
            <a:spLocks/>
          </p:cNvSpPr>
          <p:nvPr/>
        </p:nvSpPr>
        <p:spPr>
          <a:xfrm>
            <a:off x="1736400" y="1859175"/>
            <a:ext cx="3644506" cy="1150684"/>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007A68"/>
              </a:buClr>
            </a:pPr>
            <a:r>
              <a:rPr lang="en-US" sz="1400" dirty="0" smtClean="0"/>
              <a:t>Bot will work on neural network concept with three main parts:</a:t>
            </a:r>
          </a:p>
          <a:p>
            <a:pPr marL="285750" indent="-285750">
              <a:buClr>
                <a:srgbClr val="007A68"/>
              </a:buClr>
            </a:pPr>
            <a:r>
              <a:rPr lang="en-US" sz="1400" dirty="0" smtClean="0"/>
              <a:t>Knowledge Source.</a:t>
            </a:r>
          </a:p>
          <a:p>
            <a:pPr marL="285750" indent="-285750">
              <a:buClr>
                <a:srgbClr val="007A68"/>
              </a:buClr>
            </a:pPr>
            <a:r>
              <a:rPr lang="en-US" sz="1400" dirty="0" smtClean="0"/>
              <a:t>Stock phrase.</a:t>
            </a:r>
          </a:p>
          <a:p>
            <a:pPr marL="285750" indent="-285750">
              <a:buClr>
                <a:srgbClr val="007A68"/>
              </a:buClr>
            </a:pPr>
            <a:r>
              <a:rPr lang="en-US" sz="1400" dirty="0" smtClean="0"/>
              <a:t>Conversation Memory.</a:t>
            </a:r>
          </a:p>
        </p:txBody>
      </p:sp>
      <p:pic>
        <p:nvPicPr>
          <p:cNvPr id="15" name="Picture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40858" r="40450"/>
          <a:stretch/>
        </p:blipFill>
        <p:spPr>
          <a:xfrm>
            <a:off x="297599" y="3361157"/>
            <a:ext cx="1340004" cy="1540804"/>
          </a:xfrm>
          <a:prstGeom prst="rect">
            <a:avLst/>
          </a:prstGeom>
        </p:spPr>
      </p:pic>
      <p:sp>
        <p:nvSpPr>
          <p:cNvPr id="16" name="Text Placeholder 25">
            <a:extLst>
              <a:ext uri="{FF2B5EF4-FFF2-40B4-BE49-F238E27FC236}">
                <a16:creationId xmlns:a16="http://schemas.microsoft.com/office/drawing/2014/main" xmlns="" id="{D94F2AAB-2D9B-4F8C-8073-B542D190A950}"/>
              </a:ext>
            </a:extLst>
          </p:cNvPr>
          <p:cNvSpPr txBox="1">
            <a:spLocks/>
          </p:cNvSpPr>
          <p:nvPr/>
        </p:nvSpPr>
        <p:spPr>
          <a:xfrm>
            <a:off x="1732383" y="3602429"/>
            <a:ext cx="3055015" cy="278520"/>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A68"/>
              </a:buClr>
            </a:pPr>
            <a:r>
              <a:rPr lang="en-US" b="1" dirty="0" smtClean="0">
                <a:solidFill>
                  <a:srgbClr val="00B050"/>
                </a:solidFill>
              </a:rPr>
              <a:t>Advantages</a:t>
            </a:r>
            <a:endParaRPr lang="en-US" b="1" dirty="0">
              <a:solidFill>
                <a:srgbClr val="00B050"/>
              </a:solidFill>
            </a:endParaRPr>
          </a:p>
        </p:txBody>
      </p:sp>
      <p:sp>
        <p:nvSpPr>
          <p:cNvPr id="17" name="Content Placeholder 29">
            <a:extLst>
              <a:ext uri="{FF2B5EF4-FFF2-40B4-BE49-F238E27FC236}">
                <a16:creationId xmlns:a16="http://schemas.microsoft.com/office/drawing/2014/main" xmlns="" id="{93DE40F0-8312-4EFE-A066-BE2D2CBC33A6}"/>
              </a:ext>
            </a:extLst>
          </p:cNvPr>
          <p:cNvSpPr txBox="1">
            <a:spLocks/>
          </p:cNvSpPr>
          <p:nvPr/>
        </p:nvSpPr>
        <p:spPr>
          <a:xfrm>
            <a:off x="1732384" y="3930522"/>
            <a:ext cx="3644506" cy="1150684"/>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007A68"/>
              </a:buClr>
            </a:pPr>
            <a:r>
              <a:rPr lang="en-US" sz="1400" dirty="0" smtClean="0"/>
              <a:t>Less cost</a:t>
            </a:r>
          </a:p>
          <a:p>
            <a:pPr marL="285750" indent="-285750">
              <a:buClr>
                <a:srgbClr val="007A68"/>
              </a:buClr>
            </a:pPr>
            <a:r>
              <a:rPr lang="en-US" sz="1400" dirty="0" smtClean="0"/>
              <a:t>24/7 Availability</a:t>
            </a:r>
          </a:p>
          <a:p>
            <a:pPr marL="285750" indent="-285750">
              <a:buClr>
                <a:srgbClr val="007A68"/>
              </a:buClr>
            </a:pPr>
            <a:r>
              <a:rPr lang="en-US" sz="1400" dirty="0" smtClean="0"/>
              <a:t>Learning and updating</a:t>
            </a:r>
          </a:p>
          <a:p>
            <a:pPr marL="285750" indent="-285750">
              <a:buClr>
                <a:srgbClr val="007A68"/>
              </a:buClr>
            </a:pPr>
            <a:r>
              <a:rPr lang="en-US" sz="1400" dirty="0" smtClean="0"/>
              <a:t>Managing multiple clients at the same time</a:t>
            </a:r>
          </a:p>
          <a:p>
            <a:pPr marL="285750" indent="-285750">
              <a:buClr>
                <a:srgbClr val="007A68"/>
              </a:buClr>
            </a:pPr>
            <a:r>
              <a:rPr lang="en-US" sz="1400" dirty="0" smtClean="0"/>
              <a:t>Easy to use and less human efforts</a:t>
            </a:r>
          </a:p>
        </p:txBody>
      </p:sp>
      <p:pic>
        <p:nvPicPr>
          <p:cNvPr id="18" name="Picture 17"/>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2167" r="58840"/>
          <a:stretch/>
        </p:blipFill>
        <p:spPr>
          <a:xfrm>
            <a:off x="5627077" y="2988794"/>
            <a:ext cx="1437513" cy="1626688"/>
          </a:xfrm>
          <a:prstGeom prst="rect">
            <a:avLst/>
          </a:prstGeom>
        </p:spPr>
      </p:pic>
      <p:sp>
        <p:nvSpPr>
          <p:cNvPr id="19" name="Oval 18"/>
          <p:cNvSpPr/>
          <p:nvPr/>
        </p:nvSpPr>
        <p:spPr>
          <a:xfrm>
            <a:off x="5704204" y="1431737"/>
            <a:ext cx="1106210" cy="1082841"/>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reeform 141">
            <a:extLst>
              <a:ext uri="{FF2B5EF4-FFF2-40B4-BE49-F238E27FC236}">
                <a16:creationId xmlns:a16="http://schemas.microsoft.com/office/drawing/2014/main" xmlns="" id="{49F3EDF5-CFF2-4420-931F-B247AC249018}"/>
              </a:ext>
            </a:extLst>
          </p:cNvPr>
          <p:cNvSpPr>
            <a:spLocks noEditPoints="1"/>
          </p:cNvSpPr>
          <p:nvPr/>
        </p:nvSpPr>
        <p:spPr bwMode="auto">
          <a:xfrm>
            <a:off x="5991193" y="1645503"/>
            <a:ext cx="570803" cy="566126"/>
          </a:xfrm>
          <a:custGeom>
            <a:avLst/>
            <a:gdLst>
              <a:gd name="T0" fmla="*/ 519 w 593"/>
              <a:gd name="T1" fmla="*/ 358 h 592"/>
              <a:gd name="T2" fmla="*/ 568 w 593"/>
              <a:gd name="T3" fmla="*/ 358 h 592"/>
              <a:gd name="T4" fmla="*/ 333 w 593"/>
              <a:gd name="T5" fmla="*/ 346 h 592"/>
              <a:gd name="T6" fmla="*/ 333 w 593"/>
              <a:gd name="T7" fmla="*/ 173 h 592"/>
              <a:gd name="T8" fmla="*/ 333 w 593"/>
              <a:gd name="T9" fmla="*/ 346 h 592"/>
              <a:gd name="T10" fmla="*/ 333 w 593"/>
              <a:gd name="T11" fmla="*/ 568 h 592"/>
              <a:gd name="T12" fmla="*/ 333 w 593"/>
              <a:gd name="T13" fmla="*/ 518 h 592"/>
              <a:gd name="T14" fmla="*/ 50 w 593"/>
              <a:gd name="T15" fmla="*/ 568 h 592"/>
              <a:gd name="T16" fmla="*/ 50 w 593"/>
              <a:gd name="T17" fmla="*/ 518 h 592"/>
              <a:gd name="T18" fmla="*/ 50 w 593"/>
              <a:gd name="T19" fmla="*/ 568 h 592"/>
              <a:gd name="T20" fmla="*/ 568 w 593"/>
              <a:gd name="T21" fmla="*/ 49 h 592"/>
              <a:gd name="T22" fmla="*/ 519 w 593"/>
              <a:gd name="T23" fmla="*/ 49 h 592"/>
              <a:gd name="T24" fmla="*/ 50 w 593"/>
              <a:gd name="T25" fmla="*/ 160 h 592"/>
              <a:gd name="T26" fmla="*/ 50 w 593"/>
              <a:gd name="T27" fmla="*/ 111 h 592"/>
              <a:gd name="T28" fmla="*/ 50 w 593"/>
              <a:gd name="T29" fmla="*/ 160 h 592"/>
              <a:gd name="T30" fmla="*/ 502 w 593"/>
              <a:gd name="T31" fmla="*/ 331 h 592"/>
              <a:gd name="T32" fmla="*/ 444 w 593"/>
              <a:gd name="T33" fmla="*/ 259 h 592"/>
              <a:gd name="T34" fmla="*/ 518 w 593"/>
              <a:gd name="T35" fmla="*/ 92 h 592"/>
              <a:gd name="T36" fmla="*/ 593 w 593"/>
              <a:gd name="T37" fmla="*/ 49 h 592"/>
              <a:gd name="T38" fmla="*/ 494 w 593"/>
              <a:gd name="T39" fmla="*/ 49 h 592"/>
              <a:gd name="T40" fmla="*/ 402 w 593"/>
              <a:gd name="T41" fmla="*/ 173 h 592"/>
              <a:gd name="T42" fmla="*/ 237 w 593"/>
              <a:gd name="T43" fmla="*/ 205 h 592"/>
              <a:gd name="T44" fmla="*/ 99 w 593"/>
              <a:gd name="T45" fmla="*/ 136 h 592"/>
              <a:gd name="T46" fmla="*/ 0 w 593"/>
              <a:gd name="T47" fmla="*/ 136 h 592"/>
              <a:gd name="T48" fmla="*/ 87 w 593"/>
              <a:gd name="T49" fmla="*/ 167 h 592"/>
              <a:gd name="T50" fmla="*/ 222 w 593"/>
              <a:gd name="T51" fmla="*/ 259 h 592"/>
              <a:gd name="T52" fmla="*/ 75 w 593"/>
              <a:gd name="T53" fmla="*/ 501 h 592"/>
              <a:gd name="T54" fmla="*/ 0 w 593"/>
              <a:gd name="T55" fmla="*/ 543 h 592"/>
              <a:gd name="T56" fmla="*/ 99 w 593"/>
              <a:gd name="T57" fmla="*/ 543 h 592"/>
              <a:gd name="T58" fmla="*/ 265 w 593"/>
              <a:gd name="T59" fmla="*/ 346 h 592"/>
              <a:gd name="T60" fmla="*/ 321 w 593"/>
              <a:gd name="T61" fmla="*/ 495 h 592"/>
              <a:gd name="T62" fmla="*/ 333 w 593"/>
              <a:gd name="T63" fmla="*/ 592 h 592"/>
              <a:gd name="T64" fmla="*/ 346 w 593"/>
              <a:gd name="T65" fmla="*/ 495 h 592"/>
              <a:gd name="T66" fmla="*/ 423 w 593"/>
              <a:gd name="T67" fmla="*/ 325 h 592"/>
              <a:gd name="T68" fmla="*/ 494 w 593"/>
              <a:gd name="T69" fmla="*/ 358 h 592"/>
              <a:gd name="T70" fmla="*/ 593 w 593"/>
              <a:gd name="T71" fmla="*/ 358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3" h="592">
                <a:moveTo>
                  <a:pt x="543" y="383"/>
                </a:moveTo>
                <a:cubicBezTo>
                  <a:pt x="530" y="383"/>
                  <a:pt x="519" y="372"/>
                  <a:pt x="519" y="358"/>
                </a:cubicBezTo>
                <a:cubicBezTo>
                  <a:pt x="519" y="344"/>
                  <a:pt x="530" y="333"/>
                  <a:pt x="543" y="333"/>
                </a:cubicBezTo>
                <a:cubicBezTo>
                  <a:pt x="557" y="333"/>
                  <a:pt x="568" y="344"/>
                  <a:pt x="568" y="358"/>
                </a:cubicBezTo>
                <a:cubicBezTo>
                  <a:pt x="568" y="372"/>
                  <a:pt x="557" y="383"/>
                  <a:pt x="543" y="383"/>
                </a:cubicBezTo>
                <a:moveTo>
                  <a:pt x="333" y="346"/>
                </a:moveTo>
                <a:cubicBezTo>
                  <a:pt x="286" y="346"/>
                  <a:pt x="247" y="307"/>
                  <a:pt x="247" y="259"/>
                </a:cubicBezTo>
                <a:cubicBezTo>
                  <a:pt x="247" y="212"/>
                  <a:pt x="286" y="173"/>
                  <a:pt x="333" y="173"/>
                </a:cubicBezTo>
                <a:cubicBezTo>
                  <a:pt x="381" y="173"/>
                  <a:pt x="420" y="212"/>
                  <a:pt x="420" y="259"/>
                </a:cubicBezTo>
                <a:cubicBezTo>
                  <a:pt x="420" y="307"/>
                  <a:pt x="381" y="346"/>
                  <a:pt x="333" y="346"/>
                </a:cubicBezTo>
                <a:moveTo>
                  <a:pt x="358" y="543"/>
                </a:moveTo>
                <a:cubicBezTo>
                  <a:pt x="358" y="557"/>
                  <a:pt x="347" y="568"/>
                  <a:pt x="333" y="568"/>
                </a:cubicBezTo>
                <a:cubicBezTo>
                  <a:pt x="320" y="568"/>
                  <a:pt x="309" y="557"/>
                  <a:pt x="309" y="543"/>
                </a:cubicBezTo>
                <a:cubicBezTo>
                  <a:pt x="309" y="529"/>
                  <a:pt x="320" y="518"/>
                  <a:pt x="333" y="518"/>
                </a:cubicBezTo>
                <a:cubicBezTo>
                  <a:pt x="347" y="518"/>
                  <a:pt x="358" y="529"/>
                  <a:pt x="358" y="543"/>
                </a:cubicBezTo>
                <a:moveTo>
                  <a:pt x="50" y="568"/>
                </a:moveTo>
                <a:cubicBezTo>
                  <a:pt x="36" y="568"/>
                  <a:pt x="25" y="557"/>
                  <a:pt x="25" y="543"/>
                </a:cubicBezTo>
                <a:cubicBezTo>
                  <a:pt x="25" y="529"/>
                  <a:pt x="36" y="518"/>
                  <a:pt x="50" y="518"/>
                </a:cubicBezTo>
                <a:cubicBezTo>
                  <a:pt x="63" y="518"/>
                  <a:pt x="74" y="529"/>
                  <a:pt x="74" y="543"/>
                </a:cubicBezTo>
                <a:cubicBezTo>
                  <a:pt x="74" y="557"/>
                  <a:pt x="63" y="568"/>
                  <a:pt x="50" y="568"/>
                </a:cubicBezTo>
                <a:moveTo>
                  <a:pt x="543" y="25"/>
                </a:moveTo>
                <a:cubicBezTo>
                  <a:pt x="557" y="25"/>
                  <a:pt x="568" y="36"/>
                  <a:pt x="568" y="49"/>
                </a:cubicBezTo>
                <a:cubicBezTo>
                  <a:pt x="568" y="63"/>
                  <a:pt x="557" y="74"/>
                  <a:pt x="543" y="74"/>
                </a:cubicBezTo>
                <a:cubicBezTo>
                  <a:pt x="530" y="74"/>
                  <a:pt x="519" y="63"/>
                  <a:pt x="519" y="49"/>
                </a:cubicBezTo>
                <a:cubicBezTo>
                  <a:pt x="519" y="36"/>
                  <a:pt x="530" y="25"/>
                  <a:pt x="543" y="25"/>
                </a:cubicBezTo>
                <a:moveTo>
                  <a:pt x="50" y="160"/>
                </a:moveTo>
                <a:cubicBezTo>
                  <a:pt x="36" y="160"/>
                  <a:pt x="25" y="149"/>
                  <a:pt x="25" y="136"/>
                </a:cubicBezTo>
                <a:cubicBezTo>
                  <a:pt x="25" y="122"/>
                  <a:pt x="36" y="111"/>
                  <a:pt x="50" y="111"/>
                </a:cubicBezTo>
                <a:cubicBezTo>
                  <a:pt x="63" y="111"/>
                  <a:pt x="74" y="122"/>
                  <a:pt x="74" y="136"/>
                </a:cubicBezTo>
                <a:cubicBezTo>
                  <a:pt x="74" y="149"/>
                  <a:pt x="63" y="160"/>
                  <a:pt x="50" y="160"/>
                </a:cubicBezTo>
                <a:moveTo>
                  <a:pt x="543" y="309"/>
                </a:moveTo>
                <a:cubicBezTo>
                  <a:pt x="526" y="309"/>
                  <a:pt x="511" y="317"/>
                  <a:pt x="502" y="331"/>
                </a:cubicBezTo>
                <a:cubicBezTo>
                  <a:pt x="435" y="303"/>
                  <a:pt x="435" y="303"/>
                  <a:pt x="435" y="303"/>
                </a:cubicBezTo>
                <a:cubicBezTo>
                  <a:pt x="441" y="290"/>
                  <a:pt x="444" y="275"/>
                  <a:pt x="444" y="259"/>
                </a:cubicBezTo>
                <a:cubicBezTo>
                  <a:pt x="444" y="233"/>
                  <a:pt x="435" y="209"/>
                  <a:pt x="420" y="190"/>
                </a:cubicBezTo>
                <a:cubicBezTo>
                  <a:pt x="518" y="92"/>
                  <a:pt x="518" y="92"/>
                  <a:pt x="518" y="92"/>
                </a:cubicBezTo>
                <a:cubicBezTo>
                  <a:pt x="526" y="96"/>
                  <a:pt x="534" y="99"/>
                  <a:pt x="543" y="99"/>
                </a:cubicBezTo>
                <a:cubicBezTo>
                  <a:pt x="570" y="99"/>
                  <a:pt x="593" y="77"/>
                  <a:pt x="593" y="49"/>
                </a:cubicBezTo>
                <a:cubicBezTo>
                  <a:pt x="593" y="22"/>
                  <a:pt x="570" y="0"/>
                  <a:pt x="543" y="0"/>
                </a:cubicBezTo>
                <a:cubicBezTo>
                  <a:pt x="516" y="0"/>
                  <a:pt x="494" y="22"/>
                  <a:pt x="494" y="49"/>
                </a:cubicBezTo>
                <a:cubicBezTo>
                  <a:pt x="494" y="59"/>
                  <a:pt x="497" y="67"/>
                  <a:pt x="501" y="74"/>
                </a:cubicBezTo>
                <a:cubicBezTo>
                  <a:pt x="402" y="173"/>
                  <a:pt x="402" y="173"/>
                  <a:pt x="402" y="173"/>
                </a:cubicBezTo>
                <a:cubicBezTo>
                  <a:pt x="383" y="158"/>
                  <a:pt x="360" y="148"/>
                  <a:pt x="333" y="148"/>
                </a:cubicBezTo>
                <a:cubicBezTo>
                  <a:pt x="292" y="148"/>
                  <a:pt x="256" y="171"/>
                  <a:pt x="237" y="205"/>
                </a:cubicBezTo>
                <a:cubicBezTo>
                  <a:pt x="98" y="145"/>
                  <a:pt x="98" y="145"/>
                  <a:pt x="98" y="145"/>
                </a:cubicBezTo>
                <a:cubicBezTo>
                  <a:pt x="99" y="142"/>
                  <a:pt x="99" y="139"/>
                  <a:pt x="99" y="136"/>
                </a:cubicBezTo>
                <a:cubicBezTo>
                  <a:pt x="99" y="109"/>
                  <a:pt x="77" y="86"/>
                  <a:pt x="50" y="86"/>
                </a:cubicBezTo>
                <a:cubicBezTo>
                  <a:pt x="22" y="86"/>
                  <a:pt x="0" y="109"/>
                  <a:pt x="0" y="136"/>
                </a:cubicBezTo>
                <a:cubicBezTo>
                  <a:pt x="0" y="163"/>
                  <a:pt x="22" y="185"/>
                  <a:pt x="50" y="185"/>
                </a:cubicBezTo>
                <a:cubicBezTo>
                  <a:pt x="65" y="185"/>
                  <a:pt x="78" y="178"/>
                  <a:pt x="87" y="167"/>
                </a:cubicBezTo>
                <a:cubicBezTo>
                  <a:pt x="228" y="227"/>
                  <a:pt x="228" y="227"/>
                  <a:pt x="228" y="227"/>
                </a:cubicBezTo>
                <a:cubicBezTo>
                  <a:pt x="225" y="237"/>
                  <a:pt x="222" y="248"/>
                  <a:pt x="222" y="259"/>
                </a:cubicBezTo>
                <a:cubicBezTo>
                  <a:pt x="222" y="285"/>
                  <a:pt x="232" y="309"/>
                  <a:pt x="247" y="328"/>
                </a:cubicBezTo>
                <a:cubicBezTo>
                  <a:pt x="75" y="501"/>
                  <a:pt x="75" y="501"/>
                  <a:pt x="75" y="501"/>
                </a:cubicBezTo>
                <a:cubicBezTo>
                  <a:pt x="67" y="496"/>
                  <a:pt x="59" y="494"/>
                  <a:pt x="50" y="494"/>
                </a:cubicBezTo>
                <a:cubicBezTo>
                  <a:pt x="22" y="494"/>
                  <a:pt x="0" y="516"/>
                  <a:pt x="0" y="543"/>
                </a:cubicBezTo>
                <a:cubicBezTo>
                  <a:pt x="0" y="570"/>
                  <a:pt x="22" y="592"/>
                  <a:pt x="50" y="592"/>
                </a:cubicBezTo>
                <a:cubicBezTo>
                  <a:pt x="77" y="592"/>
                  <a:pt x="99" y="570"/>
                  <a:pt x="99" y="543"/>
                </a:cubicBezTo>
                <a:cubicBezTo>
                  <a:pt x="99" y="534"/>
                  <a:pt x="96" y="525"/>
                  <a:pt x="92" y="518"/>
                </a:cubicBezTo>
                <a:cubicBezTo>
                  <a:pt x="265" y="346"/>
                  <a:pt x="265" y="346"/>
                  <a:pt x="265" y="346"/>
                </a:cubicBezTo>
                <a:cubicBezTo>
                  <a:pt x="281" y="358"/>
                  <a:pt x="300" y="367"/>
                  <a:pt x="321" y="369"/>
                </a:cubicBezTo>
                <a:cubicBezTo>
                  <a:pt x="321" y="495"/>
                  <a:pt x="321" y="495"/>
                  <a:pt x="321" y="495"/>
                </a:cubicBezTo>
                <a:cubicBezTo>
                  <a:pt x="300" y="501"/>
                  <a:pt x="284" y="520"/>
                  <a:pt x="284" y="543"/>
                </a:cubicBezTo>
                <a:cubicBezTo>
                  <a:pt x="284" y="570"/>
                  <a:pt x="306" y="592"/>
                  <a:pt x="333" y="592"/>
                </a:cubicBezTo>
                <a:cubicBezTo>
                  <a:pt x="361" y="592"/>
                  <a:pt x="383" y="570"/>
                  <a:pt x="383" y="543"/>
                </a:cubicBezTo>
                <a:cubicBezTo>
                  <a:pt x="383" y="520"/>
                  <a:pt x="367" y="501"/>
                  <a:pt x="346" y="495"/>
                </a:cubicBezTo>
                <a:cubicBezTo>
                  <a:pt x="346" y="369"/>
                  <a:pt x="346" y="369"/>
                  <a:pt x="346" y="369"/>
                </a:cubicBezTo>
                <a:cubicBezTo>
                  <a:pt x="377" y="365"/>
                  <a:pt x="405" y="349"/>
                  <a:pt x="423" y="325"/>
                </a:cubicBezTo>
                <a:cubicBezTo>
                  <a:pt x="494" y="354"/>
                  <a:pt x="494" y="354"/>
                  <a:pt x="494" y="354"/>
                </a:cubicBezTo>
                <a:cubicBezTo>
                  <a:pt x="494" y="355"/>
                  <a:pt x="494" y="357"/>
                  <a:pt x="494" y="358"/>
                </a:cubicBezTo>
                <a:cubicBezTo>
                  <a:pt x="494" y="385"/>
                  <a:pt x="516" y="407"/>
                  <a:pt x="543" y="407"/>
                </a:cubicBezTo>
                <a:cubicBezTo>
                  <a:pt x="570" y="407"/>
                  <a:pt x="593" y="385"/>
                  <a:pt x="593" y="358"/>
                </a:cubicBezTo>
                <a:cubicBezTo>
                  <a:pt x="593" y="331"/>
                  <a:pt x="570" y="309"/>
                  <a:pt x="543" y="309"/>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1" name="Text Placeholder 25">
            <a:extLst>
              <a:ext uri="{FF2B5EF4-FFF2-40B4-BE49-F238E27FC236}">
                <a16:creationId xmlns:a16="http://schemas.microsoft.com/office/drawing/2014/main" xmlns="" id="{D94F2AAB-2D9B-4F8C-8073-B542D190A950}"/>
              </a:ext>
            </a:extLst>
          </p:cNvPr>
          <p:cNvSpPr txBox="1">
            <a:spLocks/>
          </p:cNvSpPr>
          <p:nvPr/>
        </p:nvSpPr>
        <p:spPr>
          <a:xfrm>
            <a:off x="7168633" y="3174791"/>
            <a:ext cx="3055015" cy="278520"/>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7A68"/>
              </a:buClr>
            </a:pPr>
            <a:r>
              <a:rPr lang="en-US" b="1" dirty="0" smtClean="0">
                <a:solidFill>
                  <a:srgbClr val="00B050"/>
                </a:solidFill>
              </a:rPr>
              <a:t>Process optimization in Bots</a:t>
            </a:r>
            <a:endParaRPr lang="en-US" b="1" dirty="0">
              <a:solidFill>
                <a:srgbClr val="00B050"/>
              </a:solidFill>
            </a:endParaRPr>
          </a:p>
        </p:txBody>
      </p:sp>
      <p:sp>
        <p:nvSpPr>
          <p:cNvPr id="22" name="Content Placeholder 29">
            <a:extLst>
              <a:ext uri="{FF2B5EF4-FFF2-40B4-BE49-F238E27FC236}">
                <a16:creationId xmlns:a16="http://schemas.microsoft.com/office/drawing/2014/main" xmlns="" id="{93DE40F0-8312-4EFE-A066-BE2D2CBC33A6}"/>
              </a:ext>
            </a:extLst>
          </p:cNvPr>
          <p:cNvSpPr txBox="1">
            <a:spLocks/>
          </p:cNvSpPr>
          <p:nvPr/>
        </p:nvSpPr>
        <p:spPr>
          <a:xfrm>
            <a:off x="7197814" y="3598419"/>
            <a:ext cx="3313187" cy="2710658"/>
          </a:xfrm>
          <a:prstGeom prst="rect">
            <a:avLst/>
          </a:prstGeom>
        </p:spPr>
        <p:txBody>
          <a:bodyPr/>
          <a:lstStyle>
            <a:lvl1pPr marL="176213" indent="-176213" algn="l" defTabSz="914400" rtl="0" eaLnBrk="1" latinLnBrk="0" hangingPunct="1">
              <a:lnSpc>
                <a:spcPct val="100000"/>
              </a:lnSpc>
              <a:spcBef>
                <a:spcPts val="600"/>
              </a:spcBef>
              <a:buClr>
                <a:schemeClr val="bg2"/>
              </a:buClr>
              <a:buFont typeface="Arial" panose="020B0604020202020204" pitchFamily="34" charset="0"/>
              <a:buChar char="•"/>
              <a:defRPr sz="1600" kern="1200">
                <a:solidFill>
                  <a:srgbClr val="2A2C28"/>
                </a:solidFill>
                <a:latin typeface="+mj-lt"/>
                <a:ea typeface="+mn-ea"/>
                <a:cs typeface="+mn-cs"/>
              </a:defRPr>
            </a:lvl1pPr>
            <a:lvl2pPr marL="444500"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2pPr>
            <a:lvl3pPr marL="719138" indent="-18256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3pPr>
            <a:lvl4pPr marL="987425" indent="-182563" algn="l" defTabSz="914400" rtl="0" eaLnBrk="1" latinLnBrk="0" hangingPunct="1">
              <a:lnSpc>
                <a:spcPct val="100000"/>
              </a:lnSpc>
              <a:spcBef>
                <a:spcPts val="600"/>
              </a:spcBef>
              <a:buClr>
                <a:schemeClr val="tx2"/>
              </a:buClr>
              <a:buFont typeface="Arial" panose="020B0604020202020204" pitchFamily="34" charset="0"/>
              <a:buChar char="•"/>
              <a:tabLst/>
              <a:defRPr sz="1600" kern="1200">
                <a:solidFill>
                  <a:srgbClr val="2A2C28"/>
                </a:solidFill>
                <a:latin typeface="+mj-lt"/>
                <a:ea typeface="+mn-ea"/>
                <a:cs typeface="+mn-cs"/>
              </a:defRPr>
            </a:lvl4pPr>
            <a:lvl5pPr marL="1255713" indent="-176213" algn="l" defTabSz="914400" rtl="0" eaLnBrk="1" latinLnBrk="0" hangingPunct="1">
              <a:lnSpc>
                <a:spcPct val="100000"/>
              </a:lnSpc>
              <a:spcBef>
                <a:spcPts val="600"/>
              </a:spcBef>
              <a:buClr>
                <a:schemeClr val="tx2"/>
              </a:buClr>
              <a:buFont typeface="Arial" panose="020B0604020202020204" pitchFamily="34" charset="0"/>
              <a:buChar char="•"/>
              <a:defRPr sz="1600" kern="1200">
                <a:solidFill>
                  <a:srgbClr val="2A2C28"/>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007A68"/>
              </a:buClr>
            </a:pPr>
            <a:r>
              <a:rPr lang="en-US" sz="1400" dirty="0" smtClean="0"/>
              <a:t>Match business goals with visitor expectation.</a:t>
            </a:r>
          </a:p>
          <a:p>
            <a:pPr marL="285750" indent="-285750">
              <a:buClr>
                <a:srgbClr val="007A68"/>
              </a:buClr>
            </a:pPr>
            <a:r>
              <a:rPr lang="en-US" sz="1400" dirty="0" smtClean="0"/>
              <a:t>Drive persistence and Retention through improved communication.</a:t>
            </a:r>
          </a:p>
          <a:p>
            <a:pPr marL="285750" indent="-285750">
              <a:buClr>
                <a:srgbClr val="007A68"/>
              </a:buClr>
            </a:pPr>
            <a:r>
              <a:rPr lang="en-US" sz="1400" dirty="0" smtClean="0"/>
              <a:t>Customer centricity which can turn visitors in to the customers  and significantly increase conversion.</a:t>
            </a:r>
          </a:p>
          <a:p>
            <a:pPr marL="285750" indent="-285750">
              <a:buClr>
                <a:srgbClr val="007A68"/>
              </a:buClr>
            </a:pPr>
            <a:r>
              <a:rPr lang="en-US" sz="1400" dirty="0" smtClean="0"/>
              <a:t>Easy to use and less human efforts</a:t>
            </a:r>
          </a:p>
          <a:p>
            <a:pPr marL="285750" indent="-285750">
              <a:buClr>
                <a:srgbClr val="007A68"/>
              </a:buClr>
            </a:pPr>
            <a:r>
              <a:rPr lang="en-US" sz="1400" dirty="0" smtClean="0"/>
              <a:t>Serve as a guide for user to explore the services in the most effective and efficient manner</a:t>
            </a:r>
          </a:p>
        </p:txBody>
      </p:sp>
      <p:cxnSp>
        <p:nvCxnSpPr>
          <p:cNvPr id="23" name="Straight Connector 22">
            <a:extLst>
              <a:ext uri="{FF2B5EF4-FFF2-40B4-BE49-F238E27FC236}">
                <a16:creationId xmlns:a16="http://schemas.microsoft.com/office/drawing/2014/main" xmlns="" id="{4C1E42B4-258C-4918-AAD6-2BF02E9D7F94}"/>
              </a:ext>
            </a:extLst>
          </p:cNvPr>
          <p:cNvCxnSpPr>
            <a:cxnSpLocks/>
          </p:cNvCxnSpPr>
          <p:nvPr/>
        </p:nvCxnSpPr>
        <p:spPr>
          <a:xfrm>
            <a:off x="414556" y="871296"/>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C1E42B4-258C-4918-AAD6-2BF02E9D7F94}"/>
              </a:ext>
            </a:extLst>
          </p:cNvPr>
          <p:cNvCxnSpPr>
            <a:cxnSpLocks/>
          </p:cNvCxnSpPr>
          <p:nvPr/>
        </p:nvCxnSpPr>
        <p:spPr>
          <a:xfrm>
            <a:off x="773523" y="6534480"/>
            <a:ext cx="111532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11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A0D9EA97-4E86-46D6-A139-7B030F3F4C39}"/>
              </a:ext>
            </a:extLst>
          </p:cNvPr>
          <p:cNvPicPr>
            <a:picLocks noChangeAspect="1"/>
          </p:cNvPicPr>
          <p:nvPr/>
        </p:nvPicPr>
        <p:blipFill rotWithShape="1">
          <a:blip r:embed="rId2"/>
          <a:srcRect r="15627" b="-1"/>
          <a:stretch/>
        </p:blipFill>
        <p:spPr>
          <a:xfrm>
            <a:off x="3893574" y="255638"/>
            <a:ext cx="7983794" cy="6430297"/>
          </a:xfrm>
          <a:prstGeom prst="rect">
            <a:avLst/>
          </a:prstGeom>
        </p:spPr>
      </p:pic>
      <p:sp>
        <p:nvSpPr>
          <p:cNvPr id="11" name="Rectangle 10">
            <a:extLst>
              <a:ext uri="{FF2B5EF4-FFF2-40B4-BE49-F238E27FC236}">
                <a16:creationId xmlns:a16="http://schemas.microsoft.com/office/drawing/2014/main" xmlns="" id="{5342CB7E-8887-4798-8370-E2BCE8E45C8A}"/>
              </a:ext>
            </a:extLst>
          </p:cNvPr>
          <p:cNvSpPr/>
          <p:nvPr/>
        </p:nvSpPr>
        <p:spPr>
          <a:xfrm>
            <a:off x="285135" y="255638"/>
            <a:ext cx="3608439" cy="643029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Thank You</a:t>
            </a:r>
            <a:endParaRPr lang="en-IN" sz="4800" b="1" dirty="0"/>
          </a:p>
        </p:txBody>
      </p:sp>
      <p:sp>
        <p:nvSpPr>
          <p:cNvPr id="16" name="Rectangle 15">
            <a:extLst>
              <a:ext uri="{FF2B5EF4-FFF2-40B4-BE49-F238E27FC236}">
                <a16:creationId xmlns:a16="http://schemas.microsoft.com/office/drawing/2014/main" xmlns="" id="{1CF033D2-B088-437B-B40C-5E1B42D3FFF9}"/>
              </a:ext>
            </a:extLst>
          </p:cNvPr>
          <p:cNvSpPr/>
          <p:nvPr/>
        </p:nvSpPr>
        <p:spPr>
          <a:xfrm>
            <a:off x="285136" y="255638"/>
            <a:ext cx="3608439" cy="3736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dirty="0"/>
          </a:p>
        </p:txBody>
      </p:sp>
    </p:spTree>
    <p:extLst>
      <p:ext uri="{BB962C8B-B14F-4D97-AF65-F5344CB8AC3E}">
        <p14:creationId xmlns:p14="http://schemas.microsoft.com/office/powerpoint/2010/main" val="2945517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158</Words>
  <Application>Microsoft Office PowerPoint</Application>
  <PresentationFormat>Widescreen</PresentationFormat>
  <Paragraphs>54</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Customer Service- ChatBot</vt:lpstr>
      <vt:lpstr>PowerPoint Presentation</vt:lpstr>
      <vt:lpstr>Customer Service ChatBot solution statements:</vt:lpstr>
      <vt:lpstr>PowerPoint Presentation</vt:lpstr>
    </vt:vector>
  </TitlesOfParts>
  <Company>Toll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Service- ChatBot</dc:title>
  <dc:creator>Ujjwal Kumar Jha</dc:creator>
  <cp:lastModifiedBy>Ujjwal Kumar Jha</cp:lastModifiedBy>
  <cp:revision>8</cp:revision>
  <dcterms:created xsi:type="dcterms:W3CDTF">2020-06-28T12:20:30Z</dcterms:created>
  <dcterms:modified xsi:type="dcterms:W3CDTF">2020-06-28T17:06:01Z</dcterms:modified>
</cp:coreProperties>
</file>