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278" r:id="rId6"/>
    <p:sldId id="258" r:id="rId7"/>
    <p:sldId id="286" r:id="rId8"/>
    <p:sldId id="288" r:id="rId9"/>
    <p:sldId id="287" r:id="rId10"/>
    <p:sldId id="289" r:id="rId11"/>
    <p:sldId id="290" r:id="rId12"/>
    <p:sldId id="291" r:id="rId13"/>
    <p:sldId id="281" r:id="rId14"/>
    <p:sldId id="283"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55" autoAdjust="0"/>
  </p:normalViewPr>
  <p:slideViewPr>
    <p:cSldViewPr snapToGrid="0">
      <p:cViewPr varScale="1">
        <p:scale>
          <a:sx n="59" d="100"/>
          <a:sy n="59" d="100"/>
        </p:scale>
        <p:origin x="964" y="6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7/11/2025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026838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57201" y="416560"/>
            <a:ext cx="11348720" cy="2133600"/>
          </a:xfrm>
          <a:solidFill>
            <a:schemeClr val="tx2">
              <a:lumMod val="20000"/>
              <a:lumOff val="80000"/>
            </a:schemeClr>
          </a:solidFill>
        </p:spPr>
        <p:txBody>
          <a:bodyPr anchor="ctr"/>
          <a:lstStyle/>
          <a:p>
            <a:pPr algn="ctr"/>
            <a:r>
              <a:rPr lang="en-US" sz="2800" b="1" dirty="0">
                <a:solidFill>
                  <a:schemeClr val="bg2">
                    <a:lumMod val="50000"/>
                  </a:schemeClr>
                </a:solidFill>
              </a:rPr>
              <a:t>		EN1190 Engineering Design Project</a:t>
            </a:r>
            <a:br>
              <a:rPr lang="en-US" dirty="0"/>
            </a:br>
            <a:r>
              <a:rPr lang="en-US" sz="4000" b="1" dirty="0"/>
              <a:t>Smart Auto-Off Multiplug Socket for Dry Irons</a:t>
            </a:r>
            <a:br>
              <a:rPr lang="en-US" dirty="0"/>
            </a:br>
            <a:endParaRPr lang="en-US" dirty="0"/>
          </a:p>
        </p:txBody>
      </p:sp>
      <p:sp>
        <p:nvSpPr>
          <p:cNvPr id="3" name="TextBox 2">
            <a:extLst>
              <a:ext uri="{FF2B5EF4-FFF2-40B4-BE49-F238E27FC236}">
                <a16:creationId xmlns:a16="http://schemas.microsoft.com/office/drawing/2014/main" id="{DF11D19A-96CA-2C34-2D04-12B230348444}"/>
              </a:ext>
            </a:extLst>
          </p:cNvPr>
          <p:cNvSpPr txBox="1"/>
          <p:nvPr/>
        </p:nvSpPr>
        <p:spPr>
          <a:xfrm>
            <a:off x="2590801" y="5628640"/>
            <a:ext cx="7081520" cy="646331"/>
          </a:xfrm>
          <a:prstGeom prst="rect">
            <a:avLst/>
          </a:prstGeom>
          <a:noFill/>
        </p:spPr>
        <p:txBody>
          <a:bodyPr wrap="square" rtlCol="0">
            <a:spAutoFit/>
          </a:bodyPr>
          <a:lstStyle/>
          <a:p>
            <a:pPr algn="ctr"/>
            <a:r>
              <a:rPr lang="en-US" dirty="0"/>
              <a:t>Department of Electronic &amp; Telecommunication Engineering University of Moratuwa, Sri Lanka</a:t>
            </a:r>
          </a:p>
        </p:txBody>
      </p:sp>
      <p:sp>
        <p:nvSpPr>
          <p:cNvPr id="4" name="TextBox 3">
            <a:extLst>
              <a:ext uri="{FF2B5EF4-FFF2-40B4-BE49-F238E27FC236}">
                <a16:creationId xmlns:a16="http://schemas.microsoft.com/office/drawing/2014/main" id="{0BC659B8-F471-7305-87EE-0867FDFCF54A}"/>
              </a:ext>
            </a:extLst>
          </p:cNvPr>
          <p:cNvSpPr txBox="1"/>
          <p:nvPr/>
        </p:nvSpPr>
        <p:spPr>
          <a:xfrm>
            <a:off x="3413760" y="3429000"/>
            <a:ext cx="5364480" cy="1323439"/>
          </a:xfrm>
          <a:prstGeom prst="rect">
            <a:avLst/>
          </a:prstGeom>
          <a:solidFill>
            <a:schemeClr val="bg1">
              <a:lumMod val="95000"/>
            </a:schemeClr>
          </a:solidFill>
        </p:spPr>
        <p:txBody>
          <a:bodyPr wrap="square" rtlCol="0">
            <a:spAutoFit/>
          </a:bodyPr>
          <a:lstStyle/>
          <a:p>
            <a:pPr algn="ctr"/>
            <a:r>
              <a:rPr lang="en-US" sz="2000" dirty="0"/>
              <a:t>W.U. Deshan – 230130E</a:t>
            </a:r>
          </a:p>
          <a:p>
            <a:pPr algn="ctr"/>
            <a:r>
              <a:rPr lang="en-US" sz="2000" dirty="0"/>
              <a:t>K.T.G.T.N. Dhananjaya – 230138K</a:t>
            </a:r>
          </a:p>
          <a:p>
            <a:pPr algn="ctr"/>
            <a:r>
              <a:rPr lang="en-US" sz="2000" dirty="0"/>
              <a:t>D.M.D.P. Dissanayaka - 230155J</a:t>
            </a:r>
          </a:p>
          <a:p>
            <a:pPr algn="ctr"/>
            <a:r>
              <a:rPr lang="en-US" sz="2000" dirty="0"/>
              <a:t>U. Saruka - 230585C</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13360" y="264161"/>
            <a:ext cx="11694160" cy="589279"/>
          </a:xfrm>
          <a:solidFill>
            <a:schemeClr val="bg2">
              <a:lumMod val="75000"/>
            </a:schemeClr>
          </a:solidFill>
        </p:spPr>
        <p:txBody>
          <a:bodyPr>
            <a:normAutofit/>
          </a:bodyPr>
          <a:lstStyle/>
          <a:p>
            <a:r>
              <a:rPr lang="en-US" sz="3200" b="1" dirty="0"/>
              <a:t>Applications and Extensions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3" name="TextBox 12">
            <a:extLst>
              <a:ext uri="{FF2B5EF4-FFF2-40B4-BE49-F238E27FC236}">
                <a16:creationId xmlns:a16="http://schemas.microsoft.com/office/drawing/2014/main" id="{3CBD062F-FF2B-F5D8-F3D0-E456C4D9B97A}"/>
              </a:ext>
            </a:extLst>
          </p:cNvPr>
          <p:cNvSpPr txBox="1"/>
          <p:nvPr/>
        </p:nvSpPr>
        <p:spPr>
          <a:xfrm>
            <a:off x="213360" y="1808480"/>
            <a:ext cx="11694160" cy="1785104"/>
          </a:xfrm>
          <a:prstGeom prst="rect">
            <a:avLst/>
          </a:prstGeom>
          <a:solidFill>
            <a:schemeClr val="bg2"/>
          </a:solidFill>
        </p:spPr>
        <p:txBody>
          <a:bodyPr wrap="square" rtlCol="0">
            <a:spAutoFit/>
          </a:bodyPr>
          <a:lstStyle/>
          <a:p>
            <a:r>
              <a:rPr lang="en-US" sz="2200" dirty="0"/>
              <a:t>Our smart auto-off multiplug socket has a wide range of practical applications in both</a:t>
            </a:r>
            <a:br>
              <a:rPr lang="en-US" sz="2200" dirty="0"/>
            </a:br>
            <a:r>
              <a:rPr lang="en-US" sz="2200" dirty="0"/>
              <a:t>residential and commercial environments. It can be used to control dry irons, soldering irons,</a:t>
            </a:r>
            <a:br>
              <a:rPr lang="en-US" sz="2200" dirty="0"/>
            </a:br>
            <a:r>
              <a:rPr lang="en-US" sz="2200" dirty="0"/>
              <a:t>heaters, or any electrical appliance where motion-based automation can improve safety and</a:t>
            </a:r>
            <a:br>
              <a:rPr lang="en-US" sz="2200" dirty="0"/>
            </a:br>
            <a:r>
              <a:rPr lang="en-US" sz="2200" dirty="0"/>
              <a:t>save energy. The device is especially useful in households, hostels, tailoring shops, and labs</a:t>
            </a:r>
            <a:br>
              <a:rPr lang="en-US" sz="2200" dirty="0"/>
            </a:br>
            <a:r>
              <a:rPr lang="en-US" sz="2200" dirty="0"/>
              <a:t>where users often forget to switch off high-power appliances</a:t>
            </a:r>
          </a:p>
        </p:txBody>
      </p:sp>
      <p:sp>
        <p:nvSpPr>
          <p:cNvPr id="19" name="TextBox 18">
            <a:extLst>
              <a:ext uri="{FF2B5EF4-FFF2-40B4-BE49-F238E27FC236}">
                <a16:creationId xmlns:a16="http://schemas.microsoft.com/office/drawing/2014/main" id="{4BE3DB4A-F485-4857-CB1F-96252893E97E}"/>
              </a:ext>
            </a:extLst>
          </p:cNvPr>
          <p:cNvSpPr txBox="1"/>
          <p:nvPr/>
        </p:nvSpPr>
        <p:spPr>
          <a:xfrm>
            <a:off x="213360" y="3749040"/>
            <a:ext cx="11694160" cy="1785104"/>
          </a:xfrm>
          <a:prstGeom prst="rect">
            <a:avLst/>
          </a:prstGeom>
          <a:solidFill>
            <a:schemeClr val="bg2"/>
          </a:solidFill>
        </p:spPr>
        <p:txBody>
          <a:bodyPr wrap="square" rtlCol="0">
            <a:spAutoFit/>
          </a:bodyPr>
          <a:lstStyle/>
          <a:p>
            <a:r>
              <a:rPr lang="en-US" sz="2200" dirty="0"/>
              <a:t>As an extension, this smart socket can be adapted to work with any standard electrical appliance, allowing users to switch between automatic and manual modes. It also supports future integration with mobile apps for custom timers and notifications, transforming regular appliances into smart devices and enabling better energy management and smart home compatibility</a:t>
            </a:r>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graphicFrame>
        <p:nvGraphicFramePr>
          <p:cNvPr id="15" name="Table Placeholder 14">
            <a:extLst>
              <a:ext uri="{FF2B5EF4-FFF2-40B4-BE49-F238E27FC236}">
                <a16:creationId xmlns:a16="http://schemas.microsoft.com/office/drawing/2014/main" id="{859FC079-2432-E56F-5F0A-5C8032E19A6D}"/>
              </a:ext>
            </a:extLst>
          </p:cNvPr>
          <p:cNvGraphicFramePr>
            <a:graphicFrameLocks noGrp="1"/>
          </p:cNvGraphicFramePr>
          <p:nvPr>
            <p:ph type="tbl" sz="quarter" idx="14"/>
            <p:extLst>
              <p:ext uri="{D42A27DB-BD31-4B8C-83A1-F6EECF244321}">
                <p14:modId xmlns:p14="http://schemas.microsoft.com/office/powerpoint/2010/main" val="140961242"/>
              </p:ext>
            </p:extLst>
          </p:nvPr>
        </p:nvGraphicFramePr>
        <p:xfrm>
          <a:off x="294640" y="1351281"/>
          <a:ext cx="11673840" cy="4795519"/>
        </p:xfrm>
        <a:graphic>
          <a:graphicData uri="http://schemas.openxmlformats.org/drawingml/2006/table">
            <a:tbl>
              <a:tblPr firstRow="1" bandRow="1">
                <a:tableStyleId>{F5AB1C69-6EDB-4FF4-983F-18BD219EF322}</a:tableStyleId>
              </a:tblPr>
              <a:tblGrid>
                <a:gridCol w="3032316">
                  <a:extLst>
                    <a:ext uri="{9D8B030D-6E8A-4147-A177-3AD203B41FA5}">
                      <a16:colId xmlns:a16="http://schemas.microsoft.com/office/drawing/2014/main" val="2529791283"/>
                    </a:ext>
                  </a:extLst>
                </a:gridCol>
                <a:gridCol w="8641524">
                  <a:extLst>
                    <a:ext uri="{9D8B030D-6E8A-4147-A177-3AD203B41FA5}">
                      <a16:colId xmlns:a16="http://schemas.microsoft.com/office/drawing/2014/main" val="2562445568"/>
                    </a:ext>
                  </a:extLst>
                </a:gridCol>
              </a:tblGrid>
              <a:tr h="596075">
                <a:tc>
                  <a:txBody>
                    <a:bodyPr/>
                    <a:lstStyle/>
                    <a:p>
                      <a:r>
                        <a:rPr lang="en-US" sz="2400" b="1" dirty="0">
                          <a:solidFill>
                            <a:schemeClr val="tx1"/>
                          </a:solidFill>
                        </a:rPr>
                        <a:t>Name</a:t>
                      </a:r>
                    </a:p>
                  </a:txBody>
                  <a:tcPr/>
                </a:tc>
                <a:tc>
                  <a:txBody>
                    <a:bodyPr/>
                    <a:lstStyle/>
                    <a:p>
                      <a:r>
                        <a:rPr lang="en-US" sz="2400" dirty="0">
                          <a:solidFill>
                            <a:sysClr val="windowText" lastClr="000000"/>
                          </a:solidFill>
                        </a:rPr>
                        <a:t>Task Allocation</a:t>
                      </a:r>
                    </a:p>
                  </a:txBody>
                  <a:tcPr/>
                </a:tc>
                <a:extLst>
                  <a:ext uri="{0D108BD9-81ED-4DB2-BD59-A6C34878D82A}">
                    <a16:rowId xmlns:a16="http://schemas.microsoft.com/office/drawing/2014/main" val="632008317"/>
                  </a:ext>
                </a:extLst>
              </a:tr>
              <a:tr h="1049861">
                <a:tc>
                  <a:txBody>
                    <a:bodyPr/>
                    <a:lstStyle/>
                    <a:p>
                      <a:pPr algn="ctr"/>
                      <a:r>
                        <a:rPr lang="en-US" sz="1800" dirty="0"/>
                        <a:t> W.U. Deshan – 230130E</a:t>
                      </a:r>
                    </a:p>
                    <a:p>
                      <a:endParaRPr lang="en-US" dirty="0"/>
                    </a:p>
                  </a:txBody>
                  <a:tcPr/>
                </a:tc>
                <a:tc>
                  <a:txBody>
                    <a:bodyPr/>
                    <a:lstStyle/>
                    <a:p>
                      <a:r>
                        <a:rPr lang="en-US" dirty="0"/>
                        <a:t>Assembling , Enclosure Design , Sensor integration and testing , Soldering</a:t>
                      </a:r>
                    </a:p>
                  </a:txBody>
                  <a:tcPr/>
                </a:tc>
                <a:extLst>
                  <a:ext uri="{0D108BD9-81ED-4DB2-BD59-A6C34878D82A}">
                    <a16:rowId xmlns:a16="http://schemas.microsoft.com/office/drawing/2014/main" val="927628212"/>
                  </a:ext>
                </a:extLst>
              </a:tr>
              <a:tr h="1049861">
                <a:tc>
                  <a:txBody>
                    <a:bodyPr/>
                    <a:lstStyle/>
                    <a:p>
                      <a:pPr algn="ctr"/>
                      <a:r>
                        <a:rPr lang="en-US" sz="1800" dirty="0"/>
                        <a:t>K.T.G.N. Dhananjaya – 230138K</a:t>
                      </a:r>
                    </a:p>
                    <a:p>
                      <a:endParaRPr lang="en-US" dirty="0"/>
                    </a:p>
                  </a:txBody>
                  <a:tcPr/>
                </a:tc>
                <a:tc>
                  <a:txBody>
                    <a:bodyPr/>
                    <a:lstStyle/>
                    <a:p>
                      <a:r>
                        <a:rPr lang="en-US" dirty="0"/>
                        <a:t>Assembling , Enclosure Design , Sensor integration and testing , Enclosure Testing</a:t>
                      </a:r>
                    </a:p>
                  </a:txBody>
                  <a:tcPr/>
                </a:tc>
                <a:extLst>
                  <a:ext uri="{0D108BD9-81ED-4DB2-BD59-A6C34878D82A}">
                    <a16:rowId xmlns:a16="http://schemas.microsoft.com/office/drawing/2014/main" val="2133240919"/>
                  </a:ext>
                </a:extLst>
              </a:tr>
              <a:tr h="1049861">
                <a:tc>
                  <a:txBody>
                    <a:bodyPr/>
                    <a:lstStyle/>
                    <a:p>
                      <a:pPr algn="ctr"/>
                      <a:r>
                        <a:rPr lang="en-US" sz="1800" dirty="0"/>
                        <a:t>D.M.D.P. Dissanayaka - 230155J</a:t>
                      </a:r>
                    </a:p>
                    <a:p>
                      <a:endParaRPr lang="en-US" dirty="0"/>
                    </a:p>
                  </a:txBody>
                  <a:tcPr/>
                </a:tc>
                <a:tc>
                  <a:txBody>
                    <a:bodyPr/>
                    <a:lstStyle/>
                    <a:p>
                      <a:r>
                        <a:rPr lang="en-US" dirty="0"/>
                        <a:t>Circuit Design , Microcontroller Programming , PCB Design , Soldering</a:t>
                      </a:r>
                    </a:p>
                  </a:txBody>
                  <a:tcPr/>
                </a:tc>
                <a:extLst>
                  <a:ext uri="{0D108BD9-81ED-4DB2-BD59-A6C34878D82A}">
                    <a16:rowId xmlns:a16="http://schemas.microsoft.com/office/drawing/2014/main" val="3819077776"/>
                  </a:ext>
                </a:extLst>
              </a:tr>
              <a:tr h="10498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  U. Saruka - 230585C</a:t>
                      </a:r>
                    </a:p>
                    <a:p>
                      <a:endParaRPr lang="en-US" dirty="0"/>
                    </a:p>
                  </a:txBody>
                  <a:tcPr/>
                </a:tc>
                <a:tc>
                  <a:txBody>
                    <a:bodyPr/>
                    <a:lstStyle/>
                    <a:p>
                      <a:r>
                        <a:rPr lang="en-US" dirty="0"/>
                        <a:t>Enclosure Testing , Sensor integration and testing , Code-Debugging</a:t>
                      </a:r>
                    </a:p>
                  </a:txBody>
                  <a:tcPr/>
                </a:tc>
                <a:extLst>
                  <a:ext uri="{0D108BD9-81ED-4DB2-BD59-A6C34878D82A}">
                    <a16:rowId xmlns:a16="http://schemas.microsoft.com/office/drawing/2014/main" val="3534219825"/>
                  </a:ext>
                </a:extLst>
              </a:tr>
            </a:tbl>
          </a:graphicData>
        </a:graphic>
      </p:graphicFrame>
      <p:sp>
        <p:nvSpPr>
          <p:cNvPr id="16" name="TextBox 15">
            <a:extLst>
              <a:ext uri="{FF2B5EF4-FFF2-40B4-BE49-F238E27FC236}">
                <a16:creationId xmlns:a16="http://schemas.microsoft.com/office/drawing/2014/main" id="{BDE5816E-6744-9055-B003-D7A3C9B61C16}"/>
              </a:ext>
            </a:extLst>
          </p:cNvPr>
          <p:cNvSpPr txBox="1"/>
          <p:nvPr/>
        </p:nvSpPr>
        <p:spPr>
          <a:xfrm>
            <a:off x="294640" y="345440"/>
            <a:ext cx="11673840" cy="523220"/>
          </a:xfrm>
          <a:prstGeom prst="rect">
            <a:avLst/>
          </a:prstGeom>
          <a:solidFill>
            <a:schemeClr val="bg2">
              <a:lumMod val="75000"/>
            </a:schemeClr>
          </a:solidFill>
        </p:spPr>
        <p:txBody>
          <a:bodyPr wrap="square" rtlCol="0">
            <a:spAutoFit/>
          </a:bodyPr>
          <a:lstStyle/>
          <a:p>
            <a:r>
              <a:rPr lang="en-US" sz="2800" b="1" dirty="0"/>
              <a:t>Team Task Allocation</a:t>
            </a:r>
          </a:p>
        </p:txBody>
      </p:sp>
    </p:spTree>
    <p:extLst>
      <p:ext uri="{BB962C8B-B14F-4D97-AF65-F5344CB8AC3E}">
        <p14:creationId xmlns:p14="http://schemas.microsoft.com/office/powerpoint/2010/main" val="1658164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3198495" y="1829097"/>
            <a:ext cx="5795010" cy="2082504"/>
          </a:xfrm>
        </p:spPr>
        <p:txBody>
          <a:bodyPr/>
          <a:lstStyle/>
          <a:p>
            <a:pPr algn="ctr"/>
            <a:r>
              <a:rPr lang="en-US" sz="4400" dirty="0"/>
              <a:t>The End</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203200" y="132080"/>
            <a:ext cx="11816080" cy="731520"/>
          </a:xfrm>
          <a:solidFill>
            <a:schemeClr val="bg2">
              <a:lumMod val="90000"/>
            </a:schemeClr>
          </a:solidFill>
        </p:spPr>
        <p:txBody>
          <a:bodyPr/>
          <a:lstStyle/>
          <a:p>
            <a:r>
              <a:rPr lang="en-US" dirty="0"/>
              <a:t>Abstraction</a:t>
            </a:r>
          </a:p>
        </p:txBody>
      </p:sp>
      <p:sp>
        <p:nvSpPr>
          <p:cNvPr id="3" name="TextBox 2">
            <a:extLst>
              <a:ext uri="{FF2B5EF4-FFF2-40B4-BE49-F238E27FC236}">
                <a16:creationId xmlns:a16="http://schemas.microsoft.com/office/drawing/2014/main" id="{B55CCABA-6A2E-D330-5DB2-C73FF3B98FED}"/>
              </a:ext>
            </a:extLst>
          </p:cNvPr>
          <p:cNvSpPr txBox="1"/>
          <p:nvPr/>
        </p:nvSpPr>
        <p:spPr>
          <a:xfrm>
            <a:off x="203200" y="1268532"/>
            <a:ext cx="11816080" cy="2585323"/>
          </a:xfrm>
          <a:prstGeom prst="rect">
            <a:avLst/>
          </a:prstGeom>
          <a:solidFill>
            <a:schemeClr val="bg2">
              <a:lumMod val="75000"/>
            </a:schemeClr>
          </a:solidFill>
        </p:spPr>
        <p:txBody>
          <a:bodyPr wrap="square" rtlCol="0">
            <a:spAutoFit/>
          </a:bodyPr>
          <a:lstStyle/>
          <a:p>
            <a:r>
              <a:rPr lang="en-US" sz="2400" dirty="0"/>
              <a:t>In many households, users often forget to turn off dry irons, leading to fire hazards, overheating, and energy waste. Despite the availability of smart appliances, most dry irons remain non-automated, increasing the risk of accidents due to human negligence.</a:t>
            </a:r>
          </a:p>
          <a:p>
            <a:r>
              <a:rPr lang="en-US" sz="2400" dirty="0"/>
              <a:t>We propose a Smart Auto-Off Multiplug Socket, specifically designed for dry irons. The device uses a vibration sensor to detect inactivity and cuts power automatically after a set time. </a:t>
            </a:r>
          </a:p>
          <a:p>
            <a:endParaRPr lang="en-US" dirty="0">
              <a:solidFill>
                <a:schemeClr val="bg1"/>
              </a:solidFill>
            </a:endParaRPr>
          </a:p>
        </p:txBody>
      </p:sp>
      <p:sp>
        <p:nvSpPr>
          <p:cNvPr id="4" name="TextBox 3">
            <a:extLst>
              <a:ext uri="{FF2B5EF4-FFF2-40B4-BE49-F238E27FC236}">
                <a16:creationId xmlns:a16="http://schemas.microsoft.com/office/drawing/2014/main" id="{C4AF54A7-1922-165E-E46A-74A70708D873}"/>
              </a:ext>
            </a:extLst>
          </p:cNvPr>
          <p:cNvSpPr txBox="1"/>
          <p:nvPr/>
        </p:nvSpPr>
        <p:spPr>
          <a:xfrm>
            <a:off x="203200" y="4085472"/>
            <a:ext cx="11816080" cy="1631216"/>
          </a:xfrm>
          <a:prstGeom prst="rect">
            <a:avLst/>
          </a:prstGeom>
          <a:gradFill flip="none" rotWithShape="1">
            <a:gsLst>
              <a:gs pos="0">
                <a:schemeClr val="bg2">
                  <a:lumMod val="75000"/>
                  <a:shade val="30000"/>
                  <a:satMod val="115000"/>
                </a:schemeClr>
              </a:gs>
              <a:gs pos="50000">
                <a:schemeClr val="bg2">
                  <a:lumMod val="75000"/>
                  <a:shade val="67500"/>
                  <a:satMod val="115000"/>
                </a:schemeClr>
              </a:gs>
              <a:gs pos="100000">
                <a:schemeClr val="bg2">
                  <a:lumMod val="75000"/>
                  <a:shade val="100000"/>
                  <a:satMod val="115000"/>
                </a:schemeClr>
              </a:gs>
            </a:gsLst>
            <a:lin ang="10800000" scaled="1"/>
            <a:tileRect/>
          </a:gradFill>
        </p:spPr>
        <p:txBody>
          <a:bodyPr wrap="square" rtlCol="0">
            <a:spAutoFit/>
          </a:bodyPr>
          <a:lstStyle/>
          <a:p>
            <a:r>
              <a:rPr lang="en-US" sz="2000" dirty="0"/>
              <a:t>Goals:</a:t>
            </a:r>
          </a:p>
          <a:p>
            <a:pPr marL="285750" lvl="0" indent="-285750">
              <a:buFont typeface="Wingdings" panose="05000000000000000000" pitchFamily="2" charset="2"/>
              <a:buChar char="q"/>
            </a:pPr>
            <a:r>
              <a:rPr lang="en-US" sz="2000" dirty="0"/>
              <a:t>Safety improvement through automatic shutoff</a:t>
            </a:r>
          </a:p>
          <a:p>
            <a:pPr marL="285750" lvl="0" indent="-285750">
              <a:buFont typeface="Wingdings" panose="05000000000000000000" pitchFamily="2" charset="2"/>
              <a:buChar char="q"/>
            </a:pPr>
            <a:r>
              <a:rPr lang="en-US" sz="2000" dirty="0"/>
              <a:t>Versatility with dual-mode support</a:t>
            </a:r>
          </a:p>
          <a:p>
            <a:pPr marL="285750" lvl="0" indent="-285750">
              <a:buFont typeface="Wingdings" panose="05000000000000000000" pitchFamily="2" charset="2"/>
              <a:buChar char="q"/>
            </a:pPr>
            <a:r>
              <a:rPr lang="en-US" sz="2000" dirty="0"/>
              <a:t>Cost-effective retrofit design</a:t>
            </a:r>
          </a:p>
          <a:p>
            <a:pPr marL="285750" lvl="0" indent="-285750">
              <a:buFont typeface="Wingdings" panose="05000000000000000000" pitchFamily="2" charset="2"/>
              <a:buChar char="q"/>
            </a:pPr>
            <a:r>
              <a:rPr lang="en-US" sz="2000" dirty="0"/>
              <a:t>Easy usability and trust-building visual alerts</a:t>
            </a:r>
          </a:p>
        </p:txBody>
      </p:sp>
    </p:spTree>
    <p:extLst>
      <p:ext uri="{BB962C8B-B14F-4D97-AF65-F5344CB8AC3E}">
        <p14:creationId xmlns:p14="http://schemas.microsoft.com/office/powerpoint/2010/main" val="608796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213360" y="1717039"/>
            <a:ext cx="11724640" cy="3116217"/>
          </a:xfrm>
          <a:gradFill flip="none" rotWithShape="1">
            <a:gsLst>
              <a:gs pos="0">
                <a:schemeClr val="bg2">
                  <a:shade val="30000"/>
                  <a:satMod val="115000"/>
                </a:schemeClr>
              </a:gs>
              <a:gs pos="50000">
                <a:schemeClr val="bg2">
                  <a:shade val="67500"/>
                  <a:satMod val="115000"/>
                </a:schemeClr>
              </a:gs>
              <a:gs pos="100000">
                <a:schemeClr val="bg2">
                  <a:shade val="100000"/>
                  <a:satMod val="115000"/>
                </a:schemeClr>
              </a:gs>
            </a:gsLst>
            <a:lin ang="10800000" scaled="1"/>
            <a:tileRect/>
          </a:gradFill>
        </p:spPr>
        <p:txBody>
          <a:bodyPr>
            <a:normAutofit/>
          </a:bodyPr>
          <a:lstStyle/>
          <a:p>
            <a:br>
              <a:rPr lang="en-US" dirty="0"/>
            </a:br>
            <a:r>
              <a:rPr lang="en-US" dirty="0"/>
              <a:t>Microcontroller : PIC12F675</a:t>
            </a:r>
            <a:br>
              <a:rPr lang="en-US" dirty="0"/>
            </a:br>
            <a:r>
              <a:rPr lang="en-US" dirty="0"/>
              <a:t>Sensor : SW420 Motion Sensor</a:t>
            </a:r>
            <a:br>
              <a:rPr lang="en-US" dirty="0"/>
            </a:br>
            <a:r>
              <a:rPr lang="en-US" dirty="0"/>
              <a:t>User Alert : Blinking LED</a:t>
            </a:r>
            <a:br>
              <a:rPr lang="en-US" dirty="0"/>
            </a:br>
            <a:r>
              <a:rPr lang="en-US" dirty="0"/>
              <a:t>Power Supply : 230V AC to 5V DC Converter</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4" name="TextBox 3">
            <a:extLst>
              <a:ext uri="{FF2B5EF4-FFF2-40B4-BE49-F238E27FC236}">
                <a16:creationId xmlns:a16="http://schemas.microsoft.com/office/drawing/2014/main" id="{93C7DD58-B12D-66A4-5D87-087B83AB68CB}"/>
              </a:ext>
            </a:extLst>
          </p:cNvPr>
          <p:cNvSpPr txBox="1"/>
          <p:nvPr/>
        </p:nvSpPr>
        <p:spPr>
          <a:xfrm>
            <a:off x="213360" y="380127"/>
            <a:ext cx="11724640" cy="523220"/>
          </a:xfrm>
          <a:prstGeom prst="rect">
            <a:avLst/>
          </a:prstGeom>
          <a:solidFill>
            <a:schemeClr val="bg2">
              <a:lumMod val="90000"/>
            </a:schemeClr>
          </a:solidFill>
        </p:spPr>
        <p:txBody>
          <a:bodyPr wrap="square" rtlCol="0">
            <a:spAutoFit/>
          </a:bodyPr>
          <a:lstStyle/>
          <a:p>
            <a:r>
              <a:rPr lang="en-US" sz="2800" b="1" dirty="0"/>
              <a:t>Modules We Use</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FEC44-12BA-78DA-7E40-CD83B764701A}"/>
              </a:ext>
            </a:extLst>
          </p:cNvPr>
          <p:cNvSpPr>
            <a:spLocks noGrp="1"/>
          </p:cNvSpPr>
          <p:nvPr>
            <p:ph type="title"/>
          </p:nvPr>
        </p:nvSpPr>
        <p:spPr>
          <a:xfrm>
            <a:off x="254000" y="274320"/>
            <a:ext cx="11684000" cy="589281"/>
          </a:xfrm>
          <a:solidFill>
            <a:schemeClr val="bg2">
              <a:lumMod val="75000"/>
            </a:schemeClr>
          </a:solidFill>
        </p:spPr>
        <p:txBody>
          <a:bodyPr>
            <a:normAutofit/>
          </a:bodyPr>
          <a:lstStyle/>
          <a:p>
            <a:pPr algn="l"/>
            <a:r>
              <a:rPr lang="en-US" sz="3200" b="1" dirty="0"/>
              <a:t>PCB Design</a:t>
            </a:r>
          </a:p>
        </p:txBody>
      </p:sp>
      <p:sp>
        <p:nvSpPr>
          <p:cNvPr id="4" name="Slide Number Placeholder 3">
            <a:extLst>
              <a:ext uri="{FF2B5EF4-FFF2-40B4-BE49-F238E27FC236}">
                <a16:creationId xmlns:a16="http://schemas.microsoft.com/office/drawing/2014/main" id="{DD03977E-3CC1-F622-0421-42FD237103B8}"/>
              </a:ext>
            </a:extLst>
          </p:cNvPr>
          <p:cNvSpPr>
            <a:spLocks noGrp="1"/>
          </p:cNvSpPr>
          <p:nvPr>
            <p:ph type="sldNum" sz="quarter" idx="12"/>
          </p:nvPr>
        </p:nvSpPr>
        <p:spPr/>
        <p:txBody>
          <a:bodyPr/>
          <a:lstStyle/>
          <a:p>
            <a:fld id="{A49DFD55-3C28-40EF-9E31-A92D2E4017FF}" type="slidenum">
              <a:rPr lang="en-US" smtClean="0"/>
              <a:pPr/>
              <a:t>4</a:t>
            </a:fld>
            <a:endParaRPr lang="en-US" dirty="0"/>
          </a:p>
        </p:txBody>
      </p:sp>
      <p:pic>
        <p:nvPicPr>
          <p:cNvPr id="6" name="Picture 5">
            <a:extLst>
              <a:ext uri="{FF2B5EF4-FFF2-40B4-BE49-F238E27FC236}">
                <a16:creationId xmlns:a16="http://schemas.microsoft.com/office/drawing/2014/main" id="{6CD8922E-D05E-191C-6DBC-39B9C705148B}"/>
              </a:ext>
            </a:extLst>
          </p:cNvPr>
          <p:cNvPicPr>
            <a:picLocks noChangeAspect="1"/>
          </p:cNvPicPr>
          <p:nvPr/>
        </p:nvPicPr>
        <p:blipFill>
          <a:blip r:embed="rId2"/>
          <a:stretch>
            <a:fillRect/>
          </a:stretch>
        </p:blipFill>
        <p:spPr>
          <a:xfrm rot="16200000">
            <a:off x="3578750" y="-119489"/>
            <a:ext cx="4892259" cy="7193279"/>
          </a:xfrm>
          <a:prstGeom prst="rect">
            <a:avLst/>
          </a:prstGeom>
        </p:spPr>
      </p:pic>
      <p:sp>
        <p:nvSpPr>
          <p:cNvPr id="7" name="TextBox 6">
            <a:extLst>
              <a:ext uri="{FF2B5EF4-FFF2-40B4-BE49-F238E27FC236}">
                <a16:creationId xmlns:a16="http://schemas.microsoft.com/office/drawing/2014/main" id="{B7A34CE8-DC4F-5D60-504B-3F852994D8A4}"/>
              </a:ext>
            </a:extLst>
          </p:cNvPr>
          <p:cNvSpPr txBox="1"/>
          <p:nvPr/>
        </p:nvSpPr>
        <p:spPr>
          <a:xfrm>
            <a:off x="3688080" y="6090699"/>
            <a:ext cx="4958080" cy="369332"/>
          </a:xfrm>
          <a:prstGeom prst="rect">
            <a:avLst/>
          </a:prstGeom>
          <a:noFill/>
        </p:spPr>
        <p:txBody>
          <a:bodyPr wrap="square" rtlCol="0">
            <a:spAutoFit/>
          </a:bodyPr>
          <a:lstStyle/>
          <a:p>
            <a:pPr algn="ctr"/>
            <a:r>
              <a:rPr lang="en-US" dirty="0"/>
              <a:t>Figure: PCB 2D</a:t>
            </a:r>
          </a:p>
        </p:txBody>
      </p:sp>
    </p:spTree>
    <p:extLst>
      <p:ext uri="{BB962C8B-B14F-4D97-AF65-F5344CB8AC3E}">
        <p14:creationId xmlns:p14="http://schemas.microsoft.com/office/powerpoint/2010/main" val="3436300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4FAF2A-34D2-4C10-77EA-D2E2821487C7}"/>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
        <p:nvSpPr>
          <p:cNvPr id="5" name="Title 1">
            <a:extLst>
              <a:ext uri="{FF2B5EF4-FFF2-40B4-BE49-F238E27FC236}">
                <a16:creationId xmlns:a16="http://schemas.microsoft.com/office/drawing/2014/main" id="{6ECAE660-2286-89F0-A9B7-9723FB68E325}"/>
              </a:ext>
            </a:extLst>
          </p:cNvPr>
          <p:cNvSpPr>
            <a:spLocks noGrp="1"/>
          </p:cNvSpPr>
          <p:nvPr>
            <p:ph type="title"/>
          </p:nvPr>
        </p:nvSpPr>
        <p:spPr>
          <a:xfrm>
            <a:off x="198120" y="264159"/>
            <a:ext cx="11795760" cy="579121"/>
          </a:xfrm>
          <a:solidFill>
            <a:schemeClr val="bg2">
              <a:lumMod val="75000"/>
            </a:schemeClr>
          </a:solidFill>
        </p:spPr>
        <p:txBody>
          <a:bodyPr>
            <a:normAutofit/>
          </a:bodyPr>
          <a:lstStyle/>
          <a:p>
            <a:pPr algn="l"/>
            <a:r>
              <a:rPr lang="en-US" sz="3200" b="1" dirty="0"/>
              <a:t>PCB Design</a:t>
            </a:r>
          </a:p>
        </p:txBody>
      </p:sp>
      <p:sp>
        <p:nvSpPr>
          <p:cNvPr id="8" name="TextBox 7">
            <a:extLst>
              <a:ext uri="{FF2B5EF4-FFF2-40B4-BE49-F238E27FC236}">
                <a16:creationId xmlns:a16="http://schemas.microsoft.com/office/drawing/2014/main" id="{1BA3CA1C-1D2D-34C7-699F-7A5DC981C041}"/>
              </a:ext>
            </a:extLst>
          </p:cNvPr>
          <p:cNvSpPr txBox="1"/>
          <p:nvPr/>
        </p:nvSpPr>
        <p:spPr>
          <a:xfrm>
            <a:off x="3505200" y="6348331"/>
            <a:ext cx="4053840" cy="369332"/>
          </a:xfrm>
          <a:prstGeom prst="rect">
            <a:avLst/>
          </a:prstGeom>
          <a:noFill/>
        </p:spPr>
        <p:txBody>
          <a:bodyPr wrap="square" rtlCol="0">
            <a:spAutoFit/>
          </a:bodyPr>
          <a:lstStyle/>
          <a:p>
            <a:pPr algn="ctr"/>
            <a:r>
              <a:rPr lang="en-US" dirty="0"/>
              <a:t>Figure: PCB 3D</a:t>
            </a:r>
          </a:p>
        </p:txBody>
      </p:sp>
      <p:pic>
        <p:nvPicPr>
          <p:cNvPr id="2" name="Picture 1">
            <a:extLst>
              <a:ext uri="{FF2B5EF4-FFF2-40B4-BE49-F238E27FC236}">
                <a16:creationId xmlns:a16="http://schemas.microsoft.com/office/drawing/2014/main" id="{45CD60D2-DD67-0E23-32F3-2A1A82757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458" y="973026"/>
            <a:ext cx="3623582" cy="5383323"/>
          </a:xfrm>
          <a:prstGeom prst="rect">
            <a:avLst/>
          </a:prstGeom>
        </p:spPr>
      </p:pic>
      <p:pic>
        <p:nvPicPr>
          <p:cNvPr id="3" name="Picture 2" descr="A green circuit board with many small components&#10;&#10;AI-generated content may be incorrect.">
            <a:extLst>
              <a:ext uri="{FF2B5EF4-FFF2-40B4-BE49-F238E27FC236}">
                <a16:creationId xmlns:a16="http://schemas.microsoft.com/office/drawing/2014/main" id="{1D3AE97B-6995-A066-D57A-DA0FD2099D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6336941" y="973026"/>
            <a:ext cx="3412667" cy="5311812"/>
          </a:xfrm>
          <a:prstGeom prst="rect">
            <a:avLst/>
          </a:prstGeom>
        </p:spPr>
      </p:pic>
    </p:spTree>
    <p:extLst>
      <p:ext uri="{BB962C8B-B14F-4D97-AF65-F5344CB8AC3E}">
        <p14:creationId xmlns:p14="http://schemas.microsoft.com/office/powerpoint/2010/main" val="342589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7C75D-6EF3-D567-1D10-35F10ECABFDE}"/>
              </a:ext>
            </a:extLst>
          </p:cNvPr>
          <p:cNvSpPr>
            <a:spLocks noGrp="1"/>
          </p:cNvSpPr>
          <p:nvPr>
            <p:ph type="title"/>
          </p:nvPr>
        </p:nvSpPr>
        <p:spPr>
          <a:xfrm>
            <a:off x="294640" y="294641"/>
            <a:ext cx="11653520" cy="609599"/>
          </a:xfrm>
          <a:solidFill>
            <a:schemeClr val="bg2">
              <a:lumMod val="75000"/>
            </a:schemeClr>
          </a:solidFill>
        </p:spPr>
        <p:txBody>
          <a:bodyPr>
            <a:normAutofit/>
          </a:bodyPr>
          <a:lstStyle/>
          <a:p>
            <a:r>
              <a:rPr lang="en-US" sz="3200" dirty="0"/>
              <a:t>Enclosure Design</a:t>
            </a:r>
            <a:endParaRPr lang="en-US" sz="3200" b="1" dirty="0"/>
          </a:p>
        </p:txBody>
      </p:sp>
      <p:sp>
        <p:nvSpPr>
          <p:cNvPr id="7" name="Slide Number Placeholder 6">
            <a:extLst>
              <a:ext uri="{FF2B5EF4-FFF2-40B4-BE49-F238E27FC236}">
                <a16:creationId xmlns:a16="http://schemas.microsoft.com/office/drawing/2014/main" id="{7793B5B2-DADA-ABF9-BB60-7816B1561C67}"/>
              </a:ext>
            </a:extLst>
          </p:cNvPr>
          <p:cNvSpPr>
            <a:spLocks noGrp="1"/>
          </p:cNvSpPr>
          <p:nvPr>
            <p:ph type="sldNum" sz="quarter" idx="13"/>
          </p:nvPr>
        </p:nvSpPr>
        <p:spPr/>
        <p:txBody>
          <a:bodyPr/>
          <a:lstStyle/>
          <a:p>
            <a:fld id="{A49DFD55-3C28-40EF-9E31-A92D2E4017FF}" type="slidenum">
              <a:rPr lang="en-US" smtClean="0"/>
              <a:pPr/>
              <a:t>6</a:t>
            </a:fld>
            <a:endParaRPr lang="en-US" dirty="0"/>
          </a:p>
        </p:txBody>
      </p:sp>
      <p:pic>
        <p:nvPicPr>
          <p:cNvPr id="9" name="Picture 8">
            <a:extLst>
              <a:ext uri="{FF2B5EF4-FFF2-40B4-BE49-F238E27FC236}">
                <a16:creationId xmlns:a16="http://schemas.microsoft.com/office/drawing/2014/main" id="{3CAF3124-91B6-3466-C62A-7A8A45902CA0}"/>
              </a:ext>
            </a:extLst>
          </p:cNvPr>
          <p:cNvPicPr>
            <a:picLocks noChangeAspect="1"/>
          </p:cNvPicPr>
          <p:nvPr/>
        </p:nvPicPr>
        <p:blipFill>
          <a:blip r:embed="rId2"/>
          <a:srcRect l="31488" t="18120" r="28454" b="20860"/>
          <a:stretch>
            <a:fillRect/>
          </a:stretch>
        </p:blipFill>
        <p:spPr>
          <a:xfrm flipH="1">
            <a:off x="649122" y="1396252"/>
            <a:ext cx="3367705" cy="3012462"/>
          </a:xfrm>
          <a:prstGeom prst="rect">
            <a:avLst/>
          </a:prstGeom>
          <a:ln>
            <a:solidFill>
              <a:schemeClr val="tx1"/>
            </a:solidFill>
          </a:ln>
        </p:spPr>
      </p:pic>
      <p:pic>
        <p:nvPicPr>
          <p:cNvPr id="11" name="Picture 10">
            <a:extLst>
              <a:ext uri="{FF2B5EF4-FFF2-40B4-BE49-F238E27FC236}">
                <a16:creationId xmlns:a16="http://schemas.microsoft.com/office/drawing/2014/main" id="{38C114F6-DE9B-DA25-D4C9-135B6F96CB82}"/>
              </a:ext>
            </a:extLst>
          </p:cNvPr>
          <p:cNvPicPr>
            <a:picLocks noChangeAspect="1"/>
          </p:cNvPicPr>
          <p:nvPr/>
        </p:nvPicPr>
        <p:blipFill>
          <a:blip r:embed="rId3"/>
          <a:srcRect l="25101" t="13025" r="28462" b="17564"/>
          <a:stretch>
            <a:fillRect/>
          </a:stretch>
        </p:blipFill>
        <p:spPr>
          <a:xfrm flipH="1">
            <a:off x="4198802" y="3406502"/>
            <a:ext cx="3544023" cy="3156857"/>
          </a:xfrm>
          <a:prstGeom prst="rect">
            <a:avLst/>
          </a:prstGeom>
          <a:ln>
            <a:solidFill>
              <a:schemeClr val="tx1"/>
            </a:solidFill>
          </a:ln>
        </p:spPr>
      </p:pic>
      <p:pic>
        <p:nvPicPr>
          <p:cNvPr id="15" name="Picture 14">
            <a:extLst>
              <a:ext uri="{FF2B5EF4-FFF2-40B4-BE49-F238E27FC236}">
                <a16:creationId xmlns:a16="http://schemas.microsoft.com/office/drawing/2014/main" id="{D4FA3AA8-1754-6BF4-1E35-4842FDD5C852}"/>
              </a:ext>
            </a:extLst>
          </p:cNvPr>
          <p:cNvPicPr>
            <a:picLocks noChangeAspect="1"/>
          </p:cNvPicPr>
          <p:nvPr/>
        </p:nvPicPr>
        <p:blipFill>
          <a:blip r:embed="rId4"/>
          <a:srcRect l="30600" t="11238" r="26424" b="14471"/>
          <a:stretch>
            <a:fillRect/>
          </a:stretch>
        </p:blipFill>
        <p:spPr>
          <a:xfrm flipH="1">
            <a:off x="7924799" y="1146363"/>
            <a:ext cx="3618077" cy="3458890"/>
          </a:xfrm>
          <a:prstGeom prst="rect">
            <a:avLst/>
          </a:prstGeom>
          <a:ln>
            <a:solidFill>
              <a:schemeClr val="tx1"/>
            </a:solidFill>
          </a:ln>
        </p:spPr>
      </p:pic>
      <p:sp>
        <p:nvSpPr>
          <p:cNvPr id="19" name="TextBox 18">
            <a:extLst>
              <a:ext uri="{FF2B5EF4-FFF2-40B4-BE49-F238E27FC236}">
                <a16:creationId xmlns:a16="http://schemas.microsoft.com/office/drawing/2014/main" id="{FD5E30EA-7919-A586-4AB8-13490D5E6466}"/>
              </a:ext>
            </a:extLst>
          </p:cNvPr>
          <p:cNvSpPr txBox="1"/>
          <p:nvPr/>
        </p:nvSpPr>
        <p:spPr>
          <a:xfrm>
            <a:off x="7892050" y="5035063"/>
            <a:ext cx="3888987" cy="461665"/>
          </a:xfrm>
          <a:prstGeom prst="rect">
            <a:avLst/>
          </a:prstGeom>
          <a:noFill/>
        </p:spPr>
        <p:txBody>
          <a:bodyPr wrap="square" rtlCol="0">
            <a:spAutoFit/>
          </a:bodyPr>
          <a:lstStyle/>
          <a:p>
            <a:pPr algn="ctr"/>
            <a:r>
              <a:rPr lang="en-US" sz="2400" b="1" dirty="0"/>
              <a:t>Multi Plug Unit</a:t>
            </a:r>
          </a:p>
        </p:txBody>
      </p:sp>
    </p:spTree>
    <p:extLst>
      <p:ext uri="{BB962C8B-B14F-4D97-AF65-F5344CB8AC3E}">
        <p14:creationId xmlns:p14="http://schemas.microsoft.com/office/powerpoint/2010/main" val="1482135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299A-D485-CC48-0A48-65B78E158600}"/>
              </a:ext>
            </a:extLst>
          </p:cNvPr>
          <p:cNvSpPr>
            <a:spLocks noGrp="1"/>
          </p:cNvSpPr>
          <p:nvPr>
            <p:ph type="title"/>
          </p:nvPr>
        </p:nvSpPr>
        <p:spPr>
          <a:xfrm>
            <a:off x="274320" y="335281"/>
            <a:ext cx="11673840" cy="619759"/>
          </a:xfrm>
          <a:solidFill>
            <a:schemeClr val="bg2">
              <a:lumMod val="75000"/>
            </a:schemeClr>
          </a:solidFill>
        </p:spPr>
        <p:txBody>
          <a:bodyPr>
            <a:normAutofit/>
          </a:bodyPr>
          <a:lstStyle/>
          <a:p>
            <a:r>
              <a:rPr lang="en-US" sz="3200" b="1" dirty="0"/>
              <a:t>Enclosure Design</a:t>
            </a:r>
          </a:p>
        </p:txBody>
      </p:sp>
      <p:sp>
        <p:nvSpPr>
          <p:cNvPr id="7" name="Slide Number Placeholder 6">
            <a:extLst>
              <a:ext uri="{FF2B5EF4-FFF2-40B4-BE49-F238E27FC236}">
                <a16:creationId xmlns:a16="http://schemas.microsoft.com/office/drawing/2014/main" id="{97288CC6-4E9B-BE1F-13B8-CBDCB88E6D30}"/>
              </a:ext>
            </a:extLst>
          </p:cNvPr>
          <p:cNvSpPr>
            <a:spLocks noGrp="1"/>
          </p:cNvSpPr>
          <p:nvPr>
            <p:ph type="sldNum" sz="quarter" idx="13"/>
          </p:nvPr>
        </p:nvSpPr>
        <p:spPr/>
        <p:txBody>
          <a:bodyPr/>
          <a:lstStyle/>
          <a:p>
            <a:fld id="{A49DFD55-3C28-40EF-9E31-A92D2E4017FF}" type="slidenum">
              <a:rPr lang="en-US" smtClean="0"/>
              <a:pPr/>
              <a:t>7</a:t>
            </a:fld>
            <a:endParaRPr lang="en-US" dirty="0"/>
          </a:p>
        </p:txBody>
      </p:sp>
      <p:pic>
        <p:nvPicPr>
          <p:cNvPr id="9" name="Picture 8">
            <a:extLst>
              <a:ext uri="{FF2B5EF4-FFF2-40B4-BE49-F238E27FC236}">
                <a16:creationId xmlns:a16="http://schemas.microsoft.com/office/drawing/2014/main" id="{DB295E5E-BDEC-21E0-5708-6A4E22CFE317}"/>
              </a:ext>
            </a:extLst>
          </p:cNvPr>
          <p:cNvPicPr>
            <a:picLocks noChangeAspect="1"/>
          </p:cNvPicPr>
          <p:nvPr/>
        </p:nvPicPr>
        <p:blipFill>
          <a:blip r:embed="rId2"/>
          <a:stretch>
            <a:fillRect/>
          </a:stretch>
        </p:blipFill>
        <p:spPr>
          <a:xfrm>
            <a:off x="946049" y="1859309"/>
            <a:ext cx="4529465" cy="3032899"/>
          </a:xfrm>
          <a:prstGeom prst="rect">
            <a:avLst/>
          </a:prstGeom>
        </p:spPr>
      </p:pic>
      <p:sp>
        <p:nvSpPr>
          <p:cNvPr id="12" name="TextBox 11">
            <a:extLst>
              <a:ext uri="{FF2B5EF4-FFF2-40B4-BE49-F238E27FC236}">
                <a16:creationId xmlns:a16="http://schemas.microsoft.com/office/drawing/2014/main" id="{3587E844-AD3D-1E00-0A7C-2C73096AF9DF}"/>
              </a:ext>
            </a:extLst>
          </p:cNvPr>
          <p:cNvSpPr txBox="1"/>
          <p:nvPr/>
        </p:nvSpPr>
        <p:spPr>
          <a:xfrm>
            <a:off x="-128408" y="5424753"/>
            <a:ext cx="6352899" cy="461665"/>
          </a:xfrm>
          <a:prstGeom prst="rect">
            <a:avLst/>
          </a:prstGeom>
          <a:noFill/>
        </p:spPr>
        <p:txBody>
          <a:bodyPr wrap="square" rtlCol="0">
            <a:spAutoFit/>
          </a:bodyPr>
          <a:lstStyle/>
          <a:p>
            <a:pPr algn="ctr"/>
            <a:r>
              <a:rPr lang="en-US" sz="2400" b="1" dirty="0"/>
              <a:t>Sensor Module</a:t>
            </a:r>
          </a:p>
        </p:txBody>
      </p:sp>
      <p:sp>
        <p:nvSpPr>
          <p:cNvPr id="13" name="TextBox 12">
            <a:extLst>
              <a:ext uri="{FF2B5EF4-FFF2-40B4-BE49-F238E27FC236}">
                <a16:creationId xmlns:a16="http://schemas.microsoft.com/office/drawing/2014/main" id="{7E9913EA-FC66-6783-4618-88D1C2D506D8}"/>
              </a:ext>
            </a:extLst>
          </p:cNvPr>
          <p:cNvSpPr txBox="1"/>
          <p:nvPr/>
        </p:nvSpPr>
        <p:spPr>
          <a:xfrm>
            <a:off x="7279183" y="5193921"/>
            <a:ext cx="3094167" cy="461665"/>
          </a:xfrm>
          <a:prstGeom prst="rect">
            <a:avLst/>
          </a:prstGeom>
          <a:noFill/>
        </p:spPr>
        <p:txBody>
          <a:bodyPr wrap="square" rtlCol="0">
            <a:spAutoFit/>
          </a:bodyPr>
          <a:lstStyle/>
          <a:p>
            <a:pPr algn="ctr"/>
            <a:r>
              <a:rPr lang="en-US" sz="2400" b="1" dirty="0"/>
              <a:t>Clip</a:t>
            </a:r>
            <a:r>
              <a:rPr lang="en-US" dirty="0"/>
              <a:t> </a:t>
            </a:r>
          </a:p>
        </p:txBody>
      </p:sp>
      <p:pic>
        <p:nvPicPr>
          <p:cNvPr id="3" name="Picture 2">
            <a:extLst>
              <a:ext uri="{FF2B5EF4-FFF2-40B4-BE49-F238E27FC236}">
                <a16:creationId xmlns:a16="http://schemas.microsoft.com/office/drawing/2014/main" id="{C3BA9420-B4CA-E44A-79FA-B5ED4A50F9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24491" y="2518727"/>
            <a:ext cx="2407880" cy="2373482"/>
          </a:xfrm>
          <a:prstGeom prst="rect">
            <a:avLst/>
          </a:prstGeom>
        </p:spPr>
      </p:pic>
      <p:pic>
        <p:nvPicPr>
          <p:cNvPr id="4" name="Picture 3">
            <a:extLst>
              <a:ext uri="{FF2B5EF4-FFF2-40B4-BE49-F238E27FC236}">
                <a16:creationId xmlns:a16="http://schemas.microsoft.com/office/drawing/2014/main" id="{249508E7-97FD-477A-A47A-97215AA7FE0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34443" y="2518727"/>
            <a:ext cx="3127104" cy="2094251"/>
          </a:xfrm>
          <a:prstGeom prst="rect">
            <a:avLst/>
          </a:prstGeom>
        </p:spPr>
      </p:pic>
    </p:spTree>
    <p:extLst>
      <p:ext uri="{BB962C8B-B14F-4D97-AF65-F5344CB8AC3E}">
        <p14:creationId xmlns:p14="http://schemas.microsoft.com/office/powerpoint/2010/main" val="2852482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03ECC-624A-866B-3DAE-1015B02937DF}"/>
              </a:ext>
            </a:extLst>
          </p:cNvPr>
          <p:cNvSpPr>
            <a:spLocks noGrp="1"/>
          </p:cNvSpPr>
          <p:nvPr>
            <p:ph type="title"/>
          </p:nvPr>
        </p:nvSpPr>
        <p:spPr>
          <a:xfrm>
            <a:off x="172720" y="345441"/>
            <a:ext cx="11846560" cy="609600"/>
          </a:xfrm>
          <a:solidFill>
            <a:schemeClr val="bg2">
              <a:lumMod val="75000"/>
            </a:schemeClr>
          </a:solidFill>
        </p:spPr>
        <p:txBody>
          <a:bodyPr>
            <a:normAutofit/>
          </a:bodyPr>
          <a:lstStyle/>
          <a:p>
            <a:r>
              <a:rPr lang="en-US" sz="3200" b="1" dirty="0"/>
              <a:t>Final Product</a:t>
            </a:r>
          </a:p>
        </p:txBody>
      </p:sp>
      <p:sp>
        <p:nvSpPr>
          <p:cNvPr id="4" name="Slide Number Placeholder 3">
            <a:extLst>
              <a:ext uri="{FF2B5EF4-FFF2-40B4-BE49-F238E27FC236}">
                <a16:creationId xmlns:a16="http://schemas.microsoft.com/office/drawing/2014/main" id="{EE20E487-CD9D-3DCC-A967-987F2ABC63B4}"/>
              </a:ext>
            </a:extLst>
          </p:cNvPr>
          <p:cNvSpPr>
            <a:spLocks noGrp="1"/>
          </p:cNvSpPr>
          <p:nvPr>
            <p:ph type="sldNum" sz="quarter" idx="12"/>
          </p:nvPr>
        </p:nvSpPr>
        <p:spPr/>
        <p:txBody>
          <a:bodyPr/>
          <a:lstStyle/>
          <a:p>
            <a:fld id="{A49DFD55-3C28-40EF-9E31-A92D2E4017FF}" type="slidenum">
              <a:rPr lang="en-US" smtClean="0"/>
              <a:pPr/>
              <a:t>8</a:t>
            </a:fld>
            <a:endParaRPr lang="en-US" dirty="0"/>
          </a:p>
        </p:txBody>
      </p:sp>
      <p:pic>
        <p:nvPicPr>
          <p:cNvPr id="5" name="Picture 4" descr="A white square object with gold plugs&#10;&#10;AI-generated content may be incorrect.">
            <a:extLst>
              <a:ext uri="{FF2B5EF4-FFF2-40B4-BE49-F238E27FC236}">
                <a16:creationId xmlns:a16="http://schemas.microsoft.com/office/drawing/2014/main" id="{DED3E7BC-3A87-CAD0-6CD8-6EBBFF7B77F7}"/>
              </a:ext>
            </a:extLst>
          </p:cNvPr>
          <p:cNvPicPr>
            <a:picLocks noChangeAspect="1"/>
          </p:cNvPicPr>
          <p:nvPr/>
        </p:nvPicPr>
        <p:blipFill>
          <a:blip r:embed="rId2"/>
          <a:stretch>
            <a:fillRect/>
          </a:stretch>
        </p:blipFill>
        <p:spPr>
          <a:xfrm>
            <a:off x="6606865" y="1443876"/>
            <a:ext cx="4387453" cy="4912474"/>
          </a:xfrm>
          <a:prstGeom prst="rect">
            <a:avLst/>
          </a:prstGeom>
        </p:spPr>
      </p:pic>
      <p:pic>
        <p:nvPicPr>
          <p:cNvPr id="7" name="Picture 6" descr="A white square electrical outlet&#10;&#10;AI-generated content may be incorrect.">
            <a:extLst>
              <a:ext uri="{FF2B5EF4-FFF2-40B4-BE49-F238E27FC236}">
                <a16:creationId xmlns:a16="http://schemas.microsoft.com/office/drawing/2014/main" id="{60A511B8-8B35-1F81-1310-25D66DA2DE7D}"/>
              </a:ext>
            </a:extLst>
          </p:cNvPr>
          <p:cNvPicPr>
            <a:picLocks noChangeAspect="1"/>
          </p:cNvPicPr>
          <p:nvPr/>
        </p:nvPicPr>
        <p:blipFill>
          <a:blip r:embed="rId3"/>
          <a:stretch>
            <a:fillRect/>
          </a:stretch>
        </p:blipFill>
        <p:spPr>
          <a:xfrm>
            <a:off x="520982" y="1443875"/>
            <a:ext cx="4203417" cy="4847217"/>
          </a:xfrm>
          <a:prstGeom prst="rect">
            <a:avLst/>
          </a:prstGeom>
        </p:spPr>
      </p:pic>
    </p:spTree>
    <p:extLst>
      <p:ext uri="{BB962C8B-B14F-4D97-AF65-F5344CB8AC3E}">
        <p14:creationId xmlns:p14="http://schemas.microsoft.com/office/powerpoint/2010/main" val="602440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D79796E-095B-0DFE-9817-67CF95EDE1EE}"/>
              </a:ext>
            </a:extLst>
          </p:cNvPr>
          <p:cNvSpPr>
            <a:spLocks noGrp="1"/>
          </p:cNvSpPr>
          <p:nvPr>
            <p:ph type="sldNum" sz="quarter" idx="12"/>
          </p:nvPr>
        </p:nvSpPr>
        <p:spPr/>
        <p:txBody>
          <a:bodyPr/>
          <a:lstStyle/>
          <a:p>
            <a:fld id="{A49DFD55-3C28-40EF-9E31-A92D2E4017FF}" type="slidenum">
              <a:rPr lang="en-US" smtClean="0"/>
              <a:pPr/>
              <a:t>9</a:t>
            </a:fld>
            <a:endParaRPr lang="en-US" dirty="0"/>
          </a:p>
        </p:txBody>
      </p:sp>
      <p:sp>
        <p:nvSpPr>
          <p:cNvPr id="5" name="Title 1">
            <a:extLst>
              <a:ext uri="{FF2B5EF4-FFF2-40B4-BE49-F238E27FC236}">
                <a16:creationId xmlns:a16="http://schemas.microsoft.com/office/drawing/2014/main" id="{4FE5A92A-23B2-92C8-EE88-2D73607007DF}"/>
              </a:ext>
            </a:extLst>
          </p:cNvPr>
          <p:cNvSpPr>
            <a:spLocks noGrp="1"/>
          </p:cNvSpPr>
          <p:nvPr>
            <p:ph type="title"/>
          </p:nvPr>
        </p:nvSpPr>
        <p:spPr>
          <a:xfrm>
            <a:off x="213360" y="320517"/>
            <a:ext cx="11795760" cy="585152"/>
          </a:xfrm>
          <a:solidFill>
            <a:schemeClr val="bg2">
              <a:lumMod val="75000"/>
            </a:schemeClr>
          </a:solidFill>
        </p:spPr>
        <p:txBody>
          <a:bodyPr>
            <a:normAutofit/>
          </a:bodyPr>
          <a:lstStyle/>
          <a:p>
            <a:r>
              <a:rPr lang="en-US" sz="3200" b="1" dirty="0"/>
              <a:t>Final Product</a:t>
            </a:r>
          </a:p>
        </p:txBody>
      </p:sp>
      <p:pic>
        <p:nvPicPr>
          <p:cNvPr id="7" name="Picture 6" descr="A electrical outlet with a green light&#10;&#10;AI-generated content may be incorrect.">
            <a:extLst>
              <a:ext uri="{FF2B5EF4-FFF2-40B4-BE49-F238E27FC236}">
                <a16:creationId xmlns:a16="http://schemas.microsoft.com/office/drawing/2014/main" id="{E42D7D41-E885-DD4B-07A3-37BDE54A84DD}"/>
              </a:ext>
            </a:extLst>
          </p:cNvPr>
          <p:cNvPicPr>
            <a:picLocks noChangeAspect="1"/>
          </p:cNvPicPr>
          <p:nvPr/>
        </p:nvPicPr>
        <p:blipFill>
          <a:blip r:embed="rId2"/>
          <a:stretch>
            <a:fillRect/>
          </a:stretch>
        </p:blipFill>
        <p:spPr>
          <a:xfrm rot="16200000">
            <a:off x="3487012" y="-554095"/>
            <a:ext cx="4791257" cy="8514080"/>
          </a:xfrm>
          <a:prstGeom prst="rect">
            <a:avLst/>
          </a:prstGeom>
        </p:spPr>
      </p:pic>
    </p:spTree>
    <p:extLst>
      <p:ext uri="{BB962C8B-B14F-4D97-AF65-F5344CB8AC3E}">
        <p14:creationId xmlns:p14="http://schemas.microsoft.com/office/powerpoint/2010/main" val="129872819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www.w3.org/XML/1998/namespace"/>
    <ds:schemaRef ds:uri="http://schemas.microsoft.com/office/2006/metadata/properties"/>
    <ds:schemaRef ds:uri="http://schemas.microsoft.com/sharepoint/v3"/>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dcmitype/"/>
    <ds:schemaRef ds:uri="230e9df3-be65-4c73-a93b-d1236ebd677e"/>
    <ds:schemaRef ds:uri="16c05727-aa75-4e4a-9b5f-8a80a1165891"/>
    <ds:schemaRef ds:uri="71af3243-3dd4-4a8d-8c0d-dd76da1f02a5"/>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219</TotalTime>
  <Words>455</Words>
  <Application>Microsoft Office PowerPoint</Application>
  <PresentationFormat>Widescreen</PresentationFormat>
  <Paragraphs>58</Paragraphs>
  <Slides>12</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Tenorite</vt:lpstr>
      <vt:lpstr>Wingdings</vt:lpstr>
      <vt:lpstr>Custom</vt:lpstr>
      <vt:lpstr>  EN1190 Engineering Design Project Smart Auto-Off Multiplug Socket for Dry Irons </vt:lpstr>
      <vt:lpstr>Abstraction</vt:lpstr>
      <vt:lpstr> Microcontroller : PIC12F675 Sensor : SW420 Motion Sensor User Alert : Blinking LED Power Supply : 230V AC to 5V DC Converter</vt:lpstr>
      <vt:lpstr>PCB Design</vt:lpstr>
      <vt:lpstr>PCB Design</vt:lpstr>
      <vt:lpstr>Enclosure Design</vt:lpstr>
      <vt:lpstr>Enclosure Design</vt:lpstr>
      <vt:lpstr>Final Product</vt:lpstr>
      <vt:lpstr>Final Product</vt:lpstr>
      <vt:lpstr>Applications and Extensions</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Udara Deshan</dc:creator>
  <cp:lastModifiedBy>Dinusha Dissanayaka</cp:lastModifiedBy>
  <cp:revision>4</cp:revision>
  <dcterms:created xsi:type="dcterms:W3CDTF">2025-07-07T12:50:17Z</dcterms:created>
  <dcterms:modified xsi:type="dcterms:W3CDTF">2025-07-11T17:54:26Z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