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7" d="100"/>
          <a:sy n="57" d="100"/>
        </p:scale>
        <p:origin x="9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49453-AF40-44C6-9954-C450E6E361EB}"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83C4-E877-4AD7-AC62-CE7A37C3FF40}" type="slidenum">
              <a:rPr lang="en-US" smtClean="0"/>
              <a:t>‹#›</a:t>
            </a:fld>
            <a:endParaRPr lang="en-US"/>
          </a:p>
        </p:txBody>
      </p:sp>
    </p:spTree>
    <p:extLst>
      <p:ext uri="{BB962C8B-B14F-4D97-AF65-F5344CB8AC3E}">
        <p14:creationId xmlns:p14="http://schemas.microsoft.com/office/powerpoint/2010/main" val="59610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383C4-E877-4AD7-AC62-CE7A37C3FF40}" type="slidenum">
              <a:rPr lang="en-US" smtClean="0"/>
              <a:t>1</a:t>
            </a:fld>
            <a:endParaRPr lang="en-US"/>
          </a:p>
        </p:txBody>
      </p:sp>
    </p:spTree>
    <p:extLst>
      <p:ext uri="{BB962C8B-B14F-4D97-AF65-F5344CB8AC3E}">
        <p14:creationId xmlns:p14="http://schemas.microsoft.com/office/powerpoint/2010/main" val="257630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9E90-5F05-3964-E119-1C4528D8B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1D6B0-BC02-C70E-240F-73CB5C260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1EDE6E-03EF-0ED8-78CA-78CE1C0C800D}"/>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2DDA8FBA-F9C2-9875-AF26-8007CDF10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519B4-7404-77C7-AC6B-C8FAD8424AC7}"/>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67205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A924-5342-2FD1-0F43-FB09DF96B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78484-47D1-FD4E-44B6-877E19573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9F8BD-33FB-7858-68A7-403BC68BC76C}"/>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F3C05595-44C6-D316-DD50-67BA27270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5AD9-89CA-57C3-EA0F-06150C58C373}"/>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287643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9F33E6-EC92-52C7-B1C7-49F96E6303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F1DA8-303A-B07B-9531-22FBE8485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8DAF8-373E-386B-53AE-D6674B6A4FE5}"/>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5BCA708C-927B-BD6A-5A61-B1A11EB71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E68CA-D2F0-1DE4-FB5E-EBA0F41885B2}"/>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73123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3185-D5B1-00DB-1795-9EBB8C0F4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3B0C44-EE3C-473D-FE67-FE479539F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4A10E-8A7E-083D-12E4-E44541A8E1B1}"/>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704316AB-5A23-36B9-9D7B-8D8A4E5E0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07B3-B73E-9328-A42A-BDB2DDD7CEDA}"/>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71423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8B29-1650-94BE-75AA-7D865D805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4912F6-2478-06F2-55F8-5877EDF83E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2D0F1-AB4D-4C38-4ECC-4A64D9A8BC3C}"/>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3E29852E-49A1-ACDB-2545-AC277D4E1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32FA4-1663-2B2B-E55E-B89F367BA6A8}"/>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92581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3A58-B267-D969-7821-0320783C1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AA8A8-47CB-860F-D6C6-81BED83C0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6C2D3-D9A3-6F90-AF47-4D84726AD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198EDE-50D5-7574-A501-D934523D575C}"/>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6" name="Footer Placeholder 5">
            <a:extLst>
              <a:ext uri="{FF2B5EF4-FFF2-40B4-BE49-F238E27FC236}">
                <a16:creationId xmlns:a16="http://schemas.microsoft.com/office/drawing/2014/main" id="{0CF16FA6-7F2A-7F01-93D4-727DF2AE7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18DB8-7E60-E070-6B9D-076425DB0EF2}"/>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70010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4A5B-77A1-EA77-F8F5-6937B9EF65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C16E4D-B367-90D2-973A-46AD4215A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84A4A-FC38-7D45-CEFB-C137516497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E58B13-3EBA-EEEB-19CF-4FAB89617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6C2D1E-F24F-440B-2318-382ABF83B0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5964C-7BE0-A61D-08D8-62496CAFC61B}"/>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8" name="Footer Placeholder 7">
            <a:extLst>
              <a:ext uri="{FF2B5EF4-FFF2-40B4-BE49-F238E27FC236}">
                <a16:creationId xmlns:a16="http://schemas.microsoft.com/office/drawing/2014/main" id="{CCC3CEDB-1C2A-C969-8D45-723F41F27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96062E-5B1B-3BC0-C2B0-8F8D216082F3}"/>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15399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ADA9-3EF0-CE7E-0997-65C3A069DF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B8C8D5-4608-7A3C-AF7C-DBBBD86AB42F}"/>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4" name="Footer Placeholder 3">
            <a:extLst>
              <a:ext uri="{FF2B5EF4-FFF2-40B4-BE49-F238E27FC236}">
                <a16:creationId xmlns:a16="http://schemas.microsoft.com/office/drawing/2014/main" id="{80C98B3E-10FF-3990-BA0F-DDE85A497B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DCD15E-6BE8-2682-D2EA-A057AB6B23AE}"/>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2100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F6675-86D9-6360-F29D-3B2EEA550A3A}"/>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3" name="Footer Placeholder 2">
            <a:extLst>
              <a:ext uri="{FF2B5EF4-FFF2-40B4-BE49-F238E27FC236}">
                <a16:creationId xmlns:a16="http://schemas.microsoft.com/office/drawing/2014/main" id="{77A510A5-E9E8-6C67-A748-3C5D0FA52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9248E3-B28D-2791-A3C7-EC45A3484B79}"/>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392961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1973-7FED-EDAC-0904-ABD5A3F45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ABAF29-DC3A-4C25-D4F0-5BB41A418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EE934-7D87-CD11-4D32-A56BA7ADB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646FF-F55E-F636-8795-DCFBCE46B47C}"/>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6" name="Footer Placeholder 5">
            <a:extLst>
              <a:ext uri="{FF2B5EF4-FFF2-40B4-BE49-F238E27FC236}">
                <a16:creationId xmlns:a16="http://schemas.microsoft.com/office/drawing/2014/main" id="{1D78BCDF-B2C2-19A7-2E29-B8C8AB5B9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EAA42-C20E-DFC1-7E4E-F2F431ECC119}"/>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139498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4277-B542-B488-0103-B98512C58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8BF732-05B7-6E70-3F0D-6D57F511B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85B60E-C71A-8D36-9B28-AF1BA9CD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14A25-7AE6-EB31-4344-AED581372DC1}"/>
              </a:ext>
            </a:extLst>
          </p:cNvPr>
          <p:cNvSpPr>
            <a:spLocks noGrp="1"/>
          </p:cNvSpPr>
          <p:nvPr>
            <p:ph type="dt" sz="half" idx="10"/>
          </p:nvPr>
        </p:nvSpPr>
        <p:spPr/>
        <p:txBody>
          <a:bodyPr/>
          <a:lstStyle/>
          <a:p>
            <a:fld id="{1CBAB9A6-279A-407E-8288-6645D7804DEC}" type="datetimeFigureOut">
              <a:rPr lang="en-US" smtClean="0"/>
              <a:t>7/11/2025</a:t>
            </a:fld>
            <a:endParaRPr lang="en-US"/>
          </a:p>
        </p:txBody>
      </p:sp>
      <p:sp>
        <p:nvSpPr>
          <p:cNvPr id="6" name="Footer Placeholder 5">
            <a:extLst>
              <a:ext uri="{FF2B5EF4-FFF2-40B4-BE49-F238E27FC236}">
                <a16:creationId xmlns:a16="http://schemas.microsoft.com/office/drawing/2014/main" id="{E01E2C16-90C6-1C85-9E3F-79F3E46DB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CFA3F-2D29-9323-BBD8-BD65374DDB0B}"/>
              </a:ext>
            </a:extLst>
          </p:cNvPr>
          <p:cNvSpPr>
            <a:spLocks noGrp="1"/>
          </p:cNvSpPr>
          <p:nvPr>
            <p:ph type="sldNum" sz="quarter" idx="12"/>
          </p:nvPr>
        </p:nvSpPr>
        <p:spPr/>
        <p:txBody>
          <a:bodyPr/>
          <a:lstStyle/>
          <a:p>
            <a:fld id="{B939D7DC-5176-4D66-A2F3-68D0C1CD8CA3}" type="slidenum">
              <a:rPr lang="en-US" smtClean="0"/>
              <a:t>‹#›</a:t>
            </a:fld>
            <a:endParaRPr lang="en-US"/>
          </a:p>
        </p:txBody>
      </p:sp>
    </p:spTree>
    <p:extLst>
      <p:ext uri="{BB962C8B-B14F-4D97-AF65-F5344CB8AC3E}">
        <p14:creationId xmlns:p14="http://schemas.microsoft.com/office/powerpoint/2010/main" val="283849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B70F7-61E0-47C4-B0AD-07689C08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83ADEA-732B-82DE-5463-B377FFA78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0158-642F-7716-A989-58E9CD0A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BAB9A6-279A-407E-8288-6645D7804DEC}" type="datetimeFigureOut">
              <a:rPr lang="en-US" smtClean="0"/>
              <a:t>7/11/2025</a:t>
            </a:fld>
            <a:endParaRPr lang="en-US"/>
          </a:p>
        </p:txBody>
      </p:sp>
      <p:sp>
        <p:nvSpPr>
          <p:cNvPr id="5" name="Footer Placeholder 4">
            <a:extLst>
              <a:ext uri="{FF2B5EF4-FFF2-40B4-BE49-F238E27FC236}">
                <a16:creationId xmlns:a16="http://schemas.microsoft.com/office/drawing/2014/main" id="{01612F0E-F5B5-80BA-A6A3-7D42D0D1A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F3E85EA-B04C-F921-7B37-2604D4C6B1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39D7DC-5176-4D66-A2F3-68D0C1CD8CA3}" type="slidenum">
              <a:rPr lang="en-US" smtClean="0"/>
              <a:t>‹#›</a:t>
            </a:fld>
            <a:endParaRPr lang="en-US"/>
          </a:p>
        </p:txBody>
      </p:sp>
    </p:spTree>
    <p:extLst>
      <p:ext uri="{BB962C8B-B14F-4D97-AF65-F5344CB8AC3E}">
        <p14:creationId xmlns:p14="http://schemas.microsoft.com/office/powerpoint/2010/main" val="16886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ACC5-063B-B9E1-4CC6-B5DBD25D2CCD}"/>
              </a:ext>
            </a:extLst>
          </p:cNvPr>
          <p:cNvSpPr>
            <a:spLocks noGrp="1"/>
          </p:cNvSpPr>
          <p:nvPr>
            <p:ph type="ctrTitle"/>
          </p:nvPr>
        </p:nvSpPr>
        <p:spPr>
          <a:xfrm>
            <a:off x="160872" y="233033"/>
            <a:ext cx="9144000" cy="905933"/>
          </a:xfrm>
        </p:spPr>
        <p:txBody>
          <a:bodyPr>
            <a:normAutofit fontScale="90000"/>
          </a:bodyPr>
          <a:lstStyle/>
          <a:p>
            <a:r>
              <a:rPr lang="en-US" sz="3200" b="1" i="1" dirty="0">
                <a:solidFill>
                  <a:schemeClr val="accent1"/>
                </a:solidFill>
              </a:rPr>
              <a:t>Automated Switch For Clothing Iron using wired motion Sensor (</a:t>
            </a:r>
            <a:r>
              <a:rPr lang="en-US" sz="3200" b="1" i="1" dirty="0" err="1">
                <a:solidFill>
                  <a:schemeClr val="accent1"/>
                </a:solidFill>
              </a:rPr>
              <a:t>IronGenius</a:t>
            </a:r>
            <a:r>
              <a:rPr lang="en-US" sz="3200" b="1" i="1" dirty="0">
                <a:solidFill>
                  <a:schemeClr val="accent1"/>
                </a:solidFill>
              </a:rPr>
              <a:t>)</a:t>
            </a:r>
            <a:endParaRPr lang="en-US" sz="3200" i="1" dirty="0">
              <a:solidFill>
                <a:schemeClr val="accent1"/>
              </a:solidFill>
            </a:endParaRPr>
          </a:p>
        </p:txBody>
      </p:sp>
      <p:sp>
        <p:nvSpPr>
          <p:cNvPr id="3" name="Subtitle 2">
            <a:extLst>
              <a:ext uri="{FF2B5EF4-FFF2-40B4-BE49-F238E27FC236}">
                <a16:creationId xmlns:a16="http://schemas.microsoft.com/office/drawing/2014/main" id="{53511E19-F12B-BA71-EA49-C2A3C599F158}"/>
              </a:ext>
            </a:extLst>
          </p:cNvPr>
          <p:cNvSpPr>
            <a:spLocks noGrp="1"/>
          </p:cNvSpPr>
          <p:nvPr>
            <p:ph type="subTitle" idx="1"/>
          </p:nvPr>
        </p:nvSpPr>
        <p:spPr>
          <a:xfrm>
            <a:off x="142129" y="1259977"/>
            <a:ext cx="4030132" cy="5000095"/>
          </a:xfrm>
        </p:spPr>
        <p:txBody>
          <a:bodyPr>
            <a:normAutofit/>
          </a:bodyPr>
          <a:lstStyle/>
          <a:p>
            <a:pPr algn="l"/>
            <a:r>
              <a:rPr lang="en-US" b="1" dirty="0">
                <a:solidFill>
                  <a:schemeClr val="accent1"/>
                </a:solidFill>
              </a:rPr>
              <a:t>Problem identification: </a:t>
            </a:r>
          </a:p>
          <a:p>
            <a:pPr algn="l"/>
            <a:r>
              <a:rPr lang="en-US" sz="1600" dirty="0"/>
              <a:t>Most of the people iron clothes daily. With the busy lifestyle and less mindfulness, we can forget to turn off the iron from the plug and leave it on until someone see it. </a:t>
            </a:r>
          </a:p>
          <a:p>
            <a:pPr algn="l"/>
            <a:r>
              <a:rPr lang="en-US" sz="1600" dirty="0"/>
              <a:t>This can cause waste of power and sometimes it can burn the clothes if we put it on the clothes for a long time. </a:t>
            </a:r>
          </a:p>
          <a:p>
            <a:pPr algn="l"/>
            <a:endParaRPr lang="en-US" sz="1900" dirty="0"/>
          </a:p>
          <a:p>
            <a:pPr algn="l"/>
            <a:r>
              <a:rPr lang="en-US" b="1" dirty="0">
                <a:solidFill>
                  <a:schemeClr val="accent1"/>
                </a:solidFill>
              </a:rPr>
              <a:t>Our solution: </a:t>
            </a:r>
          </a:p>
          <a:p>
            <a:pPr algn="l"/>
            <a:r>
              <a:rPr lang="en-US" sz="1600" dirty="0"/>
              <a:t>An autonomous switch to turn off the iron after some time of inactivity. </a:t>
            </a:r>
          </a:p>
          <a:p>
            <a:pPr algn="l"/>
            <a:r>
              <a:rPr lang="en-US" sz="1600" b="1" dirty="0"/>
              <a:t>As an additional feature this product can be used as a normal multiplug socket as well. </a:t>
            </a:r>
          </a:p>
          <a:p>
            <a:pPr algn="l"/>
            <a:endParaRPr lang="en-US" sz="1900" b="1" dirty="0"/>
          </a:p>
        </p:txBody>
      </p:sp>
      <p:pic>
        <p:nvPicPr>
          <p:cNvPr id="5" name="Picture 4">
            <a:extLst>
              <a:ext uri="{FF2B5EF4-FFF2-40B4-BE49-F238E27FC236}">
                <a16:creationId xmlns:a16="http://schemas.microsoft.com/office/drawing/2014/main" id="{27352464-A81E-BFE1-5483-1DFC3817ABCE}"/>
              </a:ext>
            </a:extLst>
          </p:cNvPr>
          <p:cNvPicPr>
            <a:picLocks noChangeAspect="1"/>
          </p:cNvPicPr>
          <p:nvPr/>
        </p:nvPicPr>
        <p:blipFill>
          <a:blip r:embed="rId3"/>
          <a:stretch>
            <a:fillRect/>
          </a:stretch>
        </p:blipFill>
        <p:spPr>
          <a:xfrm>
            <a:off x="9131482" y="420013"/>
            <a:ext cx="2803634" cy="1893743"/>
          </a:xfrm>
          <a:prstGeom prst="rect">
            <a:avLst/>
          </a:prstGeom>
        </p:spPr>
      </p:pic>
      <p:pic>
        <p:nvPicPr>
          <p:cNvPr id="7" name="Picture 6">
            <a:extLst>
              <a:ext uri="{FF2B5EF4-FFF2-40B4-BE49-F238E27FC236}">
                <a16:creationId xmlns:a16="http://schemas.microsoft.com/office/drawing/2014/main" id="{DE9B5AC4-948C-8910-FEA8-E7B742B94306}"/>
              </a:ext>
            </a:extLst>
          </p:cNvPr>
          <p:cNvPicPr>
            <a:picLocks noChangeAspect="1"/>
          </p:cNvPicPr>
          <p:nvPr/>
        </p:nvPicPr>
        <p:blipFill>
          <a:blip r:embed="rId4"/>
          <a:stretch>
            <a:fillRect/>
          </a:stretch>
        </p:blipFill>
        <p:spPr>
          <a:xfrm>
            <a:off x="9131482" y="2313756"/>
            <a:ext cx="2607367" cy="2485143"/>
          </a:xfrm>
          <a:prstGeom prst="rect">
            <a:avLst/>
          </a:prstGeom>
        </p:spPr>
      </p:pic>
      <p:pic>
        <p:nvPicPr>
          <p:cNvPr id="9" name="Picture 8">
            <a:extLst>
              <a:ext uri="{FF2B5EF4-FFF2-40B4-BE49-F238E27FC236}">
                <a16:creationId xmlns:a16="http://schemas.microsoft.com/office/drawing/2014/main" id="{C821CB91-0633-EB17-E6A9-70F26969CF21}"/>
              </a:ext>
            </a:extLst>
          </p:cNvPr>
          <p:cNvPicPr>
            <a:picLocks noChangeAspect="1"/>
          </p:cNvPicPr>
          <p:nvPr/>
        </p:nvPicPr>
        <p:blipFill>
          <a:blip r:embed="rId5"/>
          <a:stretch>
            <a:fillRect/>
          </a:stretch>
        </p:blipFill>
        <p:spPr>
          <a:xfrm>
            <a:off x="9131482" y="4798899"/>
            <a:ext cx="2776860" cy="1955801"/>
          </a:xfrm>
          <a:prstGeom prst="rect">
            <a:avLst/>
          </a:prstGeom>
        </p:spPr>
      </p:pic>
      <p:sp>
        <p:nvSpPr>
          <p:cNvPr id="10" name="TextBox 9">
            <a:extLst>
              <a:ext uri="{FF2B5EF4-FFF2-40B4-BE49-F238E27FC236}">
                <a16:creationId xmlns:a16="http://schemas.microsoft.com/office/drawing/2014/main" id="{4E7642D2-402E-A28E-5B7B-E19C172ECC3E}"/>
              </a:ext>
            </a:extLst>
          </p:cNvPr>
          <p:cNvSpPr txBox="1"/>
          <p:nvPr/>
        </p:nvSpPr>
        <p:spPr>
          <a:xfrm>
            <a:off x="4341587" y="1341640"/>
            <a:ext cx="3930053" cy="2884561"/>
          </a:xfrm>
          <a:prstGeom prst="rect">
            <a:avLst/>
          </a:prstGeom>
          <a:noFill/>
        </p:spPr>
        <p:txBody>
          <a:bodyPr wrap="square" rtlCol="0">
            <a:spAutoFit/>
          </a:bodyPr>
          <a:lstStyle/>
          <a:p>
            <a:r>
              <a:rPr lang="en-US" sz="2400" b="1" dirty="0">
                <a:solidFill>
                  <a:schemeClr val="accent1"/>
                </a:solidFill>
              </a:rPr>
              <a:t>Implementation: </a:t>
            </a:r>
          </a:p>
          <a:p>
            <a:r>
              <a:rPr lang="en-US" sz="1400" dirty="0"/>
              <a:t>We introduce this as separate module that can be attached to the iron and the plug. It has two modules. </a:t>
            </a:r>
          </a:p>
          <a:p>
            <a:pPr marL="342900" indent="-342900">
              <a:buFont typeface="Arial" panose="020B0604020202020204" pitchFamily="34" charset="0"/>
              <a:buChar char="•"/>
            </a:pPr>
            <a:r>
              <a:rPr lang="en-US" sz="1400" b="1" dirty="0"/>
              <a:t>Plug module</a:t>
            </a:r>
            <a:r>
              <a:rPr lang="en-US" sz="1400" dirty="0"/>
              <a:t>: The power supply to the iron comes through this unit. The control circuit is inside this module </a:t>
            </a:r>
          </a:p>
          <a:p>
            <a:pPr marL="342900" indent="-342900">
              <a:buFont typeface="Arial" panose="020B0604020202020204" pitchFamily="34" charset="0"/>
              <a:buChar char="•"/>
            </a:pPr>
            <a:r>
              <a:rPr lang="en-US" sz="1400" b="1" dirty="0"/>
              <a:t>Sensor module</a:t>
            </a:r>
            <a:r>
              <a:rPr lang="en-US" sz="1400" dirty="0"/>
              <a:t>: This is attached to the iron’s power cable. It is used to identify the motion/ inactivity of the iron. </a:t>
            </a:r>
          </a:p>
          <a:p>
            <a:r>
              <a:rPr lang="en-US" sz="1400" dirty="0"/>
              <a:t>The two modules are connected via a thermal resistive wire (Fabric covered wire).</a:t>
            </a:r>
          </a:p>
        </p:txBody>
      </p:sp>
      <p:cxnSp>
        <p:nvCxnSpPr>
          <p:cNvPr id="22" name="Straight Connector 21">
            <a:extLst>
              <a:ext uri="{FF2B5EF4-FFF2-40B4-BE49-F238E27FC236}">
                <a16:creationId xmlns:a16="http://schemas.microsoft.com/office/drawing/2014/main" id="{1B7B580E-1B07-9221-F6AA-8B5CECDC1D64}"/>
              </a:ext>
            </a:extLst>
          </p:cNvPr>
          <p:cNvCxnSpPr>
            <a:cxnSpLocks/>
          </p:cNvCxnSpPr>
          <p:nvPr/>
        </p:nvCxnSpPr>
        <p:spPr>
          <a:xfrm>
            <a:off x="4094542" y="1542586"/>
            <a:ext cx="0" cy="4729702"/>
          </a:xfrm>
          <a:prstGeom prst="line">
            <a:avLst/>
          </a:prstGeom>
          <a:ln>
            <a:solidFill>
              <a:schemeClr val="accent1">
                <a:alpha val="23000"/>
              </a:schemeClr>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9BBDDEA6-234B-AF67-051D-BC0711ED7BEF}"/>
              </a:ext>
            </a:extLst>
          </p:cNvPr>
          <p:cNvSpPr/>
          <p:nvPr/>
        </p:nvSpPr>
        <p:spPr>
          <a:xfrm>
            <a:off x="4194863" y="4529208"/>
            <a:ext cx="2363838" cy="167027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Components used: </a:t>
            </a:r>
          </a:p>
          <a:p>
            <a:endParaRPr lang="en-US" sz="1600" b="1" dirty="0"/>
          </a:p>
          <a:p>
            <a:pPr marL="171450" indent="-171450">
              <a:buFont typeface="Arial" panose="020B0604020202020204" pitchFamily="34" charset="0"/>
              <a:buChar char="•"/>
            </a:pPr>
            <a:r>
              <a:rPr lang="en-US" sz="1200" dirty="0"/>
              <a:t>Microcontroller-12F675 </a:t>
            </a:r>
          </a:p>
          <a:p>
            <a:pPr marL="171450" indent="-171450">
              <a:buFont typeface="Arial" panose="020B0604020202020204" pitchFamily="34" charset="0"/>
              <a:buChar char="•"/>
            </a:pPr>
            <a:r>
              <a:rPr lang="en-US" sz="1200" dirty="0"/>
              <a:t>SW-420 Motion Sensor </a:t>
            </a:r>
          </a:p>
          <a:p>
            <a:pPr marL="171450" indent="-171450">
              <a:buFont typeface="Arial" panose="020B0604020202020204" pitchFamily="34" charset="0"/>
              <a:buChar char="•"/>
            </a:pPr>
            <a:r>
              <a:rPr lang="en-US" sz="1200" dirty="0"/>
              <a:t>5V Power Supply Module </a:t>
            </a:r>
          </a:p>
          <a:p>
            <a:pPr marL="171450" indent="-171450">
              <a:buFont typeface="Arial" panose="020B0604020202020204" pitchFamily="34" charset="0"/>
              <a:buChar char="•"/>
            </a:pPr>
            <a:r>
              <a:rPr lang="en-US" sz="1200" dirty="0"/>
              <a:t>BTA16 600 TRIAC </a:t>
            </a:r>
          </a:p>
          <a:p>
            <a:pPr marL="171450" indent="-171450">
              <a:buFont typeface="Arial" panose="020B0604020202020204" pitchFamily="34" charset="0"/>
              <a:buChar char="•"/>
            </a:pPr>
            <a:r>
              <a:rPr lang="en-US" sz="1200" dirty="0"/>
              <a:t>MOC3021 optocoupler</a:t>
            </a:r>
          </a:p>
        </p:txBody>
      </p:sp>
      <p:sp>
        <p:nvSpPr>
          <p:cNvPr id="24" name="TextBox 23">
            <a:extLst>
              <a:ext uri="{FF2B5EF4-FFF2-40B4-BE49-F238E27FC236}">
                <a16:creationId xmlns:a16="http://schemas.microsoft.com/office/drawing/2014/main" id="{C3BAA7DB-8A31-2A8C-64E6-F30447E964AE}"/>
              </a:ext>
            </a:extLst>
          </p:cNvPr>
          <p:cNvSpPr txBox="1"/>
          <p:nvPr/>
        </p:nvSpPr>
        <p:spPr>
          <a:xfrm>
            <a:off x="6636419" y="4456406"/>
            <a:ext cx="1974181" cy="1815882"/>
          </a:xfrm>
          <a:prstGeom prst="rect">
            <a:avLst/>
          </a:prstGeom>
          <a:noFill/>
        </p:spPr>
        <p:txBody>
          <a:bodyPr wrap="square" rtlCol="0">
            <a:spAutoFit/>
          </a:bodyPr>
          <a:lstStyle/>
          <a:p>
            <a:pPr algn="just"/>
            <a:r>
              <a:rPr lang="en-US" sz="1600" b="1" dirty="0">
                <a:solidFill>
                  <a:schemeClr val="accent1"/>
                </a:solidFill>
              </a:rPr>
              <a:t>As a later development we can integrate the device into the iron which will make it more convenient to the users.</a:t>
            </a:r>
          </a:p>
        </p:txBody>
      </p:sp>
      <p:sp>
        <p:nvSpPr>
          <p:cNvPr id="27" name="Parallelogram 26">
            <a:extLst>
              <a:ext uri="{FF2B5EF4-FFF2-40B4-BE49-F238E27FC236}">
                <a16:creationId xmlns:a16="http://schemas.microsoft.com/office/drawing/2014/main" id="{18963FDB-211F-BB08-247E-C3A214E935BA}"/>
              </a:ext>
            </a:extLst>
          </p:cNvPr>
          <p:cNvSpPr>
            <a:spLocks noGrp="1" noRot="1" noMove="1" noResize="1" noEditPoints="1" noAdjustHandles="1" noChangeArrowheads="1" noChangeShapeType="1"/>
          </p:cNvSpPr>
          <p:nvPr/>
        </p:nvSpPr>
        <p:spPr>
          <a:xfrm>
            <a:off x="160872" y="6477586"/>
            <a:ext cx="8669858" cy="392092"/>
          </a:xfrm>
          <a:prstGeom prst="parallelogram">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709023-1061-9E7B-576F-0ECF027D57B3}"/>
              </a:ext>
            </a:extLst>
          </p:cNvPr>
          <p:cNvSpPr/>
          <p:nvPr/>
        </p:nvSpPr>
        <p:spPr>
          <a:xfrm>
            <a:off x="0" y="6477586"/>
            <a:ext cx="1621971" cy="39209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358DF27-92D2-3285-5008-F8E6F2CE31C1}"/>
              </a:ext>
            </a:extLst>
          </p:cNvPr>
          <p:cNvSpPr txBox="1">
            <a:spLocks noGrp="1" noRot="1" noMove="1" noResize="1" noEditPoints="1" noAdjustHandles="1" noChangeArrowheads="1" noChangeShapeType="1"/>
          </p:cNvSpPr>
          <p:nvPr/>
        </p:nvSpPr>
        <p:spPr>
          <a:xfrm>
            <a:off x="0" y="6504355"/>
            <a:ext cx="4231522" cy="307777"/>
          </a:xfrm>
          <a:prstGeom prst="rect">
            <a:avLst/>
          </a:prstGeom>
          <a:noFill/>
        </p:spPr>
        <p:txBody>
          <a:bodyPr wrap="square" rtlCol="0">
            <a:spAutoFit/>
          </a:bodyPr>
          <a:lstStyle/>
          <a:p>
            <a:r>
              <a:rPr lang="en-US" sz="1400" b="1" dirty="0">
                <a:solidFill>
                  <a:schemeClr val="bg1"/>
                </a:solidFill>
              </a:rPr>
              <a:t>EN1190  ENGINEERING DESIGN PROJECT</a:t>
            </a:r>
          </a:p>
        </p:txBody>
      </p:sp>
      <p:sp>
        <p:nvSpPr>
          <p:cNvPr id="30" name="TextBox 29">
            <a:extLst>
              <a:ext uri="{FF2B5EF4-FFF2-40B4-BE49-F238E27FC236}">
                <a16:creationId xmlns:a16="http://schemas.microsoft.com/office/drawing/2014/main" id="{A5EA07BD-B73B-BA29-4BA2-00151C2A38A2}"/>
              </a:ext>
            </a:extLst>
          </p:cNvPr>
          <p:cNvSpPr txBox="1"/>
          <p:nvPr/>
        </p:nvSpPr>
        <p:spPr>
          <a:xfrm>
            <a:off x="7310965" y="6511916"/>
            <a:ext cx="1299635" cy="307777"/>
          </a:xfrm>
          <a:prstGeom prst="rect">
            <a:avLst/>
          </a:prstGeom>
          <a:noFill/>
        </p:spPr>
        <p:txBody>
          <a:bodyPr wrap="square" rtlCol="0">
            <a:spAutoFit/>
          </a:bodyPr>
          <a:lstStyle/>
          <a:p>
            <a:r>
              <a:rPr lang="en-US" sz="1400" b="1" dirty="0">
                <a:solidFill>
                  <a:schemeClr val="bg1"/>
                </a:solidFill>
              </a:rPr>
              <a:t>IRON GENIUS</a:t>
            </a:r>
          </a:p>
        </p:txBody>
      </p:sp>
    </p:spTree>
    <p:extLst>
      <p:ext uri="{BB962C8B-B14F-4D97-AF65-F5344CB8AC3E}">
        <p14:creationId xmlns:p14="http://schemas.microsoft.com/office/powerpoint/2010/main" val="2231211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D03639DA846145B7532121BA5E3151" ma:contentTypeVersion="6" ma:contentTypeDescription="Create a new document." ma:contentTypeScope="" ma:versionID="1f2fb8947157ff47cebe73ca911fde65">
  <xsd:schema xmlns:xsd="http://www.w3.org/2001/XMLSchema" xmlns:xs="http://www.w3.org/2001/XMLSchema" xmlns:p="http://schemas.microsoft.com/office/2006/metadata/properties" xmlns:ns3="e1320b3b-24cf-4474-82ba-bef54252d084" targetNamespace="http://schemas.microsoft.com/office/2006/metadata/properties" ma:root="true" ma:fieldsID="e303f5cf46d1035c212ab68899a51cc2" ns3:_="">
    <xsd:import namespace="e1320b3b-24cf-4474-82ba-bef54252d08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320b3b-24cf-4474-82ba-bef54252d0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1320b3b-24cf-4474-82ba-bef54252d084" xsi:nil="true"/>
  </documentManagement>
</p:properties>
</file>

<file path=customXml/itemProps1.xml><?xml version="1.0" encoding="utf-8"?>
<ds:datastoreItem xmlns:ds="http://schemas.openxmlformats.org/officeDocument/2006/customXml" ds:itemID="{4D41E1A2-F30F-4F12-9268-57B098AEFB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320b3b-24cf-4474-82ba-bef54252d0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80D01C-2BD7-4CD6-B9A9-DC38B6EFACBF}">
  <ds:schemaRefs>
    <ds:schemaRef ds:uri="http://schemas.microsoft.com/sharepoint/v3/contenttype/forms"/>
  </ds:schemaRefs>
</ds:datastoreItem>
</file>

<file path=customXml/itemProps3.xml><?xml version="1.0" encoding="utf-8"?>
<ds:datastoreItem xmlns:ds="http://schemas.openxmlformats.org/officeDocument/2006/customXml" ds:itemID="{B8ABA89C-2556-4F48-B9B8-00260BF8D3EF}">
  <ds:schemaRef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e1320b3b-24cf-4474-82ba-bef54252d084"/>
  </ds:schemaRefs>
</ds:datastoreItem>
</file>

<file path=docProps/app.xml><?xml version="1.0" encoding="utf-8"?>
<Properties xmlns="http://schemas.openxmlformats.org/officeDocument/2006/extended-properties" xmlns:vt="http://schemas.openxmlformats.org/officeDocument/2006/docPropsVTypes">
  <TotalTime>88</TotalTime>
  <Words>240</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Automated Switch For Clothing Iron using wired motion Sensor (IronGenius)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Tharusha Nimesh</dc:creator>
  <cp:lastModifiedBy>Dinusha Dissanayaka</cp:lastModifiedBy>
  <cp:revision>3</cp:revision>
  <dcterms:created xsi:type="dcterms:W3CDTF">2025-07-11T12:04:58Z</dcterms:created>
  <dcterms:modified xsi:type="dcterms:W3CDTF">2025-07-11T13:35:48Z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0x0101006DD03639DA846145B7532121BA5E3151</vt:lpwstr>
  </property>
</Properties>
</file>