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2" r:id="rId7"/>
    <p:sldId id="265" r:id="rId8"/>
    <p:sldId id="263" r:id="rId9"/>
    <p:sldId id="266" r:id="rId10"/>
    <p:sldId id="264" r:id="rId11"/>
    <p:sldId id="268"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0" autoAdjust="0"/>
    <p:restoredTop sz="94619" autoAdjust="0"/>
  </p:normalViewPr>
  <p:slideViewPr>
    <p:cSldViewPr snapToGrid="0">
      <p:cViewPr varScale="1">
        <p:scale>
          <a:sx n="91" d="100"/>
          <a:sy n="91" d="100"/>
        </p:scale>
        <p:origin x="13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Issue 1-Distracted</a:t>
          </a:r>
          <a:r>
            <a:rPr lang="en-US" baseline="0" dirty="0"/>
            <a:t> </a:t>
          </a:r>
          <a:r>
            <a:rPr lang="en-US" baseline="0" dirty="0" err="1"/>
            <a:t>driving,drowsy</a:t>
          </a:r>
          <a:r>
            <a:rPr lang="en-US" baseline="0" dirty="0"/>
            <a:t> </a:t>
          </a:r>
          <a:r>
            <a:rPr lang="en-US" baseline="0" dirty="0" err="1"/>
            <a:t>driver,Night</a:t>
          </a:r>
          <a:r>
            <a:rPr lang="en-US" baseline="0" dirty="0"/>
            <a:t> </a:t>
          </a:r>
          <a:r>
            <a:rPr lang="en-US" baseline="0" dirty="0" err="1"/>
            <a:t>driving,minor</a:t>
          </a:r>
          <a:r>
            <a:rPr lang="en-US" baseline="0" dirty="0"/>
            <a:t> driving</a:t>
          </a:r>
          <a:endParaRPr lang="en-US" dirty="0"/>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Issue 2-Skipping</a:t>
          </a:r>
          <a:r>
            <a:rPr lang="en-US" baseline="0" dirty="0"/>
            <a:t> </a:t>
          </a:r>
          <a:r>
            <a:rPr lang="en-US" baseline="0" dirty="0" err="1"/>
            <a:t>signals,overtaking</a:t>
          </a:r>
          <a:r>
            <a:rPr lang="en-US" baseline="0" dirty="0"/>
            <a:t> from wrong </a:t>
          </a:r>
          <a:r>
            <a:rPr lang="en-US" baseline="0" dirty="0" err="1"/>
            <a:t>side,Tailgating</a:t>
          </a: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Issue 3-Deadly </a:t>
          </a:r>
          <a:r>
            <a:rPr lang="en-US" dirty="0" err="1"/>
            <a:t>curves,not</a:t>
          </a:r>
          <a:r>
            <a:rPr lang="en-US" dirty="0"/>
            <a:t> remaining cautious in accident prone </a:t>
          </a:r>
          <a:r>
            <a:rPr lang="en-US" dirty="0" err="1"/>
            <a:t>zone,potholes</a:t>
          </a:r>
          <a:endParaRPr lang="en-US"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dirty="0"/>
            <a:t>Issue 1-Distracted</a:t>
          </a:r>
          <a:r>
            <a:rPr lang="en-US" sz="1300" kern="1200" baseline="0" dirty="0"/>
            <a:t> </a:t>
          </a:r>
          <a:r>
            <a:rPr lang="en-US" sz="1300" kern="1200" baseline="0" dirty="0" err="1"/>
            <a:t>driving,drowsy</a:t>
          </a:r>
          <a:r>
            <a:rPr lang="en-US" sz="1300" kern="1200" baseline="0" dirty="0"/>
            <a:t> </a:t>
          </a:r>
          <a:r>
            <a:rPr lang="en-US" sz="1300" kern="1200" baseline="0" dirty="0" err="1"/>
            <a:t>driver,Night</a:t>
          </a:r>
          <a:r>
            <a:rPr lang="en-US" sz="1300" kern="1200" baseline="0" dirty="0"/>
            <a:t> </a:t>
          </a:r>
          <a:r>
            <a:rPr lang="en-US" sz="1300" kern="1200" baseline="0" dirty="0" err="1"/>
            <a:t>driving,minor</a:t>
          </a:r>
          <a:r>
            <a:rPr lang="en-US" sz="1300" kern="1200" baseline="0" dirty="0"/>
            <a:t> driving</a:t>
          </a:r>
          <a:endParaRPr lang="en-US" sz="1300" kern="1200" dirty="0"/>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dirty="0"/>
            <a:t>Issue 2-Skipping</a:t>
          </a:r>
          <a:r>
            <a:rPr lang="en-US" sz="1300" kern="1200" baseline="0" dirty="0"/>
            <a:t> </a:t>
          </a:r>
          <a:r>
            <a:rPr lang="en-US" sz="1300" kern="1200" baseline="0" dirty="0" err="1"/>
            <a:t>signals,overtaking</a:t>
          </a:r>
          <a:r>
            <a:rPr lang="en-US" sz="1300" kern="1200" baseline="0" dirty="0"/>
            <a:t> from wrong </a:t>
          </a:r>
          <a:r>
            <a:rPr lang="en-US" sz="1300" kern="1200" baseline="0" dirty="0" err="1"/>
            <a:t>side,Tailgating</a:t>
          </a:r>
          <a:endParaRPr lang="en-US" sz="1300" kern="1200" dirty="0"/>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dirty="0"/>
            <a:t>Issue 3-Deadly </a:t>
          </a:r>
          <a:r>
            <a:rPr lang="en-US" sz="1300" kern="1200" dirty="0" err="1"/>
            <a:t>curves,not</a:t>
          </a:r>
          <a:r>
            <a:rPr lang="en-US" sz="1300" kern="1200" dirty="0"/>
            <a:t> remaining cautious in accident prone </a:t>
          </a:r>
          <a:r>
            <a:rPr lang="en-US" sz="1300" kern="1200" dirty="0" err="1"/>
            <a:t>zone,potholes</a:t>
          </a:r>
          <a:endParaRPr lang="en-US" sz="1300" kern="1200" dirty="0"/>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2/14/2021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2/14/2021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2/14/2021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2/14/2021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2/14/2021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Road accidents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T143 –Kushagra Singh</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b="1" u="sng" dirty="0">
                <a:effectLst>
                  <a:outerShdw blurRad="38100" dist="38100" dir="2700000" algn="tl">
                    <a:srgbClr val="000000">
                      <a:alpha val="43137"/>
                    </a:srgbClr>
                  </a:outerShdw>
                </a:effectLst>
              </a:rPr>
              <a:t>Major Issues</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4240039266"/>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CBA27-694B-4800-BF7B-2D23007D4C2A}"/>
              </a:ext>
            </a:extLst>
          </p:cNvPr>
          <p:cNvSpPr>
            <a:spLocks noGrp="1"/>
          </p:cNvSpPr>
          <p:nvPr>
            <p:ph type="title"/>
          </p:nvPr>
        </p:nvSpPr>
        <p:spPr>
          <a:xfrm>
            <a:off x="1217802" y="575482"/>
            <a:ext cx="10058400" cy="1371600"/>
          </a:xfrm>
        </p:spPr>
        <p:txBody>
          <a:bodyPr/>
          <a:lstStyle/>
          <a:p>
            <a:r>
              <a:rPr lang="en-US" b="1" u="sng" dirty="0">
                <a:effectLst>
                  <a:outerShdw blurRad="38100" dist="38100" dir="2700000" algn="tl">
                    <a:srgbClr val="000000">
                      <a:alpha val="43137"/>
                    </a:srgbClr>
                  </a:outerShdw>
                </a:effectLst>
              </a:rPr>
              <a:t>Solutions for First Issue</a:t>
            </a:r>
            <a:endParaRPr lang="en-IN"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19914F5-06E2-49B1-8ED5-6C18DA4ED57F}"/>
              </a:ext>
            </a:extLst>
          </p:cNvPr>
          <p:cNvSpPr>
            <a:spLocks noGrp="1"/>
          </p:cNvSpPr>
          <p:nvPr>
            <p:ph idx="1"/>
          </p:nvPr>
        </p:nvSpPr>
        <p:spPr/>
        <p:txBody>
          <a:bodyPr/>
          <a:lstStyle/>
          <a:p>
            <a:r>
              <a:rPr lang="en-US" dirty="0"/>
              <a:t>Installing cameras on the dashboards, primarily for </a:t>
            </a:r>
            <a:r>
              <a:rPr lang="en-US" dirty="0" err="1"/>
              <a:t>cabs,rental</a:t>
            </a:r>
            <a:r>
              <a:rPr lang="en-US" dirty="0"/>
              <a:t> services like </a:t>
            </a:r>
            <a:r>
              <a:rPr lang="en-US" dirty="0" err="1"/>
              <a:t>autos,transport</a:t>
            </a:r>
            <a:r>
              <a:rPr lang="en-US" dirty="0"/>
              <a:t> vehicles which tend to be excessively on roads.</a:t>
            </a:r>
          </a:p>
          <a:p>
            <a:r>
              <a:rPr lang="en-US" dirty="0"/>
              <a:t>The cameras involving a ML based backend should identify whether the person is blinking the eyes too </a:t>
            </a:r>
            <a:r>
              <a:rPr lang="en-US" dirty="0" err="1"/>
              <a:t>often,or</a:t>
            </a:r>
            <a:r>
              <a:rPr lang="en-US" dirty="0"/>
              <a:t> is closing the eyes for way long while driving indicating a drowsy </a:t>
            </a:r>
            <a:r>
              <a:rPr lang="en-US" dirty="0" err="1"/>
              <a:t>driver,or</a:t>
            </a:r>
            <a:r>
              <a:rPr lang="en-US" dirty="0"/>
              <a:t> cases such as the driver is distracted when simultaneously using phone or eating .</a:t>
            </a:r>
          </a:p>
          <a:p>
            <a:r>
              <a:rPr lang="en-US" dirty="0"/>
              <a:t>An alarm should be triggered inside the car asking to pull the car over and freshen up or stop using devices while </a:t>
            </a:r>
            <a:r>
              <a:rPr lang="en-US" dirty="0" err="1"/>
              <a:t>driving.If</a:t>
            </a:r>
            <a:r>
              <a:rPr lang="en-US" dirty="0"/>
              <a:t> the driver fails to fulfill the condition a message should pop up with the </a:t>
            </a:r>
            <a:r>
              <a:rPr lang="en-US" dirty="0" err="1"/>
              <a:t>drvier</a:t>
            </a:r>
            <a:r>
              <a:rPr lang="en-US" dirty="0"/>
              <a:t> contacts at the road safety terminals and then either the driver is called and instructed to stop the car or a penalty is imposed.</a:t>
            </a:r>
          </a:p>
          <a:p>
            <a:r>
              <a:rPr lang="en-US" dirty="0"/>
              <a:t>Above the webcam there should be a scanner of QR code which should be embedded in the driving </a:t>
            </a:r>
            <a:r>
              <a:rPr lang="en-US" dirty="0" err="1"/>
              <a:t>licence.The</a:t>
            </a:r>
            <a:r>
              <a:rPr lang="en-US" dirty="0"/>
              <a:t> ought to scan the QR code prior to commencing the </a:t>
            </a:r>
            <a:r>
              <a:rPr lang="en-US" dirty="0" err="1"/>
              <a:t>ride.This</a:t>
            </a:r>
            <a:r>
              <a:rPr lang="en-US" dirty="0"/>
              <a:t> would drastically reduce chances of minors driving or a person not having valid driving license driving a car.</a:t>
            </a:r>
            <a:endParaRPr lang="en-IN" dirty="0"/>
          </a:p>
        </p:txBody>
      </p:sp>
    </p:spTree>
    <p:extLst>
      <p:ext uri="{BB962C8B-B14F-4D97-AF65-F5344CB8AC3E}">
        <p14:creationId xmlns:p14="http://schemas.microsoft.com/office/powerpoint/2010/main" val="37377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7796-7815-434D-8FCB-99B4F34290DE}"/>
              </a:ext>
            </a:extLst>
          </p:cNvPr>
          <p:cNvSpPr>
            <a:spLocks noGrp="1"/>
          </p:cNvSpPr>
          <p:nvPr>
            <p:ph type="title"/>
          </p:nvPr>
        </p:nvSpPr>
        <p:spPr/>
        <p:txBody>
          <a:bodyPr/>
          <a:lstStyle/>
          <a:p>
            <a:r>
              <a:rPr lang="en-US" b="1" u="sng" dirty="0">
                <a:effectLst>
                  <a:outerShdw blurRad="38100" dist="38100" dir="2700000" algn="tl">
                    <a:srgbClr val="000000">
                      <a:alpha val="43137"/>
                    </a:srgbClr>
                  </a:outerShdw>
                </a:effectLst>
              </a:rPr>
              <a:t>DRAWIO REPRESENTATION</a:t>
            </a:r>
            <a:endParaRPr lang="en-IN" b="1" u="sng" dirty="0">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77E243EF-756D-4927-977D-DB99D4F96879}"/>
              </a:ext>
            </a:extLst>
          </p:cNvPr>
          <p:cNvPicPr>
            <a:picLocks noGrp="1" noChangeAspect="1"/>
          </p:cNvPicPr>
          <p:nvPr>
            <p:ph idx="1"/>
          </p:nvPr>
        </p:nvPicPr>
        <p:blipFill>
          <a:blip r:embed="rId2"/>
          <a:stretch>
            <a:fillRect/>
          </a:stretch>
        </p:blipFill>
        <p:spPr>
          <a:xfrm>
            <a:off x="2696936" y="2014194"/>
            <a:ext cx="6472232" cy="4077762"/>
          </a:xfrm>
        </p:spPr>
      </p:pic>
    </p:spTree>
    <p:extLst>
      <p:ext uri="{BB962C8B-B14F-4D97-AF65-F5344CB8AC3E}">
        <p14:creationId xmlns:p14="http://schemas.microsoft.com/office/powerpoint/2010/main" val="2504378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E03A3-A00A-4A19-8A56-5D1F8585C574}"/>
              </a:ext>
            </a:extLst>
          </p:cNvPr>
          <p:cNvSpPr>
            <a:spLocks noGrp="1"/>
          </p:cNvSpPr>
          <p:nvPr>
            <p:ph type="title"/>
          </p:nvPr>
        </p:nvSpPr>
        <p:spPr/>
        <p:txBody>
          <a:bodyPr/>
          <a:lstStyle/>
          <a:p>
            <a:r>
              <a:rPr lang="en-US" b="1" u="sng" dirty="0">
                <a:effectLst>
                  <a:outerShdw blurRad="38100" dist="38100" dir="2700000" algn="tl">
                    <a:srgbClr val="000000">
                      <a:alpha val="43137"/>
                    </a:srgbClr>
                  </a:outerShdw>
                </a:effectLst>
              </a:rPr>
              <a:t>Ways to resolve the second Issue</a:t>
            </a:r>
            <a:endParaRPr lang="en-IN"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819B09C-E363-426B-95BF-BE02D0EC77D4}"/>
              </a:ext>
            </a:extLst>
          </p:cNvPr>
          <p:cNvSpPr>
            <a:spLocks noGrp="1"/>
          </p:cNvSpPr>
          <p:nvPr>
            <p:ph idx="1"/>
          </p:nvPr>
        </p:nvSpPr>
        <p:spPr/>
        <p:txBody>
          <a:bodyPr>
            <a:normAutofit lnSpcReduction="10000"/>
          </a:bodyPr>
          <a:lstStyle/>
          <a:p>
            <a:r>
              <a:rPr lang="en-US" dirty="0" err="1"/>
              <a:t>Atleast</a:t>
            </a:r>
            <a:r>
              <a:rPr lang="en-US" dirty="0"/>
              <a:t> 3-4 small cameras and  sensors should be put on the exterior of the car.</a:t>
            </a:r>
          </a:p>
          <a:p>
            <a:r>
              <a:rPr lang="en-US" dirty="0"/>
              <a:t>There should be a ML based chips which should be mandatory to be installed inside the car while manufacturing and in not so proximity such that it can be easily altered by a person.</a:t>
            </a:r>
          </a:p>
          <a:p>
            <a:r>
              <a:rPr lang="en-US" dirty="0"/>
              <a:t>The chip should initiate a waring when the car is crossing the speed limit which is set for that region or is not driving on the wrong side of the lane(all the data and stats related to speed limits should be standardized and stored in the memory).</a:t>
            </a:r>
          </a:p>
          <a:p>
            <a:r>
              <a:rPr lang="en-US" dirty="0"/>
              <a:t>The cameras and sensors can keep a check if the driver is overtaking from the right side or not.</a:t>
            </a:r>
          </a:p>
          <a:p>
            <a:r>
              <a:rPr lang="en-US" dirty="0"/>
              <a:t>The chip also should contain a </a:t>
            </a:r>
            <a:r>
              <a:rPr lang="en-US" dirty="0" err="1"/>
              <a:t>gps</a:t>
            </a:r>
            <a:r>
              <a:rPr lang="en-US" dirty="0"/>
              <a:t> tracker to help the cops track the person with the vehicles in case one is involved in any kind of malpractices.</a:t>
            </a:r>
          </a:p>
          <a:p>
            <a:r>
              <a:rPr lang="en-US" dirty="0"/>
              <a:t>If the driver is often tailgating other vehicles than the sensors can spot that.</a:t>
            </a:r>
          </a:p>
          <a:p>
            <a:r>
              <a:rPr lang="en-US" dirty="0"/>
              <a:t>Web cabs having ML backed should be installed on the traffic lights and if any driver is skipping it then using </a:t>
            </a:r>
            <a:r>
              <a:rPr lang="en-US" dirty="0" err="1"/>
              <a:t>wifi</a:t>
            </a:r>
            <a:r>
              <a:rPr lang="en-US" dirty="0"/>
              <a:t> the chip installed in the cars should be triggered and the exact location and number plate is updated at the road safety </a:t>
            </a:r>
            <a:r>
              <a:rPr lang="en-US" dirty="0" err="1"/>
              <a:t>teminal</a:t>
            </a:r>
            <a:endParaRPr lang="en-US" dirty="0"/>
          </a:p>
          <a:p>
            <a:endParaRPr lang="en-US" dirty="0"/>
          </a:p>
          <a:p>
            <a:endParaRPr lang="en-US" dirty="0"/>
          </a:p>
          <a:p>
            <a:endParaRPr lang="en-IN" dirty="0"/>
          </a:p>
        </p:txBody>
      </p:sp>
    </p:spTree>
    <p:extLst>
      <p:ext uri="{BB962C8B-B14F-4D97-AF65-F5344CB8AC3E}">
        <p14:creationId xmlns:p14="http://schemas.microsoft.com/office/powerpoint/2010/main" val="1392105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18CE6-A836-400B-AC1A-66808DA520BD}"/>
              </a:ext>
            </a:extLst>
          </p:cNvPr>
          <p:cNvSpPr>
            <a:spLocks noGrp="1"/>
          </p:cNvSpPr>
          <p:nvPr>
            <p:ph type="title"/>
          </p:nvPr>
        </p:nvSpPr>
        <p:spPr/>
        <p:txBody>
          <a:bodyPr/>
          <a:lstStyle/>
          <a:p>
            <a:r>
              <a:rPr lang="en-US" b="1" u="sng" dirty="0">
                <a:effectLst>
                  <a:outerShdw blurRad="38100" dist="38100" dir="2700000" algn="tl">
                    <a:srgbClr val="000000">
                      <a:alpha val="43137"/>
                    </a:srgbClr>
                  </a:outerShdw>
                </a:effectLst>
              </a:rPr>
              <a:t>DRAWIO REPRESENTATION-</a:t>
            </a:r>
            <a:endParaRPr lang="en-IN" b="1" u="sng" dirty="0">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550DDD2B-AD4E-441A-90E1-7DA0A80A8065}"/>
              </a:ext>
            </a:extLst>
          </p:cNvPr>
          <p:cNvPicPr>
            <a:picLocks noGrp="1" noChangeAspect="1"/>
          </p:cNvPicPr>
          <p:nvPr>
            <p:ph idx="1"/>
          </p:nvPr>
        </p:nvPicPr>
        <p:blipFill>
          <a:blip r:embed="rId2"/>
          <a:stretch>
            <a:fillRect/>
          </a:stretch>
        </p:blipFill>
        <p:spPr>
          <a:xfrm>
            <a:off x="3133619" y="2103438"/>
            <a:ext cx="5924761" cy="3849687"/>
          </a:xfrm>
        </p:spPr>
      </p:pic>
    </p:spTree>
    <p:extLst>
      <p:ext uri="{BB962C8B-B14F-4D97-AF65-F5344CB8AC3E}">
        <p14:creationId xmlns:p14="http://schemas.microsoft.com/office/powerpoint/2010/main" val="17851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B5E64-E0CB-4D14-9FA6-22A9311662AB}"/>
              </a:ext>
            </a:extLst>
          </p:cNvPr>
          <p:cNvSpPr>
            <a:spLocks noGrp="1"/>
          </p:cNvSpPr>
          <p:nvPr>
            <p:ph type="title"/>
          </p:nvPr>
        </p:nvSpPr>
        <p:spPr/>
        <p:txBody>
          <a:bodyPr/>
          <a:lstStyle/>
          <a:p>
            <a:r>
              <a:rPr lang="en-US" b="1" u="sng" dirty="0">
                <a:effectLst>
                  <a:outerShdw blurRad="38100" dist="38100" dir="2700000" algn="tl">
                    <a:srgbClr val="000000">
                      <a:alpha val="43137"/>
                    </a:srgbClr>
                  </a:outerShdw>
                </a:effectLst>
              </a:rPr>
              <a:t>Sorting out the third issue-</a:t>
            </a:r>
            <a:endParaRPr lang="en-IN"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08B6B0DD-7B5B-4E5A-9C88-29649058DD8F}"/>
              </a:ext>
            </a:extLst>
          </p:cNvPr>
          <p:cNvSpPr>
            <a:spLocks noGrp="1"/>
          </p:cNvSpPr>
          <p:nvPr>
            <p:ph idx="1"/>
          </p:nvPr>
        </p:nvSpPr>
        <p:spPr/>
        <p:txBody>
          <a:bodyPr/>
          <a:lstStyle/>
          <a:p>
            <a:r>
              <a:rPr lang="en-US" dirty="0"/>
              <a:t>A Artificial Intelligence based systems should be present in the car which is </a:t>
            </a:r>
            <a:r>
              <a:rPr lang="en-US" dirty="0" err="1"/>
              <a:t>conneted</a:t>
            </a:r>
            <a:r>
              <a:rPr lang="en-US" dirty="0"/>
              <a:t> to the chip installed or the driver has an option to use the Mobile Bluetooth .</a:t>
            </a:r>
          </a:p>
          <a:p>
            <a:r>
              <a:rPr lang="en-US" dirty="0"/>
              <a:t>There should be a voice message to the driver of being cautious when he is entering a zone frequently prone to accidents.</a:t>
            </a:r>
          </a:p>
          <a:p>
            <a:r>
              <a:rPr lang="en-US" dirty="0"/>
              <a:t>Driver should be informed if there is a dead end or a deadly curve ahead.</a:t>
            </a:r>
          </a:p>
          <a:p>
            <a:r>
              <a:rPr lang="en-US" dirty="0"/>
              <a:t>When on a difficult terrain such as </a:t>
            </a:r>
            <a:r>
              <a:rPr lang="en-US" dirty="0" err="1"/>
              <a:t>mountainsor</a:t>
            </a:r>
            <a:r>
              <a:rPr lang="en-US" dirty="0"/>
              <a:t> steep </a:t>
            </a:r>
            <a:r>
              <a:rPr lang="en-US" dirty="0" err="1"/>
              <a:t>slope,using</a:t>
            </a:r>
            <a:r>
              <a:rPr lang="en-US" dirty="0"/>
              <a:t> the satellite imaging the driver should be informed if there is a car approaching from the another direction.</a:t>
            </a:r>
          </a:p>
          <a:p>
            <a:r>
              <a:rPr lang="en-US" dirty="0"/>
              <a:t>The cameras installed on the exterior of the cars should also keep a check on the condition of the </a:t>
            </a:r>
            <a:r>
              <a:rPr lang="en-US" dirty="0" err="1"/>
              <a:t>roads.If</a:t>
            </a:r>
            <a:r>
              <a:rPr lang="en-US" dirty="0"/>
              <a:t> there are too many pot holes then a </a:t>
            </a:r>
            <a:r>
              <a:rPr lang="en-US" dirty="0" err="1"/>
              <a:t>messase</a:t>
            </a:r>
            <a:r>
              <a:rPr lang="en-US" dirty="0"/>
              <a:t> should be sent to the concerned authorities required immediate actions to improve the condition of the road.</a:t>
            </a:r>
          </a:p>
          <a:p>
            <a:r>
              <a:rPr lang="en-US" dirty="0"/>
              <a:t>If the required department doesn’t take action under stipulated time </a:t>
            </a:r>
            <a:r>
              <a:rPr lang="en-US" dirty="0" err="1"/>
              <a:t>period.Then</a:t>
            </a:r>
            <a:r>
              <a:rPr lang="en-US" dirty="0"/>
              <a:t> higher authorities should be informed using AI in the background at the earliest.</a:t>
            </a:r>
            <a:endParaRPr lang="en-IN" dirty="0"/>
          </a:p>
        </p:txBody>
      </p:sp>
    </p:spTree>
    <p:extLst>
      <p:ext uri="{BB962C8B-B14F-4D97-AF65-F5344CB8AC3E}">
        <p14:creationId xmlns:p14="http://schemas.microsoft.com/office/powerpoint/2010/main" val="1407732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AAEC0-CE1B-4977-8E2A-34B0DA084EE0}"/>
              </a:ext>
            </a:extLst>
          </p:cNvPr>
          <p:cNvSpPr>
            <a:spLocks noGrp="1"/>
          </p:cNvSpPr>
          <p:nvPr>
            <p:ph type="title"/>
          </p:nvPr>
        </p:nvSpPr>
        <p:spPr/>
        <p:txBody>
          <a:bodyPr/>
          <a:lstStyle/>
          <a:p>
            <a:r>
              <a:rPr lang="en-US" b="1" u="sng" dirty="0">
                <a:effectLst>
                  <a:outerShdw blurRad="38100" dist="38100" dir="2700000" algn="tl">
                    <a:srgbClr val="000000">
                      <a:alpha val="43137"/>
                    </a:srgbClr>
                  </a:outerShdw>
                </a:effectLst>
              </a:rPr>
              <a:t>TRELLO</a:t>
            </a:r>
            <a:endParaRPr lang="en-IN" b="1" u="sng" dirty="0">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F8531C41-8BCC-4C06-8C89-8A776C859695}"/>
              </a:ext>
            </a:extLst>
          </p:cNvPr>
          <p:cNvPicPr>
            <a:picLocks noGrp="1" noChangeAspect="1"/>
          </p:cNvPicPr>
          <p:nvPr>
            <p:ph idx="1"/>
          </p:nvPr>
        </p:nvPicPr>
        <p:blipFill>
          <a:blip r:embed="rId2"/>
          <a:stretch>
            <a:fillRect/>
          </a:stretch>
        </p:blipFill>
        <p:spPr>
          <a:xfrm>
            <a:off x="2419468" y="2103438"/>
            <a:ext cx="7353063" cy="3849687"/>
          </a:xfrm>
        </p:spPr>
      </p:pic>
    </p:spTree>
    <p:extLst>
      <p:ext uri="{BB962C8B-B14F-4D97-AF65-F5344CB8AC3E}">
        <p14:creationId xmlns:p14="http://schemas.microsoft.com/office/powerpoint/2010/main" val="3577090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4F0FF-0063-4AEF-93CD-4B677CCF4BA2}"/>
              </a:ext>
            </a:extLst>
          </p:cNvPr>
          <p:cNvSpPr>
            <a:spLocks noGrp="1"/>
          </p:cNvSpPr>
          <p:nvPr>
            <p:ph type="title"/>
          </p:nvPr>
        </p:nvSpPr>
        <p:spPr/>
        <p:txBody>
          <a:bodyPr/>
          <a:lstStyle/>
          <a:p>
            <a:r>
              <a:rPr lang="en-US" b="1" u="sng" dirty="0">
                <a:effectLst>
                  <a:outerShdw blurRad="38100" dist="38100" dir="2700000" algn="tl">
                    <a:srgbClr val="000000">
                      <a:alpha val="43137"/>
                    </a:srgbClr>
                  </a:outerShdw>
                </a:effectLst>
              </a:rPr>
              <a:t>LINK FOR TRELLO</a:t>
            </a:r>
            <a:endParaRPr lang="en-IN"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8A932BD1-CE03-4C78-8C18-1EAEAEA78D8D}"/>
              </a:ext>
            </a:extLst>
          </p:cNvPr>
          <p:cNvSpPr>
            <a:spLocks noGrp="1"/>
          </p:cNvSpPr>
          <p:nvPr>
            <p:ph idx="1"/>
          </p:nvPr>
        </p:nvSpPr>
        <p:spPr/>
        <p:txBody>
          <a:bodyPr/>
          <a:lstStyle/>
          <a:p>
            <a:r>
              <a:rPr lang="en-IN" dirty="0"/>
              <a:t>https://trello.com/b/gDWrr8ZH/road-accidents</a:t>
            </a:r>
          </a:p>
        </p:txBody>
      </p:sp>
    </p:spTree>
    <p:extLst>
      <p:ext uri="{BB962C8B-B14F-4D97-AF65-F5344CB8AC3E}">
        <p14:creationId xmlns:p14="http://schemas.microsoft.com/office/powerpoint/2010/main" val="10192527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{7C5E434A-A98E-4C45-B025-0B24608DE0E3}tf78438558_win32</Template>
  <TotalTime>102</TotalTime>
  <Words>655</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Century Gothic</vt:lpstr>
      <vt:lpstr>Garamond</vt:lpstr>
      <vt:lpstr>SavonVTI</vt:lpstr>
      <vt:lpstr>Road accidents</vt:lpstr>
      <vt:lpstr>Major Issues</vt:lpstr>
      <vt:lpstr>Solutions for First Issue</vt:lpstr>
      <vt:lpstr>DRAWIO REPRESENTATION</vt:lpstr>
      <vt:lpstr>Ways to resolve the second Issue</vt:lpstr>
      <vt:lpstr>DRAWIO REPRESENTATION-</vt:lpstr>
      <vt:lpstr>Sorting out the third issue-</vt:lpstr>
      <vt:lpstr>TRELLO</vt:lpstr>
      <vt:lpstr>LINK FOR TRELLO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accidents</dc:title>
  <dc:creator>Kushagra Singh</dc:creator>
  <cp:lastModifiedBy>Kushagra Singh</cp:lastModifiedBy>
  <cp:revision>11</cp:revision>
  <dcterms:created xsi:type="dcterms:W3CDTF">2021-02-14T06:45:10Z</dcterms:created>
  <dcterms:modified xsi:type="dcterms:W3CDTF">2021-02-14T08:27:59Z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