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79"/>
    <p:restoredTop sz="94659"/>
  </p:normalViewPr>
  <p:slideViewPr>
    <p:cSldViewPr snapToGrid="0" snapToObjects="1">
      <p:cViewPr varScale="1">
        <p:scale>
          <a:sx n="110" d="100"/>
          <a:sy n="110"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6BA44-68A8-274C-B171-FECC29A9121E}" type="datetimeFigureOut">
              <a:rPr lang="en-US" smtClean="0"/>
              <a:t>11/1/17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E85520-701C-4E42-B49E-BB8E2021C271}" type="slidenum">
              <a:rPr lang="en-US" smtClean="0"/>
              <a:t>‹#›</a:t>
            </a:fld>
            <a:endParaRPr lang="en-US"/>
          </a:p>
        </p:txBody>
      </p:sp>
    </p:spTree>
    <p:extLst>
      <p:ext uri="{BB962C8B-B14F-4D97-AF65-F5344CB8AC3E}">
        <p14:creationId xmlns:p14="http://schemas.microsoft.com/office/powerpoint/2010/main" val="60420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my final project I will be looking to streamline the real estate services between a seller and a buyer.</a:t>
            </a:r>
            <a:endParaRPr lang="en-US" dirty="0"/>
          </a:p>
        </p:txBody>
      </p:sp>
      <p:sp>
        <p:nvSpPr>
          <p:cNvPr id="4" name="Slide Number Placeholder 3"/>
          <p:cNvSpPr>
            <a:spLocks noGrp="1"/>
          </p:cNvSpPr>
          <p:nvPr>
            <p:ph type="sldNum" sz="quarter" idx="10"/>
          </p:nvPr>
        </p:nvSpPr>
        <p:spPr/>
        <p:txBody>
          <a:bodyPr/>
          <a:lstStyle/>
          <a:p>
            <a:fld id="{6DE85520-701C-4E42-B49E-BB8E2021C271}" type="slidenum">
              <a:rPr lang="en-US" smtClean="0"/>
              <a:t>1</a:t>
            </a:fld>
            <a:endParaRPr lang="en-US"/>
          </a:p>
        </p:txBody>
      </p:sp>
    </p:spTree>
    <p:extLst>
      <p:ext uri="{BB962C8B-B14F-4D97-AF65-F5344CB8AC3E}">
        <p14:creationId xmlns:p14="http://schemas.microsoft.com/office/powerpoint/2010/main" val="194402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able to partner with two companies that work together throughout the real estate service transaction</a:t>
            </a:r>
            <a:r>
              <a:rPr lang="en-US" baseline="0" dirty="0" smtClean="0"/>
              <a:t> The original partner was </a:t>
            </a:r>
            <a:r>
              <a:rPr lang="en-US" baseline="0" dirty="0" err="1" smtClean="0"/>
              <a:t>Nyaas</a:t>
            </a:r>
            <a:r>
              <a:rPr lang="en-US" baseline="0" dirty="0" smtClean="0"/>
              <a:t>: a company that provides software over the </a:t>
            </a:r>
            <a:r>
              <a:rPr lang="en-US" baseline="0" dirty="0" err="1" smtClean="0"/>
              <a:t>interent</a:t>
            </a:r>
            <a:r>
              <a:rPr lang="en-US" baseline="0" dirty="0" smtClean="0"/>
              <a:t> for other companies to use. The second partner is </a:t>
            </a:r>
            <a:r>
              <a:rPr lang="en-US" baseline="0" dirty="0" err="1" smtClean="0"/>
              <a:t>Weissman</a:t>
            </a:r>
            <a:r>
              <a:rPr lang="en-US" baseline="0" dirty="0" smtClean="0"/>
              <a:t> and will be considered a “silent partner.” </a:t>
            </a:r>
            <a:r>
              <a:rPr lang="en-US" baseline="0" dirty="0" err="1" smtClean="0"/>
              <a:t>Nyaas</a:t>
            </a:r>
            <a:r>
              <a:rPr lang="en-US" baseline="0" dirty="0" smtClean="0"/>
              <a:t> works with the forms that I will be focused on daily but they are the product of </a:t>
            </a:r>
            <a:r>
              <a:rPr lang="en-US" baseline="0" dirty="0" err="1" smtClean="0"/>
              <a:t>Weissman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DE85520-701C-4E42-B49E-BB8E2021C271}" type="slidenum">
              <a:rPr lang="en-US" smtClean="0"/>
              <a:t>2</a:t>
            </a:fld>
            <a:endParaRPr lang="en-US"/>
          </a:p>
        </p:txBody>
      </p:sp>
    </p:spTree>
    <p:extLst>
      <p:ext uri="{BB962C8B-B14F-4D97-AF65-F5344CB8AC3E}">
        <p14:creationId xmlns:p14="http://schemas.microsoft.com/office/powerpoint/2010/main" val="16482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Law firms providing real estate settlement services to buyers and sellers must collect information from buyers and sellers at the beginning of a real estate transaction in order to prepare for the closing and ensure the real estate is properly transferred. The information that must be gathered from buyers and sellers varies depending on the type of transaction, the type of property, the number of buyers and sellers involved in the transaction, if the buyer is taking a loan to finance the purchase of the property, if the seller currently holds loans used to originally purchase the property, etc.</a:t>
            </a:r>
            <a:endParaRPr lang="en-US" dirty="0"/>
          </a:p>
        </p:txBody>
      </p:sp>
      <p:sp>
        <p:nvSpPr>
          <p:cNvPr id="4" name="Slide Number Placeholder 3"/>
          <p:cNvSpPr>
            <a:spLocks noGrp="1"/>
          </p:cNvSpPr>
          <p:nvPr>
            <p:ph type="sldNum" sz="quarter" idx="10"/>
          </p:nvPr>
        </p:nvSpPr>
        <p:spPr/>
        <p:txBody>
          <a:bodyPr/>
          <a:lstStyle/>
          <a:p>
            <a:fld id="{6DE85520-701C-4E42-B49E-BB8E2021C271}" type="slidenum">
              <a:rPr lang="en-US" smtClean="0"/>
              <a:t>3</a:t>
            </a:fld>
            <a:endParaRPr lang="en-US"/>
          </a:p>
        </p:txBody>
      </p:sp>
    </p:spTree>
    <p:extLst>
      <p:ext uri="{BB962C8B-B14F-4D97-AF65-F5344CB8AC3E}">
        <p14:creationId xmlns:p14="http://schemas.microsoft.com/office/powerpoint/2010/main" val="175333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Gathering a complete set of information from buyers and sellers, given all the different possible factors, is extremely challenging. Not having access to complete and correct answers to these questions puts the real estate transaction at risk.</a:t>
            </a:r>
            <a:endParaRPr lang="en-US" dirty="0"/>
          </a:p>
        </p:txBody>
      </p:sp>
      <p:sp>
        <p:nvSpPr>
          <p:cNvPr id="4" name="Slide Number Placeholder 3"/>
          <p:cNvSpPr>
            <a:spLocks noGrp="1"/>
          </p:cNvSpPr>
          <p:nvPr>
            <p:ph type="sldNum" sz="quarter" idx="10"/>
          </p:nvPr>
        </p:nvSpPr>
        <p:spPr/>
        <p:txBody>
          <a:bodyPr/>
          <a:lstStyle/>
          <a:p>
            <a:fld id="{6DE85520-701C-4E42-B49E-BB8E2021C271}" type="slidenum">
              <a:rPr lang="en-US" smtClean="0"/>
              <a:t>4</a:t>
            </a:fld>
            <a:endParaRPr lang="en-US"/>
          </a:p>
        </p:txBody>
      </p:sp>
    </p:spTree>
    <p:extLst>
      <p:ext uri="{BB962C8B-B14F-4D97-AF65-F5344CB8AC3E}">
        <p14:creationId xmlns:p14="http://schemas.microsoft.com/office/powerpoint/2010/main" val="44793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 and develop a bot-style application for gathering information from buyers and/or sellers, that walks the user through a series of questions in a manner that asks the buyer/seller only applicable questions for his/her situation. Alternately, the</a:t>
            </a:r>
            <a:r>
              <a:rPr lang="en-US" sz="1200" b="0" i="0" kern="1200" baseline="0" dirty="0" smtClean="0">
                <a:solidFill>
                  <a:schemeClr val="tx1"/>
                </a:solidFill>
                <a:effectLst/>
                <a:latin typeface="+mn-lt"/>
                <a:ea typeface="+mn-ea"/>
                <a:cs typeface="+mn-cs"/>
              </a:rPr>
              <a:t> end product will be a automatized form(s) that can be sent over to the appropriate attorney to complete the buyer/seller portion of the process.</a:t>
            </a:r>
            <a:endParaRPr lang="en-US" dirty="0"/>
          </a:p>
        </p:txBody>
      </p:sp>
      <p:sp>
        <p:nvSpPr>
          <p:cNvPr id="4" name="Slide Number Placeholder 3"/>
          <p:cNvSpPr>
            <a:spLocks noGrp="1"/>
          </p:cNvSpPr>
          <p:nvPr>
            <p:ph type="sldNum" sz="quarter" idx="10"/>
          </p:nvPr>
        </p:nvSpPr>
        <p:spPr/>
        <p:txBody>
          <a:bodyPr/>
          <a:lstStyle/>
          <a:p>
            <a:fld id="{6DE85520-701C-4E42-B49E-BB8E2021C271}" type="slidenum">
              <a:rPr lang="en-US" smtClean="0"/>
              <a:t>5</a:t>
            </a:fld>
            <a:endParaRPr lang="en-US"/>
          </a:p>
        </p:txBody>
      </p:sp>
    </p:spTree>
    <p:extLst>
      <p:ext uri="{BB962C8B-B14F-4D97-AF65-F5344CB8AC3E}">
        <p14:creationId xmlns:p14="http://schemas.microsoft.com/office/powerpoint/2010/main" val="1476000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AF4F66-1A4E-DF44-91B2-F62BD53E695C}"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C5769E-3C6B-174F-8A3F-30CCA56741AD}" type="datetime1">
              <a:rPr lang="en-US" smtClean="0"/>
              <a:t>11/1/17</a:t>
            </a:fld>
            <a:endParaRPr lang="en-US" dirty="0"/>
          </a:p>
        </p:txBody>
      </p:sp>
      <p:sp>
        <p:nvSpPr>
          <p:cNvPr id="6" name="Footer Placeholder 5"/>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071D9FE-CDBB-8646-BEA8-9DC1D5CFD9F4}"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9489BB3E-B7E2-FF4A-944C-C9307395D084}" type="datetime1">
              <a:rPr lang="en-US" smtClean="0"/>
              <a:t>11/1/17</a:t>
            </a:fld>
            <a:endParaRPr lang="en-US" dirty="0"/>
          </a:p>
        </p:txBody>
      </p:sp>
      <p:sp>
        <p:nvSpPr>
          <p:cNvPr id="3" name="Footer Placeholder 2"/>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B3BCE6-572B-2547-BC6A-D00428966C7D}"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ADD0A9-4C40-FA4C-8EAD-0DC45F9C3CDC}"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EC2A3C-3C1E-A145-AE19-762760C9A741}"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C3CCE9-58DA-4F48-8100-8BC208DBCE57}" type="datetime1">
              <a:rPr lang="en-US" smtClean="0"/>
              <a:t>11/1/17</a:t>
            </a:fld>
            <a:endParaRPr lang="en-US" dirty="0"/>
          </a:p>
        </p:txBody>
      </p:sp>
      <p:sp>
        <p:nvSpPr>
          <p:cNvPr id="5" name="Footer Placeholder 4"/>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E923FB-918F-4B48-B5EA-CE5257BB3239}" type="datetime1">
              <a:rPr lang="en-US" smtClean="0"/>
              <a:t>11/1/17</a:t>
            </a:fld>
            <a:endParaRPr lang="en-US" dirty="0"/>
          </a:p>
        </p:txBody>
      </p:sp>
      <p:sp>
        <p:nvSpPr>
          <p:cNvPr id="6" name="Footer Placeholder 5"/>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7A0808-C224-7445-A97A-F2090CEE442F}" type="datetime1">
              <a:rPr lang="en-US" smtClean="0"/>
              <a:t>11/1/17</a:t>
            </a:fld>
            <a:endParaRPr lang="en-US" dirty="0"/>
          </a:p>
        </p:txBody>
      </p:sp>
      <p:sp>
        <p:nvSpPr>
          <p:cNvPr id="8" name="Footer Placeholder 7"/>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712145-5746-3349-9B0C-F6900067F689}" type="datetime1">
              <a:rPr lang="en-US" smtClean="0"/>
              <a:t>11/1/17</a:t>
            </a:fld>
            <a:endParaRPr lang="en-US" dirty="0"/>
          </a:p>
        </p:txBody>
      </p:sp>
      <p:sp>
        <p:nvSpPr>
          <p:cNvPr id="4" name="Footer Placeholder 3"/>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BD828-5ABB-764F-9D15-F4C5257A6981}" type="datetime1">
              <a:rPr lang="en-US" smtClean="0"/>
              <a:t>11/1/17</a:t>
            </a:fld>
            <a:endParaRPr lang="en-US" dirty="0"/>
          </a:p>
        </p:txBody>
      </p:sp>
      <p:sp>
        <p:nvSpPr>
          <p:cNvPr id="3" name="Footer Placeholder 2"/>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AE9F9-D69D-DE4C-A16B-B372723164BD}" type="datetime1">
              <a:rPr lang="en-US" smtClean="0"/>
              <a:t>11/1/17</a:t>
            </a:fld>
            <a:endParaRPr lang="en-US" dirty="0"/>
          </a:p>
        </p:txBody>
      </p:sp>
      <p:sp>
        <p:nvSpPr>
          <p:cNvPr id="6" name="Footer Placeholder 5"/>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5274515-37ED-684E-86A8-1F9B3B3D344D}" type="datetime1">
              <a:rPr lang="en-US" smtClean="0"/>
              <a:t>11/1/17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B68C86E-EC88-2846-8BCD-BCA7663FF44B}" type="datetime1">
              <a:rPr lang="en-US" smtClean="0"/>
              <a:t>11/1/17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www.google.com/search?q=Nyaas+llc&amp;rlz=1C5CHFA_enUS763US769&amp;source=lnms&amp;tbm=isch&amp;sa=X&amp;ved=0ahUKEwjY0aCa-pvXAhWL6oMKHTBGB6oQ_AUIDSgE&amp;biw=1440&amp;bih=750#imgrc=tl_en8eYSyflfM" TargetMode="External"/><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google.com/search?q=Nyaas+llc&amp;rlz=1C5CHFA_enUS763US769&amp;source=lnms&amp;tbm=isch&amp;sa=X&amp;ved=0ahUKEwjY0aCa-pvXAhWL6oMKHTBGB6oQ_AUIDSgE&amp;biw=1440&amp;bih=750#imgrc=tl_en8eYSyflf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970753"/>
            <a:ext cx="10572000" cy="2971051"/>
          </a:xfrm>
        </p:spPr>
        <p:txBody>
          <a:bodyPr/>
          <a:lstStyle/>
          <a:p>
            <a:r>
              <a:rPr lang="en-US" dirty="0" smtClean="0"/>
              <a:t>MAKING A DIFFERENCE:</a:t>
            </a:r>
            <a:br>
              <a:rPr lang="en-US" dirty="0" smtClean="0"/>
            </a:br>
            <a:r>
              <a:rPr lang="en-US" dirty="0" smtClean="0"/>
              <a:t>Streamlining Real Estate Settlement Services </a:t>
            </a:r>
            <a:br>
              <a:rPr lang="en-US" dirty="0" smtClean="0"/>
            </a:br>
            <a:endParaRPr lang="en-US" dirty="0"/>
          </a:p>
        </p:txBody>
      </p:sp>
      <p:sp>
        <p:nvSpPr>
          <p:cNvPr id="3" name="Subtitle 2"/>
          <p:cNvSpPr>
            <a:spLocks noGrp="1"/>
          </p:cNvSpPr>
          <p:nvPr>
            <p:ph type="subTitle" idx="1"/>
          </p:nvPr>
        </p:nvSpPr>
        <p:spPr/>
        <p:txBody>
          <a:bodyPr/>
          <a:lstStyle/>
          <a:p>
            <a:r>
              <a:rPr lang="en-US" dirty="0" smtClean="0"/>
              <a:t>Final Project</a:t>
            </a:r>
            <a:endParaRPr lang="en-US" dirty="0"/>
          </a:p>
        </p:txBody>
      </p:sp>
      <p:sp>
        <p:nvSpPr>
          <p:cNvPr id="5" name="TextBox 4"/>
          <p:cNvSpPr txBox="1"/>
          <p:nvPr/>
        </p:nvSpPr>
        <p:spPr>
          <a:xfrm>
            <a:off x="810001" y="6054864"/>
            <a:ext cx="2581156" cy="369332"/>
          </a:xfrm>
          <a:prstGeom prst="rect">
            <a:avLst/>
          </a:prstGeom>
          <a:noFill/>
        </p:spPr>
        <p:txBody>
          <a:bodyPr wrap="none" rtlCol="0">
            <a:spAutoFit/>
          </a:bodyPr>
          <a:lstStyle/>
          <a:p>
            <a:r>
              <a:rPr lang="en-US" dirty="0" smtClean="0"/>
              <a:t>By: Charmaine Wood</a:t>
            </a:r>
            <a:endParaRPr lang="en-US" dirty="0"/>
          </a:p>
        </p:txBody>
      </p:sp>
    </p:spTree>
    <p:extLst>
      <p:ext uri="{BB962C8B-B14F-4D97-AF65-F5344CB8AC3E}">
        <p14:creationId xmlns:p14="http://schemas.microsoft.com/office/powerpoint/2010/main" val="64230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Partners </a:t>
            </a:r>
            <a:endParaRPr lang="en-US" dirty="0"/>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41537" y="2771775"/>
            <a:ext cx="2540000" cy="2540000"/>
          </a:xfrm>
        </p:spPr>
      </p:pic>
      <p:pic>
        <p:nvPicPr>
          <p:cNvPr id="10" name="Content Placeholder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515225" y="2771775"/>
            <a:ext cx="2540000" cy="2540000"/>
          </a:xfrm>
        </p:spPr>
      </p:pic>
      <p:sp>
        <p:nvSpPr>
          <p:cNvPr id="9" name="Footer Placeholder 8"/>
          <p:cNvSpPr>
            <a:spLocks noGrp="1"/>
          </p:cNvSpPr>
          <p:nvPr>
            <p:ph type="ftr" sz="quarter" idx="11"/>
          </p:nvPr>
        </p:nvSpPr>
        <p:spPr>
          <a:xfrm>
            <a:off x="810000" y="6492875"/>
            <a:ext cx="8644320" cy="365125"/>
          </a:xfrm>
        </p:spPr>
        <p:txBody>
          <a:bodyPr/>
          <a:lstStyle/>
          <a:p>
            <a:r>
              <a:rPr lang="en-US" dirty="0" smtClean="0">
                <a:hlinkClick r:id="rId5"/>
              </a:rPr>
              <a:t>https://www.google.com/search?q=Nyaas+llc&amp;rlz=1C5CHFA_enUS763US769&amp;source=lnms&amp;tbm=isch&amp;sa=X&amp;ved=0ahUKEwjY0aCa-pvXAhWL6oMKHTBGB6oQ_AUIDSgE&amp;biw=1440&amp;bih=750#imgrc=tl_en8eYSyflfM</a:t>
            </a:r>
            <a:r>
              <a:rPr lang="en-US" dirty="0" smtClean="0"/>
              <a:t>:</a:t>
            </a:r>
          </a:p>
          <a:p>
            <a:endParaRPr lang="en-US" dirty="0"/>
          </a:p>
          <a:p>
            <a:r>
              <a:rPr lang="en-US" dirty="0"/>
              <a:t>https://</a:t>
            </a:r>
            <a:r>
              <a:rPr lang="en-US" dirty="0" err="1"/>
              <a:t>www.google.com</a:t>
            </a:r>
            <a:r>
              <a:rPr lang="en-US" dirty="0"/>
              <a:t>/</a:t>
            </a:r>
            <a:r>
              <a:rPr lang="en-US" dirty="0" err="1"/>
              <a:t>search?q</a:t>
            </a:r>
            <a:r>
              <a:rPr lang="en-US" dirty="0"/>
              <a:t>=</a:t>
            </a:r>
            <a:r>
              <a:rPr lang="en-US" dirty="0" err="1"/>
              <a:t>Weissman+law+firm&amp;rlz</a:t>
            </a:r>
            <a:r>
              <a:rPr lang="en-US" dirty="0"/>
              <a:t>=1C5CHFA_enUS763US769&amp;source=</a:t>
            </a:r>
            <a:r>
              <a:rPr lang="en-US" dirty="0" err="1"/>
              <a:t>lnms&amp;tbm</a:t>
            </a:r>
            <a:r>
              <a:rPr lang="en-US" dirty="0"/>
              <a:t>=</a:t>
            </a:r>
            <a:r>
              <a:rPr lang="en-US" dirty="0" err="1"/>
              <a:t>isch&amp;sa</a:t>
            </a:r>
            <a:r>
              <a:rPr lang="en-US" dirty="0"/>
              <a:t>=</a:t>
            </a:r>
            <a:r>
              <a:rPr lang="en-US" dirty="0" err="1"/>
              <a:t>X&amp;ved</a:t>
            </a:r>
            <a:r>
              <a:rPr lang="en-US" dirty="0"/>
              <a:t>=0ahUKEwiFsKHiiJzXAhWL24MKHeqaAIcQ_AUIDSgE&amp;biw=1440&amp;bih=750#imgrc=</a:t>
            </a:r>
            <a:r>
              <a:rPr lang="en-US" dirty="0" err="1"/>
              <a:t>gHKUfLhvKdWEtM</a:t>
            </a:r>
            <a:r>
              <a:rPr lang="en-US" dirty="0"/>
              <a:t>:</a:t>
            </a:r>
          </a:p>
        </p:txBody>
      </p:sp>
    </p:spTree>
    <p:extLst>
      <p:ext uri="{BB962C8B-B14F-4D97-AF65-F5344CB8AC3E}">
        <p14:creationId xmlns:p14="http://schemas.microsoft.com/office/powerpoint/2010/main" val="159586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Focus</a:t>
            </a:r>
            <a:endParaRPr lang="en-US" dirty="0"/>
          </a:p>
        </p:txBody>
      </p:sp>
      <p:sp>
        <p:nvSpPr>
          <p:cNvPr id="7" name="Content Placeholder 6"/>
          <p:cNvSpPr>
            <a:spLocks noGrp="1"/>
          </p:cNvSpPr>
          <p:nvPr>
            <p:ph idx="1"/>
          </p:nvPr>
        </p:nvSpPr>
        <p:spPr>
          <a:xfrm>
            <a:off x="810000" y="2518199"/>
            <a:ext cx="10554574" cy="2000475"/>
          </a:xfrm>
        </p:spPr>
        <p:txBody>
          <a:bodyPr/>
          <a:lstStyle/>
          <a:p>
            <a:r>
              <a:rPr lang="en-US" dirty="0" smtClean="0"/>
              <a:t>Real estate settlement services to buyers &amp; sellers.</a:t>
            </a:r>
          </a:p>
          <a:p>
            <a:r>
              <a:rPr lang="en-US" dirty="0" smtClean="0"/>
              <a:t>Information needed at the beginning of a transaction to prepare for the closing of a sale.</a:t>
            </a:r>
          </a:p>
          <a:p>
            <a:r>
              <a:rPr lang="en-US" dirty="0" smtClean="0"/>
              <a:t>The information varies among transaction</a:t>
            </a:r>
          </a:p>
          <a:p>
            <a:endParaRPr lang="en-US" dirty="0"/>
          </a:p>
        </p:txBody>
      </p:sp>
      <p:sp>
        <p:nvSpPr>
          <p:cNvPr id="5" name="Footer Placeholder 4"/>
          <p:cNvSpPr>
            <a:spLocks noGrp="1"/>
          </p:cNvSpPr>
          <p:nvPr>
            <p:ph type="ftr" sz="quarter" idx="11"/>
          </p:nvPr>
        </p:nvSpPr>
        <p:spPr/>
        <p:txBody>
          <a:bodyPr/>
          <a:lstStyle/>
          <a:p>
            <a:r>
              <a:rPr lang="en-US" dirty="0" smtClean="0">
                <a:hlinkClick r:id="rId3"/>
              </a:rPr>
              <a:t>https://www.google.com/search?q=Nyaas+llc&amp;rlz=1C5CHFA_enUS763US769&amp;source=lnms&amp;tbm=isch&amp;sa=X&amp;ved=0ahUKEwjY0aCa-pvXAhWL6oMKHTBGB6oQ_AUIDSgE&amp;biw=1440&amp;bih=750#imgrc=tl_en8eYSyflfM</a:t>
            </a:r>
            <a:r>
              <a:rPr lang="en-US" dirty="0" smtClean="0"/>
              <a:t>:</a:t>
            </a:r>
          </a:p>
          <a:p>
            <a:endParaRPr lang="en-US" dirty="0"/>
          </a:p>
          <a:p>
            <a:r>
              <a:rPr lang="en-US" dirty="0"/>
              <a:t>https://</a:t>
            </a:r>
            <a:r>
              <a:rPr lang="en-US" dirty="0" err="1"/>
              <a:t>www.google.com</a:t>
            </a:r>
            <a:r>
              <a:rPr lang="en-US" dirty="0"/>
              <a:t>/</a:t>
            </a:r>
            <a:r>
              <a:rPr lang="en-US" dirty="0" err="1"/>
              <a:t>search?q</a:t>
            </a:r>
            <a:r>
              <a:rPr lang="en-US" dirty="0"/>
              <a:t>=</a:t>
            </a:r>
            <a:r>
              <a:rPr lang="en-US" dirty="0" err="1"/>
              <a:t>Weissman+law+firm&amp;rlz</a:t>
            </a:r>
            <a:r>
              <a:rPr lang="en-US" dirty="0"/>
              <a:t>=1C5CHFA_enUS763US769&amp;source=</a:t>
            </a:r>
            <a:r>
              <a:rPr lang="en-US" dirty="0" err="1"/>
              <a:t>lnms&amp;tbm</a:t>
            </a:r>
            <a:r>
              <a:rPr lang="en-US" dirty="0"/>
              <a:t>=</a:t>
            </a:r>
            <a:r>
              <a:rPr lang="en-US" dirty="0" err="1"/>
              <a:t>isch&amp;sa</a:t>
            </a:r>
            <a:r>
              <a:rPr lang="en-US" dirty="0"/>
              <a:t>=</a:t>
            </a:r>
            <a:r>
              <a:rPr lang="en-US" dirty="0" err="1"/>
              <a:t>X&amp;ved</a:t>
            </a:r>
            <a:r>
              <a:rPr lang="en-US" dirty="0"/>
              <a:t>=0ahUKEwiFsKHiiJzXAhWL24MKHeqaAIcQ_AUIDSgE&amp;biw=1440&amp;bih=750#imgrc=</a:t>
            </a:r>
            <a:r>
              <a:rPr lang="en-US" dirty="0" err="1"/>
              <a:t>gHKUfLhvKdWEtM</a:t>
            </a:r>
            <a:r>
              <a:rPr lang="en-US" dirty="0"/>
              <a:t>:</a:t>
            </a:r>
          </a:p>
        </p:txBody>
      </p:sp>
    </p:spTree>
    <p:extLst>
      <p:ext uri="{BB962C8B-B14F-4D97-AF65-F5344CB8AC3E}">
        <p14:creationId xmlns:p14="http://schemas.microsoft.com/office/powerpoint/2010/main" val="49045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sz="7200" dirty="0" smtClean="0"/>
              <a:t>Problem</a:t>
            </a:r>
            <a:endParaRPr lang="en-US" sz="7200" dirty="0"/>
          </a:p>
        </p:txBody>
      </p:sp>
      <p:sp>
        <p:nvSpPr>
          <p:cNvPr id="5" name="Content Placeholder 4"/>
          <p:cNvSpPr>
            <a:spLocks noGrp="1"/>
          </p:cNvSpPr>
          <p:nvPr>
            <p:ph idx="1"/>
          </p:nvPr>
        </p:nvSpPr>
        <p:spPr/>
        <p:txBody>
          <a:bodyPr/>
          <a:lstStyle/>
          <a:p>
            <a:r>
              <a:rPr lang="en-US" dirty="0" smtClean="0"/>
              <a:t>Cost ineffective</a:t>
            </a:r>
          </a:p>
          <a:p>
            <a:r>
              <a:rPr lang="en-US" dirty="0" smtClean="0"/>
              <a:t>Incomplete forms</a:t>
            </a:r>
          </a:p>
          <a:p>
            <a:r>
              <a:rPr lang="en-US" dirty="0" smtClean="0"/>
              <a:t>Data integrity </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Tree>
    <p:extLst>
      <p:ext uri="{BB962C8B-B14F-4D97-AF65-F5344CB8AC3E}">
        <p14:creationId xmlns:p14="http://schemas.microsoft.com/office/powerpoint/2010/main" val="42282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4" name="Title 3"/>
          <p:cNvSpPr>
            <a:spLocks noGrp="1"/>
          </p:cNvSpPr>
          <p:nvPr>
            <p:ph type="title" idx="4294967295"/>
          </p:nvPr>
        </p:nvSpPr>
        <p:spPr>
          <a:xfrm>
            <a:off x="825190" y="2744826"/>
            <a:ext cx="10572750" cy="969963"/>
          </a:xfrm>
        </p:spPr>
        <p:txBody>
          <a:bodyPr/>
          <a:lstStyle/>
          <a:p>
            <a:pPr algn="ctr"/>
            <a:r>
              <a:rPr lang="en-US" sz="7200" dirty="0" smtClean="0"/>
              <a:t>Solution</a:t>
            </a:r>
            <a:r>
              <a:rPr lang="en-US" sz="7200" dirty="0"/>
              <a:t>?</a:t>
            </a:r>
            <a:endParaRPr lang="en-US" dirty="0"/>
          </a:p>
        </p:txBody>
      </p:sp>
    </p:spTree>
    <p:extLst>
      <p:ext uri="{BB962C8B-B14F-4D97-AF65-F5344CB8AC3E}">
        <p14:creationId xmlns:p14="http://schemas.microsoft.com/office/powerpoint/2010/main" val="24883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Current Status</a:t>
            </a:r>
            <a:endParaRPr lang="en-US" dirty="0"/>
          </a:p>
        </p:txBody>
      </p:sp>
      <p:sp>
        <p:nvSpPr>
          <p:cNvPr id="4" name="Content Placeholder 3"/>
          <p:cNvSpPr>
            <a:spLocks noGrp="1"/>
          </p:cNvSpPr>
          <p:nvPr>
            <p:ph idx="1"/>
          </p:nvPr>
        </p:nvSpPr>
        <p:spPr/>
        <p:txBody>
          <a:bodyPr/>
          <a:lstStyle/>
          <a:p>
            <a:r>
              <a:rPr lang="en-US" dirty="0" err="1" smtClean="0"/>
              <a:t>Devilerables</a:t>
            </a:r>
            <a:endParaRPr lang="en-US" dirty="0" smtClean="0"/>
          </a:p>
          <a:p>
            <a:r>
              <a:rPr lang="en-US" dirty="0" smtClean="0"/>
              <a:t>Research</a:t>
            </a:r>
          </a:p>
          <a:p>
            <a:r>
              <a:rPr lang="en-US" dirty="0" smtClean="0"/>
              <a:t>Questioning</a:t>
            </a:r>
          </a:p>
        </p:txBody>
      </p:sp>
      <p:sp>
        <p:nvSpPr>
          <p:cNvPr id="2" name="Footer Placeholder 1"/>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Tree>
    <p:extLst>
      <p:ext uri="{BB962C8B-B14F-4D97-AF65-F5344CB8AC3E}">
        <p14:creationId xmlns:p14="http://schemas.microsoft.com/office/powerpoint/2010/main" val="65886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https://www.google.com/search?q=Nyaas+llc&amp;rlz=1C5CHFA_enUS763US769&amp;source=lnms&amp;tbm=isch&amp;sa=X&amp;ved=0ahUKEwjY0aCa-pvXAhWL6oMKHTBGB6oQ_AUIDSgE&amp;biw=1440&amp;bih=750#imgrc=tl_en8eYSyflfM:  https://www.google.com/search?q=Weissman+law+firm&amp;rlz=1C5CHFA_enUS763US769&amp;source=lnms&amp;tbm=isch&amp;sa=X&amp;ved=0ahUKEwiFsKHiiJzXAhWL24MKHeqaAIcQ_AUIDSgE&amp;biw=1440&amp;bih=750#imgrc=gHKUfLhvKdWEtM:</a:t>
            </a:r>
            <a:endParaRPr lang="en-US" dirty="0"/>
          </a:p>
        </p:txBody>
      </p:sp>
      <p:sp>
        <p:nvSpPr>
          <p:cNvPr id="5" name="TextBox 4"/>
          <p:cNvSpPr txBox="1"/>
          <p:nvPr/>
        </p:nvSpPr>
        <p:spPr>
          <a:xfrm>
            <a:off x="3240911" y="2488556"/>
            <a:ext cx="5077031" cy="1200329"/>
          </a:xfrm>
          <a:prstGeom prst="rect">
            <a:avLst/>
          </a:prstGeom>
          <a:noFill/>
        </p:spPr>
        <p:txBody>
          <a:bodyPr wrap="none" rtlCol="0">
            <a:spAutoFit/>
          </a:bodyPr>
          <a:lstStyle/>
          <a:p>
            <a:r>
              <a:rPr lang="en-US" sz="7200" dirty="0" smtClean="0"/>
              <a:t>Questions?</a:t>
            </a:r>
            <a:endParaRPr lang="en-US" sz="7200" dirty="0"/>
          </a:p>
        </p:txBody>
      </p:sp>
    </p:spTree>
    <p:extLst>
      <p:ext uri="{BB962C8B-B14F-4D97-AF65-F5344CB8AC3E}">
        <p14:creationId xmlns:p14="http://schemas.microsoft.com/office/powerpoint/2010/main" val="162894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456</TotalTime>
  <Words>416</Words>
  <Application>Microsoft Macintosh PowerPoint</Application>
  <PresentationFormat>Widescreen</PresentationFormat>
  <Paragraphs>38</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Wingdings 2</vt:lpstr>
      <vt:lpstr>Quotable</vt:lpstr>
      <vt:lpstr>MAKING A DIFFERENCE: Streamlining Real Estate Settlement Services  </vt:lpstr>
      <vt:lpstr>Partners </vt:lpstr>
      <vt:lpstr>Focus</vt:lpstr>
      <vt:lpstr> Problem</vt:lpstr>
      <vt:lpstr>Solution?</vt:lpstr>
      <vt:lpstr>Current Status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DIFFERENCE</dc:title>
  <dc:creator>Microsoft Office User</dc:creator>
  <cp:lastModifiedBy>Microsoft Office User</cp:lastModifiedBy>
  <cp:revision>12</cp:revision>
  <dcterms:created xsi:type="dcterms:W3CDTF">2017-10-31T20:41:27Z</dcterms:created>
  <dcterms:modified xsi:type="dcterms:W3CDTF">2017-11-01T18:00:58Z</dcterms:modified>
</cp:coreProperties>
</file>