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legislature.gov/Laws/GeneralLaws/PartI/TitleXVI/Chapter111/Section127B1~2" TargetMode="External"/><Relationship Id="rId4" Type="http://schemas.openxmlformats.org/officeDocument/2006/relationships/hyperlink" Target="https://malegislature.gov/Laws/GeneralLaws/PartI/TitleXV/Chapter93A/" TargetMode="External"/><Relationship Id="rId5" Type="http://schemas.openxmlformats.org/officeDocument/2006/relationships/hyperlink" Target="https://malegislature.gov/Laws/GeneralLaws/PartI/TitleXVI/Chapter112/Section12BB" TargetMode="External"/><Relationship Id="rId6" Type="http://schemas.openxmlformats.org/officeDocument/2006/relationships/hyperlink" Target="https://malegislature.gov/Laws/GeneralLaws/PartI/TitleXXI/Chapter151B/Section4" TargetMode="External"/><Relationship Id="rId7" Type="http://schemas.openxmlformats.org/officeDocument/2006/relationships/hyperlink" Target="https://malegislature.gov/Laws/GeneralLaws/PartII/TitleI/Chapter186/Section1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legislature.gov/Laws/GeneralLaws/PartI/TitleXVI/Chapter111/Section189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Firm Connect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Asara</a:t>
            </a:r>
            <a:r>
              <a:rPr lang="en-US" dirty="0" smtClean="0"/>
              <a:t> </a:t>
            </a:r>
            <a:r>
              <a:rPr lang="en-US" dirty="0" err="1" smtClean="0"/>
              <a:t>Tenney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Poisoning in Children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 paint and leaded pipes </a:t>
            </a:r>
          </a:p>
          <a:p>
            <a:r>
              <a:rPr lang="en-US" dirty="0" smtClean="0"/>
              <a:t>Difficult to detect &amp; causes latent developmental issues</a:t>
            </a:r>
          </a:p>
          <a:p>
            <a:pPr lvl="1"/>
            <a:r>
              <a:rPr lang="en-US" dirty="0"/>
              <a:t>damage to the brain and nervous system,</a:t>
            </a:r>
          </a:p>
          <a:p>
            <a:pPr lvl="1"/>
            <a:r>
              <a:rPr lang="en-US" dirty="0"/>
              <a:t>slowed growth and development,</a:t>
            </a:r>
          </a:p>
          <a:p>
            <a:pPr lvl="1"/>
            <a:r>
              <a:rPr lang="en-US" dirty="0"/>
              <a:t>learning and behavior problems (e.g., reduced IQ, ADHD, juvenile delinquency, and criminal behavior), and</a:t>
            </a:r>
          </a:p>
          <a:p>
            <a:pPr lvl="1"/>
            <a:r>
              <a:rPr lang="en-US" dirty="0"/>
              <a:t>hearing and speech problems</a:t>
            </a:r>
            <a:r>
              <a:rPr lang="en-US" dirty="0" smtClean="0"/>
              <a:t>. </a:t>
            </a:r>
            <a:r>
              <a:rPr lang="en-US" i="1" dirty="0" smtClean="0"/>
              <a:t>See CDC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impact on minority communities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1628774"/>
            <a:ext cx="6400800" cy="5114925"/>
          </a:xfrm>
        </p:spPr>
      </p:pic>
    </p:spTree>
    <p:extLst>
      <p:ext uri="{BB962C8B-B14F-4D97-AF65-F5344CB8AC3E}">
        <p14:creationId xmlns:p14="http://schemas.microsoft.com/office/powerpoint/2010/main" val="17658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6" y="518505"/>
            <a:ext cx="7633020" cy="5939445"/>
          </a:xfrm>
        </p:spPr>
      </p:pic>
    </p:spTree>
    <p:extLst>
      <p:ext uri="{BB962C8B-B14F-4D97-AF65-F5344CB8AC3E}">
        <p14:creationId xmlns:p14="http://schemas.microsoft.com/office/powerpoint/2010/main" val="1370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Laws in Massachusetts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MGL 111 s. 189A-199B </a:t>
            </a:r>
            <a:r>
              <a:rPr lang="en-US" dirty="0"/>
              <a:t> Lead Poisoning Prevention &amp; Control</a:t>
            </a:r>
            <a:br>
              <a:rPr lang="en-US" dirty="0"/>
            </a:br>
            <a:r>
              <a:rPr lang="en-US" b="1" dirty="0">
                <a:hlinkClick r:id="rId3"/>
              </a:rPr>
              <a:t>MGL 111 s. 127B-1/2 </a:t>
            </a:r>
            <a:r>
              <a:rPr lang="en-US" dirty="0"/>
              <a:t>  Removal of Dangerous Levels of Lead Paint</a:t>
            </a:r>
            <a:br>
              <a:rPr lang="en-US" dirty="0"/>
            </a:br>
            <a:r>
              <a:rPr lang="en-US" b="1" dirty="0">
                <a:hlinkClick r:id="rId4"/>
              </a:rPr>
              <a:t>MGL 93A s. 2, 9, 11 </a:t>
            </a:r>
            <a:r>
              <a:rPr lang="en-US" dirty="0"/>
              <a:t>Consumer Protection</a:t>
            </a:r>
            <a:br>
              <a:rPr lang="en-US" dirty="0"/>
            </a:br>
            <a:r>
              <a:rPr lang="en-US" b="1" dirty="0">
                <a:hlinkClick r:id="rId5"/>
              </a:rPr>
              <a:t>MGL 112 s. 12BB </a:t>
            </a:r>
            <a:r>
              <a:rPr lang="en-US" dirty="0"/>
              <a:t>Mandatory Screening by Physicians of Preschool Children</a:t>
            </a:r>
            <a:br>
              <a:rPr lang="en-US" dirty="0"/>
            </a:br>
            <a:r>
              <a:rPr lang="en-US" b="1" dirty="0">
                <a:hlinkClick r:id="rId6"/>
              </a:rPr>
              <a:t>MGL 151B s. 4(11) </a:t>
            </a:r>
            <a:r>
              <a:rPr lang="en-US" dirty="0"/>
              <a:t>Discrimination Against Families with Young Children</a:t>
            </a:r>
            <a:br>
              <a:rPr lang="en-US" dirty="0"/>
            </a:br>
            <a:r>
              <a:rPr lang="en-US" b="1" dirty="0">
                <a:hlinkClick r:id="rId7"/>
              </a:rPr>
              <a:t>MGL 186 s. 18 </a:t>
            </a:r>
            <a:r>
              <a:rPr lang="en-US" dirty="0"/>
              <a:t>Reprisals Against Tenants for Reporting Violations</a:t>
            </a:r>
          </a:p>
        </p:txBody>
      </p:sp>
    </p:spTree>
    <p:extLst>
      <p:ext uri="{BB962C8B-B14F-4D97-AF65-F5344CB8AC3E}">
        <p14:creationId xmlns:p14="http://schemas.microsoft.com/office/powerpoint/2010/main" val="109301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 CONNECT will</a:t>
            </a:r>
          </a:p>
          <a:p>
            <a:pPr lvl="1"/>
            <a:r>
              <a:rPr lang="en-US" dirty="0" smtClean="0"/>
              <a:t>Connect families </a:t>
            </a:r>
            <a:r>
              <a:rPr lang="en-US" smtClean="0"/>
              <a:t>with firms </a:t>
            </a:r>
            <a:r>
              <a:rPr lang="en-US" dirty="0" smtClean="0"/>
              <a:t>that specialize in </a:t>
            </a:r>
          </a:p>
          <a:p>
            <a:pPr lvl="2"/>
            <a:r>
              <a:rPr lang="en-US" dirty="0" smtClean="0"/>
              <a:t>lead poisoning </a:t>
            </a:r>
          </a:p>
          <a:p>
            <a:pPr lvl="2"/>
            <a:r>
              <a:rPr lang="en-US" dirty="0" smtClean="0"/>
              <a:t>lead discrimination cases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andlord retaliation cases </a:t>
            </a:r>
          </a:p>
          <a:p>
            <a:pPr lvl="1"/>
            <a:r>
              <a:rPr lang="en-US" dirty="0" smtClean="0"/>
              <a:t>Provide resources to families to be screened early and prevent lead poisoning in young children and pregnant woman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6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partners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Governo</a:t>
            </a:r>
            <a:r>
              <a:rPr lang="en-US" dirty="0" smtClean="0"/>
              <a:t> Law </a:t>
            </a:r>
            <a:r>
              <a:rPr lang="mr-IN" dirty="0" smtClean="0"/>
              <a:t>–</a:t>
            </a:r>
            <a:r>
              <a:rPr lang="en-US" dirty="0" smtClean="0"/>
              <a:t> Two </a:t>
            </a:r>
            <a:r>
              <a:rPr lang="en-US" smtClean="0"/>
              <a:t>International Place </a:t>
            </a:r>
          </a:p>
          <a:p>
            <a:r>
              <a:rPr lang="en-US" dirty="0" smtClean="0"/>
              <a:t>National </a:t>
            </a:r>
            <a:r>
              <a:rPr lang="en-US" dirty="0" smtClean="0"/>
              <a:t>Environmental Law Center </a:t>
            </a:r>
            <a:r>
              <a:rPr lang="mr-IN" dirty="0" smtClean="0"/>
              <a:t>–</a:t>
            </a:r>
            <a:r>
              <a:rPr lang="en-US" dirty="0" smtClean="0"/>
              <a:t> 294 Washington Street </a:t>
            </a:r>
            <a:endParaRPr lang="en-US" dirty="0"/>
          </a:p>
          <a:p>
            <a:r>
              <a:rPr lang="en-US" dirty="0" smtClean="0"/>
              <a:t>Buchanan &amp; Associates </a:t>
            </a:r>
            <a:r>
              <a:rPr lang="mr-IN" dirty="0" smtClean="0"/>
              <a:t>–</a:t>
            </a:r>
            <a:r>
              <a:rPr lang="en-US" dirty="0" smtClean="0"/>
              <a:t> 33 Mount Vernon Street</a:t>
            </a:r>
          </a:p>
          <a:p>
            <a:r>
              <a:rPr lang="en-US" dirty="0" smtClean="0"/>
              <a:t>Lawson &amp; </a:t>
            </a:r>
            <a:r>
              <a:rPr lang="en-US" dirty="0" err="1" smtClean="0"/>
              <a:t>Weitzen</a:t>
            </a:r>
            <a:r>
              <a:rPr lang="en-US" dirty="0" smtClean="0"/>
              <a:t> LLP </a:t>
            </a:r>
            <a:r>
              <a:rPr lang="mr-IN" dirty="0" smtClean="0"/>
              <a:t>–</a:t>
            </a:r>
            <a:r>
              <a:rPr lang="en-US" dirty="0" smtClean="0"/>
              <a:t> 88 Black Falcon Ave</a:t>
            </a:r>
          </a:p>
          <a:p>
            <a:r>
              <a:rPr lang="en-US" dirty="0" smtClean="0"/>
              <a:t>Gregory </a:t>
            </a:r>
            <a:r>
              <a:rPr lang="en-US" dirty="0" err="1" smtClean="0"/>
              <a:t>Bibler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Goodwin Procter </a:t>
            </a:r>
            <a:r>
              <a:rPr lang="en-US" dirty="0" smtClean="0"/>
              <a:t>LLP</a:t>
            </a:r>
          </a:p>
          <a:p>
            <a:r>
              <a:rPr lang="en-US" dirty="0" smtClean="0"/>
              <a:t>Boyle Shaughnessy Law - 695 </a:t>
            </a:r>
            <a:r>
              <a:rPr lang="en-US" dirty="0"/>
              <a:t>Atlantic Avenue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33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159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Tw Cen MT</vt:lpstr>
      <vt:lpstr>Arial</vt:lpstr>
      <vt:lpstr>Circuit</vt:lpstr>
      <vt:lpstr>Firm Connect </vt:lpstr>
      <vt:lpstr>Lead Poisoning in Children </vt:lpstr>
      <vt:lpstr>Disparate impact on minority communities </vt:lpstr>
      <vt:lpstr>PowerPoint Presentation</vt:lpstr>
      <vt:lpstr>Lead Laws in Massachusetts </vt:lpstr>
      <vt:lpstr>Firm Connect</vt:lpstr>
      <vt:lpstr>Potential partners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 Connect </dc:title>
  <dc:creator>atenney775@gmail.com</dc:creator>
  <cp:lastModifiedBy>atenney775@gmail.com</cp:lastModifiedBy>
  <cp:revision>6</cp:revision>
  <dcterms:created xsi:type="dcterms:W3CDTF">2017-11-01T19:18:28Z</dcterms:created>
  <dcterms:modified xsi:type="dcterms:W3CDTF">2017-11-01T20:27:54Z</dcterms:modified>
</cp:coreProperties>
</file>