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0" r:id="rId4"/>
    <p:sldId id="465" r:id="rId5"/>
    <p:sldId id="415" r:id="rId7"/>
    <p:sldId id="472" r:id="rId8"/>
    <p:sldId id="435" r:id="rId9"/>
    <p:sldId id="474" r:id="rId10"/>
    <p:sldId id="466" r:id="rId11"/>
    <p:sldId id="473" r:id="rId12"/>
    <p:sldId id="475" r:id="rId13"/>
    <p:sldId id="449" r:id="rId14"/>
    <p:sldId id="476" r:id="rId15"/>
    <p:sldId id="4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8912" autoAdjust="0"/>
  </p:normalViewPr>
  <p:slideViewPr>
    <p:cSldViewPr snapToGrid="0">
      <p:cViewPr varScale="1">
        <p:scale>
          <a:sx n="80" d="100"/>
          <a:sy n="80" d="100"/>
        </p:scale>
        <p:origin x="674" y="41"/>
      </p:cViewPr>
      <p:guideLst>
        <p:guide orient="horz" pos="2123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/>
        </p:nvSpPr>
        <p:spPr>
          <a:xfrm>
            <a:off x="35560" y="1205230"/>
            <a:ext cx="12218035" cy="20427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895350" eaLnBrk="1" hangingPunct="1">
              <a:buClrTx/>
              <a:buSzTx/>
              <a:buFontTx/>
            </a:pPr>
            <a:r>
              <a:rPr lang="en-US" altLang="zh-CN" sz="3600" dirty="0">
                <a:latin typeface="Arial Black" panose="020B0A04020102020204" pitchFamily="34" charset="0"/>
                <a:ea typeface="-윤고딕130" pitchFamily="18" charset="-127"/>
                <a:sym typeface="宋体" panose="02010600030101010101" pitchFamily="2" charset="-122"/>
              </a:rPr>
              <a:t>VERY DEEP CONVOLUTIONAL </a:t>
            </a:r>
            <a:r>
              <a:rPr lang="en-US" altLang="zh-CN" sz="3600" kern="1200" dirty="0">
                <a:latin typeface="Arial Black" panose="020B0A04020102020204" pitchFamily="34" charset="0"/>
                <a:ea typeface="-윤고딕130" pitchFamily="18" charset="-127"/>
                <a:cs typeface="+mn-ea"/>
              </a:rPr>
              <a:t>NETWORKS</a:t>
            </a:r>
            <a:endParaRPr lang="en-US" altLang="zh-CN" sz="3600" kern="1200" dirty="0">
              <a:latin typeface="Arial Black" panose="020B0A04020102020204" pitchFamily="34" charset="0"/>
              <a:ea typeface="-윤고딕130" pitchFamily="18" charset="-127"/>
              <a:cs typeface="+mn-ea"/>
            </a:endParaRPr>
          </a:p>
          <a:p>
            <a:pPr algn="ctr" defTabSz="895350" eaLnBrk="1" hangingPunct="1">
              <a:buClrTx/>
              <a:buSzTx/>
              <a:buFontTx/>
            </a:pPr>
            <a:r>
              <a:rPr lang="en-US" altLang="zh-CN" sz="3600" kern="1200" dirty="0">
                <a:latin typeface="Arial Black" panose="020B0A04020102020204" pitchFamily="34" charset="0"/>
                <a:ea typeface="-윤고딕130" pitchFamily="18" charset="-127"/>
                <a:cs typeface="+mn-ea"/>
              </a:rPr>
              <a:t>FOR</a:t>
            </a:r>
            <a:endParaRPr lang="en-US" altLang="zh-CN" sz="3600" kern="1200" dirty="0">
              <a:latin typeface="Arial Black" panose="020B0A04020102020204" pitchFamily="34" charset="0"/>
              <a:ea typeface="-윤고딕130" pitchFamily="18" charset="-127"/>
              <a:cs typeface="+mn-ea"/>
            </a:endParaRPr>
          </a:p>
          <a:p>
            <a:pPr algn="ctr" defTabSz="895350" eaLnBrk="1" hangingPunct="1">
              <a:buClrTx/>
              <a:buSzTx/>
              <a:buFontTx/>
            </a:pPr>
            <a:r>
              <a:rPr lang="en-US" altLang="zh-CN" sz="3600" kern="1200" dirty="0">
                <a:latin typeface="Arial Black" panose="020B0A04020102020204" pitchFamily="34" charset="0"/>
                <a:ea typeface="-윤고딕130" pitchFamily="18" charset="-127"/>
                <a:cs typeface="+mn-ea"/>
              </a:rPr>
              <a:t>LARGE-SCALE IMAGE RECOGNITION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3743960" y="3422015"/>
            <a:ext cx="4934585" cy="1134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895350" eaLnBrk="1" hangingPunct="1">
              <a:buClrTx/>
              <a:buSzTx/>
              <a:buFontTx/>
            </a:pPr>
            <a:r>
              <a:rPr lang="en-US" altLang="zh-CN" sz="2800" dirty="0">
                <a:latin typeface="+mj-ea"/>
                <a:ea typeface="+mj-ea"/>
              </a:rPr>
              <a:t>Lucius Wang</a:t>
            </a:r>
            <a:endParaRPr lang="en-US" altLang="zh-CN" sz="2800" kern="1200" dirty="0">
              <a:latin typeface="+mj-ea"/>
              <a:ea typeface="+mj-ea"/>
              <a:cs typeface="+mn-ea"/>
            </a:endParaRPr>
          </a:p>
          <a:p>
            <a:pPr algn="ctr" defTabSz="895350" eaLnBrk="1" hangingPunct="1">
              <a:buClrTx/>
              <a:buSzTx/>
              <a:buFontTx/>
            </a:pPr>
            <a:endParaRPr lang="en-US" altLang="zh-CN" sz="2000" kern="1200" dirty="0">
              <a:latin typeface="+mj-ea"/>
              <a:ea typeface="+mj-ea"/>
              <a:cs typeface="+mn-ea"/>
            </a:endParaRPr>
          </a:p>
          <a:p>
            <a:pPr algn="ctr" defTabSz="895350" eaLnBrk="1" hangingPunct="1">
              <a:buClrTx/>
              <a:buSzTx/>
              <a:buFontTx/>
            </a:pPr>
            <a:r>
              <a:rPr lang="en-US" altLang="zh-CN" sz="2000" kern="1200" dirty="0">
                <a:latin typeface="+mj-ea"/>
                <a:ea typeface="+mj-ea"/>
                <a:cs typeface="+mn-ea"/>
              </a:rPr>
              <a:t>2020.11.8</a:t>
            </a:r>
            <a:endParaRPr lang="en-US" altLang="zh-CN" sz="2000" kern="1200" dirty="0">
              <a:latin typeface="+mj-ea"/>
              <a:ea typeface="+mj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全连接转卷积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1448435"/>
            <a:ext cx="8893175" cy="4570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2"/>
          <p:cNvSpPr>
            <a:spLocks noGrp="1"/>
          </p:cNvSpPr>
          <p:nvPr/>
        </p:nvSpPr>
        <p:spPr>
          <a:xfrm>
            <a:off x="535940" y="1111250"/>
            <a:ext cx="11120755" cy="33515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eaLnBrk="1" hangingPunct="1"/>
            <a:r>
              <a:rPr lang="zh-CN" altLang="en-US" sz="3600" dirty="0">
                <a:sym typeface="+mn-ea"/>
              </a:rPr>
              <a:t>优点</a:t>
            </a:r>
            <a:endParaRPr lang="zh-CN" altLang="en-US" sz="3600" dirty="0">
              <a:latin typeface="Roboto"/>
              <a:sym typeface="+mn-ea"/>
            </a:endParaRPr>
          </a:p>
          <a:p>
            <a:pPr lvl="1" algn="l" eaLnBrk="1" hangingPunct="1"/>
            <a:r>
              <a:rPr lang="zh-CN" altLang="en-US" sz="3150">
                <a:sym typeface="+mn-ea"/>
              </a:rPr>
              <a:t>VGGNet的结构非常简洁，整个网络都使用了同样大小的卷积核尺寸（3x3）和最大池化尺寸（2x2）。</a:t>
            </a:r>
            <a:endParaRPr lang="zh-CN" altLang="en-US" sz="3150">
              <a:sym typeface="+mn-ea"/>
            </a:endParaRPr>
          </a:p>
          <a:p>
            <a:pPr lvl="1" algn="l" eaLnBrk="1" hangingPunct="1"/>
            <a:r>
              <a:rPr lang="zh-CN" altLang="en-US" sz="3150">
                <a:sym typeface="+mn-ea"/>
              </a:rPr>
              <a:t>几个小滤波器（3x3）卷积层的组合比一个大滤波器（5x5或7x7）卷积层好</a:t>
            </a:r>
            <a:endParaRPr lang="zh-CN" altLang="en-US" sz="3150">
              <a:sym typeface="+mn-ea"/>
            </a:endParaRPr>
          </a:p>
          <a:p>
            <a:pPr lvl="1" algn="l" eaLnBrk="1" hangingPunct="1"/>
            <a:r>
              <a:rPr lang="zh-CN" altLang="en-US" sz="3150">
                <a:sym typeface="+mn-ea"/>
              </a:rPr>
              <a:t>验证了通过不断加深网络结构可以提升性能</a:t>
            </a:r>
            <a:endParaRPr lang="zh-CN" altLang="en-US" sz="3150" dirty="0">
              <a:latin typeface="Roboto"/>
            </a:endParaRPr>
          </a:p>
        </p:txBody>
      </p:sp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优缺点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sp>
        <p:nvSpPr>
          <p:cNvPr id="4" name="Content Placeholder 2"/>
          <p:cNvSpPr>
            <a:spLocks noGrp="1"/>
          </p:cNvSpPr>
          <p:nvPr/>
        </p:nvSpPr>
        <p:spPr>
          <a:xfrm>
            <a:off x="517525" y="4606290"/>
            <a:ext cx="11120755" cy="1736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eaLnBrk="1" hangingPunct="1"/>
            <a:r>
              <a:rPr lang="zh-CN" altLang="en-US" sz="3600" dirty="0">
                <a:sym typeface="+mn-ea"/>
              </a:rPr>
              <a:t>缺点</a:t>
            </a:r>
            <a:endParaRPr lang="zh-CN" altLang="en-US" sz="3600" dirty="0">
              <a:latin typeface="Roboto"/>
              <a:sym typeface="+mn-ea"/>
            </a:endParaRPr>
          </a:p>
          <a:p>
            <a:pPr lvl="1" algn="l" eaLnBrk="1" hangingPunct="1"/>
            <a:r>
              <a:rPr lang="zh-CN" altLang="en-US" sz="3150" dirty="0">
                <a:latin typeface="Roboto"/>
              </a:rPr>
              <a:t>网络参数多耗费计算资源，不够深和宽</a:t>
            </a:r>
            <a:endParaRPr lang="zh-CN" altLang="en-US" sz="3150" dirty="0">
              <a:latin typeface="Robot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快速风格迁移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2670175"/>
            <a:ext cx="9463405" cy="3479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345" y="1355725"/>
            <a:ext cx="115690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Perceptual Losses for Real-Time Style Transfer and Super-Resolution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快速风格迁移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233805"/>
            <a:ext cx="11005185" cy="3745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0" y="5278755"/>
            <a:ext cx="6956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总损失 </a:t>
            </a:r>
            <a:r>
              <a:rPr lang="en-US" altLang="zh-CN" sz="3600"/>
              <a:t>= </a:t>
            </a:r>
            <a:r>
              <a:rPr lang="zh-CN" altLang="en-US" sz="3600"/>
              <a:t>重建损失 </a:t>
            </a:r>
            <a:r>
              <a:rPr lang="en-US" altLang="zh-CN" sz="3600"/>
              <a:t>+ </a:t>
            </a:r>
            <a:r>
              <a:rPr lang="zh-CN" altLang="en-US" sz="3600"/>
              <a:t>风格损失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分享大纲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sp>
        <p:nvSpPr>
          <p:cNvPr id="8193" name="Content Placeholder 2"/>
          <p:cNvSpPr>
            <a:spLocks noGrp="1"/>
          </p:cNvSpPr>
          <p:nvPr/>
        </p:nvSpPr>
        <p:spPr>
          <a:xfrm>
            <a:off x="517525" y="1125855"/>
            <a:ext cx="11302365" cy="53549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eaLnBrk="1" hangingPunct="1">
              <a:buChar char="p"/>
            </a:pPr>
            <a:r>
              <a:rPr lang="zh-CN" altLang="en-US" sz="3600" dirty="0"/>
              <a:t>背景介绍</a:t>
            </a:r>
            <a:endParaRPr lang="en-US" altLang="zh-CN" sz="3600" dirty="0"/>
          </a:p>
          <a:p>
            <a:pPr eaLnBrk="1" hangingPunct="1">
              <a:buChar char="p"/>
            </a:pPr>
            <a:r>
              <a:rPr lang="en-US" altLang="zh-CN" sz="3600" dirty="0"/>
              <a:t>VGG</a:t>
            </a:r>
            <a:r>
              <a:rPr lang="zh-CN" altLang="en-US" sz="3600" dirty="0"/>
              <a:t>结构</a:t>
            </a:r>
            <a:endParaRPr lang="zh-CN" altLang="en-US" sz="3600" dirty="0"/>
          </a:p>
          <a:p>
            <a:pPr eaLnBrk="1" hangingPunct="1">
              <a:buChar char="p"/>
            </a:pPr>
            <a:r>
              <a:rPr lang="zh-CN" altLang="en-US" sz="3600" dirty="0"/>
              <a:t>多层处理和卷积代换</a:t>
            </a:r>
            <a:endParaRPr lang="en-US" altLang="zh-CN" sz="3600" dirty="0"/>
          </a:p>
          <a:p>
            <a:pPr eaLnBrk="1" hangingPunct="1">
              <a:buChar char="p"/>
            </a:pPr>
            <a:r>
              <a:rPr lang="zh-CN" altLang="en-US" sz="3600" dirty="0"/>
              <a:t>全连接转卷积</a:t>
            </a:r>
            <a:endParaRPr lang="zh-CN" altLang="en-US" sz="3600" dirty="0"/>
          </a:p>
          <a:p>
            <a:pPr eaLnBrk="1" hangingPunct="1">
              <a:buChar char="p"/>
            </a:pPr>
            <a:r>
              <a:rPr lang="zh-CN" altLang="en-US" sz="3600" dirty="0"/>
              <a:t>优缺点</a:t>
            </a:r>
            <a:endParaRPr lang="en-US" altLang="zh-CN" sz="3600" dirty="0"/>
          </a:p>
          <a:p>
            <a:pPr eaLnBrk="1" hangingPunct="1">
              <a:buChar char="p"/>
            </a:pPr>
            <a:r>
              <a:rPr lang="zh-CN" altLang="en-US" sz="3600" dirty="0"/>
              <a:t>快速风格转换</a:t>
            </a:r>
            <a:endParaRPr lang="zh-CN" altLang="en-US" sz="36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背景介绍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sp>
        <p:nvSpPr>
          <p:cNvPr id="8193" name="Content Placeholder 2"/>
          <p:cNvSpPr>
            <a:spLocks noGrp="1"/>
          </p:cNvSpPr>
          <p:nvPr/>
        </p:nvSpPr>
        <p:spPr>
          <a:xfrm>
            <a:off x="517525" y="1283970"/>
            <a:ext cx="11120755" cy="3674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eaLnBrk="1" hangingPunct="1"/>
            <a:r>
              <a:rPr lang="en-US" altLang="zh-CN" sz="3600" dirty="0">
                <a:sym typeface="+mn-ea"/>
              </a:rPr>
              <a:t>VGG</a:t>
            </a:r>
            <a:endParaRPr lang="zh-CN" altLang="en-US" sz="3600" dirty="0">
              <a:latin typeface="Roboto"/>
              <a:sym typeface="+mn-ea"/>
            </a:endParaRPr>
          </a:p>
          <a:p>
            <a:pPr lvl="1" algn="l" eaLnBrk="1" hangingPunct="1"/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时间：2014</a:t>
            </a:r>
            <a:r>
              <a:rPr lang="zh-CN" altLang="en-US" sz="3150" dirty="0">
                <a:latin typeface="Roboto"/>
              </a:rPr>
              <a:t>年</a:t>
            </a:r>
            <a:endParaRPr lang="zh-CN" altLang="en-US" sz="3150" dirty="0">
              <a:latin typeface="Roboto"/>
            </a:endParaRPr>
          </a:p>
          <a:p>
            <a:pPr lvl="1" algn="l" eaLnBrk="1" hangingPunct="1"/>
            <a:r>
              <a:rPr lang="zh-CN" altLang="en-US" sz="3150" dirty="0">
                <a:latin typeface="Roboto"/>
              </a:rPr>
              <a:t>作者：牛津大学计算机视觉组（</a:t>
            </a:r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Visual Geometry Group</a:t>
            </a:r>
            <a:r>
              <a:rPr lang="zh-CN" altLang="en-US" sz="3150" dirty="0">
                <a:latin typeface="Roboto"/>
              </a:rPr>
              <a:t>）和</a:t>
            </a:r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Google DeepMind</a:t>
            </a:r>
            <a:endParaRPr lang="zh-CN" altLang="en-US" sz="31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 eaLnBrk="1" hangingPunct="1"/>
            <a:r>
              <a:rPr lang="zh-CN" altLang="en-US" sz="3150" dirty="0">
                <a:latin typeface="Roboto"/>
              </a:rPr>
              <a:t>成绩：取得了</a:t>
            </a:r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ILSVRC2014</a:t>
            </a:r>
            <a:r>
              <a:rPr lang="zh-CN" altLang="en-US" sz="3150" dirty="0">
                <a:latin typeface="Roboto"/>
              </a:rPr>
              <a:t>比赛分类项目的第二名（第一名是</a:t>
            </a:r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GoogLeNet</a:t>
            </a:r>
            <a:r>
              <a:rPr lang="zh-CN" altLang="en-US" sz="3150" dirty="0">
                <a:latin typeface="Roboto"/>
              </a:rPr>
              <a:t>）和定位项目的第一名</a:t>
            </a:r>
            <a:endParaRPr lang="zh-CN" altLang="en-US" sz="3150" dirty="0">
              <a:latin typeface="Roboto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/>
              <a:t>VGG</a:t>
            </a:r>
            <a:r>
              <a:rPr lang="zh-CN" altLang="en-US" sz="4800" dirty="0"/>
              <a:t>结构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3743"/>
          <a:stretch>
            <a:fillRect/>
          </a:stretch>
        </p:blipFill>
        <p:spPr>
          <a:xfrm>
            <a:off x="723900" y="1216025"/>
            <a:ext cx="7637780" cy="5135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1680" y="1661160"/>
            <a:ext cx="380682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 VGG主要包含了 4 类层级：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convolution + ReLU : 卷积层提取特征，ReLU 为激活函数 max(0, x)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max pooling: 最大池化层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fully connected + ReLU: 全连接层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4. </a:t>
            </a:r>
            <a:r>
              <a:rPr lang="zh-CN" altLang="en-US" sz="2000"/>
              <a:t>softmax：用于输出最终各分类结果的概率分布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多层处理和卷积代换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sp>
        <p:nvSpPr>
          <p:cNvPr id="9" name="右箭头 8"/>
          <p:cNvSpPr/>
          <p:nvPr/>
        </p:nvSpPr>
        <p:spPr>
          <a:xfrm>
            <a:off x="7224905" y="2156181"/>
            <a:ext cx="587535" cy="10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22890" y="1696433"/>
            <a:ext cx="1025980" cy="1025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Conv</a:t>
            </a:r>
            <a:endParaRPr lang="en-US" altLang="zh-CN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7x7</a:t>
            </a:r>
            <a:endParaRPr lang="zh-CN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9201272" y="2156181"/>
            <a:ext cx="587535" cy="10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31" y="3296403"/>
                <a:ext cx="2847767" cy="276999"/>
              </a:xfrm>
              <a:prstGeom prst="rect">
                <a:avLst/>
              </a:prstGeom>
              <a:blipFill rotWithShape="1">
                <a:blip r:embed="rId1" cstate="print"/>
                <a:stretch>
                  <a:fillRect l="-1770" r="-885" b="-36364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右箭头 22"/>
          <p:cNvSpPr/>
          <p:nvPr/>
        </p:nvSpPr>
        <p:spPr>
          <a:xfrm>
            <a:off x="6686277" y="4674550"/>
            <a:ext cx="2242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10968" y="4184419"/>
            <a:ext cx="1025980" cy="1025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Conv</a:t>
            </a:r>
            <a:endParaRPr lang="en-US" altLang="zh-CN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3x3</a:t>
            </a:r>
            <a:endParaRPr lang="zh-CN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462087" y="4184419"/>
            <a:ext cx="1025980" cy="1025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Conv</a:t>
            </a:r>
            <a:endParaRPr lang="en-US" altLang="zh-CN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3x3</a:t>
            </a:r>
            <a:endParaRPr lang="zh-CN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913206" y="4184419"/>
            <a:ext cx="1025980" cy="1025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Conv</a:t>
            </a:r>
            <a:endParaRPr lang="en-US" altLang="zh-CN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3x3</a:t>
            </a:r>
            <a:endParaRPr lang="zh-CN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8137396" y="4674550"/>
            <a:ext cx="2242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9588515" y="4674550"/>
            <a:ext cx="2242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11039634" y="4674550"/>
            <a:ext cx="32468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Microsoft YaHei UI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31" y="5582383"/>
                <a:ext cx="3146439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606" r="-803" b="-36364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93" name="Content Placeholder 2"/>
          <p:cNvSpPr>
            <a:spLocks noGrp="1"/>
          </p:cNvSpPr>
          <p:nvPr/>
        </p:nvSpPr>
        <p:spPr>
          <a:xfrm>
            <a:off x="61595" y="1292860"/>
            <a:ext cx="6413500" cy="49047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lvl="1" algn="l" eaLnBrk="1" hangingPunct="1"/>
            <a:r>
              <a:rPr lang="zh-CN" altLang="en-US" sz="3150" dirty="0">
                <a:latin typeface="Times New Roman" panose="02020603050405020304" charset="0"/>
                <a:cs typeface="Times New Roman" panose="02020603050405020304" charset="0"/>
              </a:rPr>
              <a:t>方法：</a:t>
            </a:r>
            <a:r>
              <a:rPr lang="zh-CN" altLang="en-US" sz="3150">
                <a:sym typeface="+mn-ea"/>
              </a:rPr>
              <a:t>采用连续的几个3x3的卷积核代替AlexNet中的较大卷积核（11x11，7x7，5x5）</a:t>
            </a:r>
            <a:endParaRPr lang="zh-CN" altLang="en-US" sz="3150" dirty="0">
              <a:latin typeface="Roboto"/>
            </a:endParaRPr>
          </a:p>
          <a:p>
            <a:pPr lvl="1" algn="l" eaLnBrk="1" hangingPunct="1"/>
            <a:r>
              <a:rPr lang="zh-CN" altLang="en-US" sz="3150" dirty="0">
                <a:latin typeface="Roboto"/>
              </a:rPr>
              <a:t>原理：</a:t>
            </a:r>
            <a:r>
              <a:rPr lang="zh-CN" altLang="en-US" sz="3150">
                <a:sym typeface="+mn-ea"/>
              </a:rPr>
              <a:t>对于给定的感受野，采用堆积的小卷积核是优于采用大的卷积核，因为多层非线性层可以增加网络深度来保证学习更复杂的模式，而且代价还比较小（参数更少）</a:t>
            </a:r>
            <a:endParaRPr lang="zh-CN" altLang="en-US" sz="3150" dirty="0">
              <a:latin typeface="Roboto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多层处理和卷积代换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095" y="1188085"/>
            <a:ext cx="5337810" cy="44824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66665" y="5803900"/>
            <a:ext cx="238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3*3</a:t>
            </a:r>
            <a:r>
              <a:rPr lang="zh-CN" altLang="en-US"/>
              <a:t>替换</a:t>
            </a:r>
            <a:r>
              <a:rPr lang="en-US" altLang="zh-CN"/>
              <a:t>5*5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多层处理和卷积代换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02995" y="1329055"/>
          <a:ext cx="7823200" cy="48139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9605"/>
                <a:gridCol w="2526030"/>
                <a:gridCol w="3377565"/>
              </a:tblGrid>
              <a:tr h="340360"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28*28*512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(3*3*256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)*512 = 1179648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</a:tr>
              <a:tr h="523875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28*28*512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(3*3*512</a:t>
                      </a: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)*512 = 2359296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28*28*512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(3*3*512)*512 = 2359296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Pool2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14*14*512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E4EAD6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14*14*512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(3*3*512</a:t>
                      </a: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)*512 = 2359296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14*14*512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(3*3*512</a:t>
                      </a: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)*512 = 2359296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Conv3-512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marL="0" lv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14*14*512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(3*3*512</a:t>
                      </a: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)*512 = 2359296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Pool2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7*7*512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8DDD6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Fc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1*1*4096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(7*7*512</a:t>
                      </a:r>
                      <a:r>
                        <a:rPr lang="en-US" altLang="zh-CN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)*4096</a:t>
                      </a:r>
                      <a:endParaRPr lang="en-US" altLang="zh-CN" sz="18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Fc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1*1*4096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4096*4096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Fc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1*1*1000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4096*1000</a:t>
                      </a:r>
                      <a:endParaRPr lang="en-US" altLang="zh-C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0535" y="4844415"/>
            <a:ext cx="8709025" cy="69596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273415" y="3341370"/>
            <a:ext cx="118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73415" y="3865880"/>
            <a:ext cx="118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3415" y="4390390"/>
            <a:ext cx="118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453880" y="3328670"/>
            <a:ext cx="0" cy="106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453880" y="3863340"/>
            <a:ext cx="42227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038080" y="3328670"/>
            <a:ext cx="238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</a:t>
            </a:r>
            <a:r>
              <a:rPr lang="zh-CN" altLang="en-US"/>
              <a:t>（</a:t>
            </a:r>
            <a:r>
              <a:rPr lang="en-US" altLang="zh-CN"/>
              <a:t>3*3</a:t>
            </a:r>
            <a:r>
              <a:rPr lang="zh-CN" altLang="en-US"/>
              <a:t>）</a:t>
            </a:r>
            <a:r>
              <a:rPr lang="en-US" altLang="zh-CN"/>
              <a:t>*512*512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038080" y="3865880"/>
            <a:ext cx="238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7*7</a:t>
            </a:r>
            <a:r>
              <a:rPr lang="en-US" altLang="zh-CN"/>
              <a:t>*512*512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5" grpId="0" bldLvl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全连接转卷积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sp>
        <p:nvSpPr>
          <p:cNvPr id="8193" name="Content Placeholder 2"/>
          <p:cNvSpPr>
            <a:spLocks noGrp="1"/>
          </p:cNvSpPr>
          <p:nvPr/>
        </p:nvSpPr>
        <p:spPr>
          <a:xfrm>
            <a:off x="517525" y="1052830"/>
            <a:ext cx="11302365" cy="6965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eaLnBrk="1" hangingPunct="1">
              <a:buChar char="p"/>
            </a:pPr>
            <a:r>
              <a:rPr lang="zh-CN" altLang="en-US" sz="3600" dirty="0"/>
              <a:t>不用固定输入分辨率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9358"/>
          <a:stretch>
            <a:fillRect/>
          </a:stretch>
        </p:blipFill>
        <p:spPr>
          <a:xfrm>
            <a:off x="2703195" y="1749425"/>
            <a:ext cx="7112635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/>
        </p:nvSpPr>
        <p:spPr>
          <a:xfrm>
            <a:off x="517525" y="76200"/>
            <a:ext cx="8785225" cy="805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/>
              <a:t>全连接转卷积</a:t>
            </a:r>
            <a:endParaRPr lang="zh-CN" altLang="en-US" sz="48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7525" y="955675"/>
            <a:ext cx="11483340" cy="0"/>
          </a:xfrm>
          <a:prstGeom prst="line">
            <a:avLst/>
          </a:prstGeom>
          <a:solidFill>
            <a:srgbClr val="00E4A8"/>
          </a:solidFill>
          <a:ln w="60325" cap="flat" cmpd="sng" algn="ctr">
            <a:gradFill flip="none" rotWithShape="1">
              <a:gsLst>
                <a:gs pos="9000">
                  <a:srgbClr val="F6FDFA"/>
                </a:gs>
                <a:gs pos="0">
                  <a:srgbClr val="AAEFD1">
                    <a:lumMod val="0"/>
                    <a:lumOff val="100000"/>
                  </a:srgbClr>
                </a:gs>
                <a:gs pos="22923">
                  <a:srgbClr val="FF0000"/>
                </a:gs>
                <a:gs pos="84000">
                  <a:srgbClr val="3399FF"/>
                </a:gs>
                <a:gs pos="100000">
                  <a:srgbClr val="AAEFD1">
                    <a:lumMod val="10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1263650"/>
            <a:ext cx="9300845" cy="5193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020a5d8a-e3b2-4abd-a14f-56c33dbb4bb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宽屏</PresentationFormat>
  <Paragraphs>159</Paragraphs>
  <Slides>13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Tahoma</vt:lpstr>
      <vt:lpstr>Arial Black</vt:lpstr>
      <vt:lpstr>-윤고딕130</vt:lpstr>
      <vt:lpstr>Malgun Gothic</vt:lpstr>
      <vt:lpstr>Roboto</vt:lpstr>
      <vt:lpstr>Segoe Print</vt:lpstr>
      <vt:lpstr>Arial Unicode MS</vt:lpstr>
      <vt:lpstr>Calibri</vt:lpstr>
      <vt:lpstr>华光中圆_CNKI</vt:lpstr>
      <vt:lpstr>华文行楷</vt:lpstr>
      <vt:lpstr>华文隶书</vt:lpstr>
      <vt:lpstr>HGB2_CNKI</vt:lpstr>
      <vt:lpstr>Tempus Sans ITC</vt:lpstr>
      <vt:lpstr>TeamViewer15</vt:lpstr>
      <vt:lpstr>Times New Roman</vt:lpstr>
      <vt:lpstr>Microsoft YaHei UI Light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wyh</cp:lastModifiedBy>
  <cp:revision>219</cp:revision>
  <dcterms:created xsi:type="dcterms:W3CDTF">2019-06-19T02:08:00Z</dcterms:created>
  <dcterms:modified xsi:type="dcterms:W3CDTF">2020-11-08T07:28:47Z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