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23"/>
  </p:notesMasterIdLst>
  <p:sldIdLst>
    <p:sldId id="257" r:id="rId4"/>
    <p:sldId id="284" r:id="rId5"/>
    <p:sldId id="274" r:id="rId6"/>
    <p:sldId id="258" r:id="rId7"/>
    <p:sldId id="259" r:id="rId8"/>
    <p:sldId id="260" r:id="rId9"/>
    <p:sldId id="272" r:id="rId10"/>
    <p:sldId id="267" r:id="rId11"/>
    <p:sldId id="276" r:id="rId12"/>
    <p:sldId id="262" r:id="rId13"/>
    <p:sldId id="277" r:id="rId14"/>
    <p:sldId id="280" r:id="rId15"/>
    <p:sldId id="278" r:id="rId16"/>
    <p:sldId id="265" r:id="rId17"/>
    <p:sldId id="281" r:id="rId18"/>
    <p:sldId id="282" r:id="rId19"/>
    <p:sldId id="283" r:id="rId20"/>
    <p:sldId id="268" r:id="rId21"/>
    <p:sldId id="269" r:id="rId2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00"/>
    <a:srgbClr val="A07E02"/>
    <a:srgbClr val="3A162D"/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526" autoAdjust="0"/>
  </p:normalViewPr>
  <p:slideViewPr>
    <p:cSldViewPr>
      <p:cViewPr varScale="1">
        <p:scale>
          <a:sx n="61" d="100"/>
          <a:sy n="61" d="100"/>
        </p:scale>
        <p:origin x="-14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8A1B8C-4201-4ECA-B6C0-B0AF6608B3D9}" type="datetimeFigureOut">
              <a:rPr lang="zh-CN" altLang="en-US"/>
              <a:pPr>
                <a:defRPr/>
              </a:pPr>
              <a:t>2011-6-15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EE859AE-6595-495E-9786-7A8B2A385F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50011E-3DAF-426D-8CBD-123648B97D77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50011E-3DAF-426D-8CBD-123648B97D77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5EEF990-1D9E-41A5-B062-FDF1C3F1B7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2F365-676A-4550-BFBE-91B37594E7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AA46C-9BB8-4ADB-A318-489933D5F0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512A6-02DE-42AC-BF61-FE6336001F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85172-BB3A-4576-96BB-0C4634B43A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58B2F-28E8-42BD-9C67-5AC9415B9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2266F-54F4-4C27-BFCB-E9DA7C6BA9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69856-16F3-4AFC-AD28-1763015D7B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364F9-3A72-4277-BF31-807E1D9D15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165BE-36BD-4B2E-92F5-3C180AB3DB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C3D8B-CFFE-46AF-9993-FF669EE4ED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7EB86-65C8-483D-9144-AC7D4B7116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新細明體" pitchFamily="18" charset="-12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新細明體" pitchFamily="18" charset="-12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新細明體" pitchFamily="18" charset="-12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新細明體" pitchFamily="18" charset="-12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新細明體" pitchFamily="18" charset="-12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新細明體" pitchFamily="18" charset="-12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9B150517-7CBA-4463-B327-5D3C4D9B16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用户营销推广（信息）</a:t>
            </a:r>
            <a:r>
              <a:rPr lang="zh-TW" altLang="en-US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4648200" y="6400800"/>
            <a:ext cx="437197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44450" rIns="45720" bIns="44450">
            <a:spAutoFit/>
          </a:bodyPr>
          <a:lstStyle/>
          <a:p>
            <a:pPr algn="r" eaLnBrk="0" hangingPunct="0">
              <a:spcBef>
                <a:spcPct val="15000"/>
              </a:spcBef>
              <a:spcAft>
                <a:spcPct val="15000"/>
              </a:spcAft>
            </a:pPr>
            <a:r>
              <a:rPr kumimoji="0" lang="en-US" altLang="ko-KR" sz="1000">
                <a:latin typeface="Times New Roman" pitchFamily="18" charset="0"/>
                <a:ea typeface="??"/>
                <a:cs typeface="??"/>
              </a:rPr>
              <a:t>© All rights reserved</a:t>
            </a:r>
            <a:endParaRPr kumimoji="0" lang="en-US" altLang="ko-KR" sz="1000">
              <a:solidFill>
                <a:srgbClr val="000000"/>
              </a:solidFill>
              <a:latin typeface="Times New Roman" pitchFamily="18" charset="0"/>
              <a:ea typeface="Gulim" pitchFamily="34" charset="-127"/>
            </a:endParaRPr>
          </a:p>
        </p:txBody>
      </p:sp>
      <p:pic>
        <p:nvPicPr>
          <p:cNvPr id="4100" name="图片 6" descr="new-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214313"/>
            <a:ext cx="64293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写好标题就等于成功的一半</a:t>
            </a:r>
            <a:endParaRPr lang="en-US" altLang="zh-TW" sz="3600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6321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如何拟定一个好的文案</a:t>
            </a:r>
          </a:p>
        </p:txBody>
      </p:sp>
      <p:pic>
        <p:nvPicPr>
          <p:cNvPr id="10244" name="图片 6" descr="new-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214313"/>
            <a:ext cx="64293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1720" y="270892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只要做到：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有让您推广的用户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感兴趣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的字眼，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就能有点击！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3728" y="4293096"/>
            <a:ext cx="4860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抓住卖家最关注的字眼“流量”“活动推广”“皇冠”“冲钻”“店铺限权”“清退”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案例：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39850" y="2304604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个月成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皇冠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！大小卖家统统都可以尝试的绝招！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流量暴增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！卖家数钱数到手抽筋！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温馨提醒您的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店铺部份服务功能将取消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图片 3" descr="wangji_600x90x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3877592"/>
            <a:ext cx="714375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4" descr="liuliang_20080911_yanhu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4949155"/>
            <a:ext cx="7239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new-logo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5313" y="214313"/>
            <a:ext cx="64293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15616" y="3573016"/>
            <a:ext cx="6845696" cy="256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四步实现一篇好的内容：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第一步：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先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把要说的内容都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写下来。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第二步：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写完以后把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内容不断的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精减。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（标准就是在没有长句；每段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句话；在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段话以内完成你要说的内容）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第三步：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站在用户角度看内容。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（如：是否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抓住了卖家的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心；是否有立刻就想行动的动力）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第四步：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给予用户一个可操作的点。</a:t>
            </a:r>
            <a:endParaRPr lang="zh-CN" altLang="en-US" sz="32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sz="3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7664" y="1988840"/>
            <a:ext cx="4824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一个好的内容需符合四点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亲切 冷酷 简单 清楚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内容是成功的关键</a:t>
            </a:r>
            <a:endParaRPr lang="en-US" altLang="zh-TW" sz="3600" b="1" dirty="0" smtClean="0"/>
          </a:p>
        </p:txBody>
      </p:sp>
      <p:pic>
        <p:nvPicPr>
          <p:cNvPr id="7" name="图片 6" descr="new-log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13" y="214313"/>
            <a:ext cx="64293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2348880"/>
            <a:ext cx="53816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664" y="2060848"/>
            <a:ext cx="58578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6" descr="new-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15313" y="214313"/>
            <a:ext cx="64293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pic>
        <p:nvPicPr>
          <p:cNvPr id="12291" name="图片 6" descr="new-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214313"/>
            <a:ext cx="64293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图片 5" descr="lj_1125_lujian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90550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9" descr="未命名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7456" y="1690029"/>
            <a:ext cx="4896544" cy="516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25 0.08 L -0.20087 -0.29734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" y="-18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需要注意的几点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564904"/>
            <a:ext cx="69509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标题可以夸大但不可以欺骗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至少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套以上标题，用于筛选更换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找准用户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的点很重要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内容必须要给用户有行动力。而不是看了就完了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6" descr="new-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214313"/>
            <a:ext cx="64293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new-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214313"/>
            <a:ext cx="64293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50938" y="617538"/>
            <a:ext cx="5402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四</a:t>
            </a: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、发消息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206084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发消息，其实很简单，就是把消息发出去！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但是，能利用最小的资源获得最大的信息反馈就很难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3648" y="3284984"/>
            <a:ext cx="5688632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在最合适的时间，通过最好的路径，给到最需要的用户，最关心的信息</a:t>
            </a:r>
            <a:endParaRPr lang="zh-CN" altLang="en-US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75656" y="459564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就像是在平静的湖水，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在最高点，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扔出一块很大的石头，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那么激起的水花一定是最大的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graphicFrame>
        <p:nvGraphicFramePr>
          <p:cNvPr id="37890" name="Object 6"/>
          <p:cNvGraphicFramePr>
            <a:graphicFrameLocks noChangeAspect="1"/>
          </p:cNvGraphicFramePr>
          <p:nvPr/>
        </p:nvGraphicFramePr>
        <p:xfrm>
          <a:off x="611560" y="2852936"/>
          <a:ext cx="8072437" cy="3756025"/>
        </p:xfrm>
        <a:graphic>
          <a:graphicData uri="http://schemas.openxmlformats.org/presentationml/2006/ole">
            <p:oleObj spid="_x0000_s37890" name="图表" r:id="rId3" imgW="5076749" imgH="2362200" progId="Excel.Sheet.8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/>
              <a:t>一些经验分享</a:t>
            </a:r>
            <a:r>
              <a:rPr lang="zh-TW" altLang="en-US" b="1" dirty="0" smtClean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卖家营销像钓鱼，有耐性！抓总比钓好！</a:t>
            </a:r>
          </a:p>
          <a:p>
            <a:pPr eaLnBrk="1" hangingPunct="1"/>
            <a:r>
              <a:rPr lang="zh-CN" altLang="en-US" sz="2800" dirty="0" smtClean="0"/>
              <a:t>一般一封站内信影响在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天左右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图总比文字更有冲击力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卖家最关注的字眼“流量”“活动推广”“皇冠”“冲钻”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卖家活跃的一般最活跃的时间是每周三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让那个用户进行操作一定要简单快速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用户的反馈是检验我们本次营销的优劣的最好的检测标准。</a:t>
            </a:r>
            <a:endParaRPr lang="en-US" altLang="zh-CN" sz="2800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 smtClean="0"/>
          </a:p>
          <a:p>
            <a:pPr eaLnBrk="1" hangingPunct="1"/>
            <a:endParaRPr lang="zh-CN" altLang="en-US" sz="2800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pic>
        <p:nvPicPr>
          <p:cNvPr id="14340" name="图片 6" descr="new-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214313"/>
            <a:ext cx="64293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6000" smtClean="0"/>
              <a:t>谢谢大家</a:t>
            </a:r>
            <a:endParaRPr lang="en-US" altLang="zh-CN" sz="6000" smtClean="0"/>
          </a:p>
          <a:p>
            <a:pPr algn="ctr" eaLnBrk="1" hangingPunct="1">
              <a:buFont typeface="Wingdings" pitchFamily="2" charset="2"/>
              <a:buNone/>
            </a:pPr>
            <a:endParaRPr lang="en-US" altLang="zh-CN" sz="6000" smtClean="0"/>
          </a:p>
          <a:p>
            <a:pPr algn="r" eaLnBrk="1" hangingPunct="1">
              <a:buFont typeface="Wingdings" pitchFamily="2" charset="2"/>
              <a:buNone/>
            </a:pPr>
            <a:r>
              <a:rPr lang="zh-CN" altLang="en-US" sz="2800" smtClean="0"/>
              <a:t>购物请认准消费者保障服务</a:t>
            </a:r>
          </a:p>
        </p:txBody>
      </p:sp>
      <p:pic>
        <p:nvPicPr>
          <p:cNvPr id="15363" name="图片 6" descr="new-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5" y="4643438"/>
            <a:ext cx="642938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new-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214313"/>
            <a:ext cx="64293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91680" y="1124744"/>
            <a:ext cx="3353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用户营销推广（信息）</a:t>
            </a:r>
            <a:r>
              <a:rPr lang="zh-TW" altLang="en-US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656" y="1988841"/>
            <a:ext cx="626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现在电子商务，除了活动页面以外，通过文字类营销工具，也是一大重要的工具。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3356992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我们常见的有：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站内信，手机短信，社区帖，新闻稿。。。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他们优势有：简单，方便，直白，成本低，效果明显，灵活。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5877272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下面我就介绍下 如何用好这个工具</a:t>
            </a:r>
            <a:endParaRPr lang="zh-CN" altLang="en-US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 descr="C:\Documents and Settings\lujian\Local Settings\Temporary Internet Files\Content.IE5\3SIO25NU\MC900183092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6016" y="3013924"/>
            <a:ext cx="4211960" cy="3844076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什么是信息营销推广</a:t>
            </a:r>
            <a:r>
              <a:rPr lang="zh-TW" altLang="en-US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03648" y="2132856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合适的时间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合适的信息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合适的渠道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传递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给合适的人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9632" y="4869160"/>
            <a:ext cx="3096344" cy="83099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一个好的营销信息是如何炼成的？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6" descr="new-log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13" y="214313"/>
            <a:ext cx="64293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5402262" cy="1143000"/>
          </a:xfrm>
        </p:spPr>
        <p:txBody>
          <a:bodyPr/>
          <a:lstStyle/>
          <a:p>
            <a:pPr algn="ctr" eaLnBrk="1" hangingPunct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一、定时间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276872"/>
            <a:ext cx="8228013" cy="243857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A07E02"/>
                </a:solidFill>
                <a:latin typeface="微软雅黑" pitchFamily="34" charset="-122"/>
                <a:ea typeface="微软雅黑" pitchFamily="34" charset="-122"/>
              </a:rPr>
              <a:t>制定营销推广</a:t>
            </a:r>
            <a:r>
              <a:rPr lang="en-US" altLang="zh-CN" b="1" dirty="0" smtClean="0">
                <a:solidFill>
                  <a:srgbClr val="A07E02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dirty="0" smtClean="0">
                <a:solidFill>
                  <a:srgbClr val="A07E02"/>
                </a:solidFill>
                <a:latin typeface="微软雅黑" pitchFamily="34" charset="-122"/>
                <a:ea typeface="微软雅黑" pitchFamily="34" charset="-122"/>
              </a:rPr>
              <a:t>排期计划</a:t>
            </a:r>
            <a:r>
              <a:rPr lang="en-US" altLang="zh-CN" b="1" dirty="0" smtClean="0">
                <a:solidFill>
                  <a:srgbClr val="A07E02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b="1" dirty="0" smtClean="0">
              <a:solidFill>
                <a:srgbClr val="A07E0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因为：定好排期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有计划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有准备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所以：就知道该怎么推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推什么。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成功永远是留给有准备的人的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6" descr="new-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214313"/>
            <a:ext cx="64293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如何做好排期计划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5616" y="2276872"/>
            <a:ext cx="7277100" cy="2132012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3A162D"/>
                </a:solidFill>
                <a:latin typeface="微软雅黑" pitchFamily="34" charset="-122"/>
                <a:ea typeface="微软雅黑" pitchFamily="34" charset="-122"/>
              </a:rPr>
              <a:t>明确你手中拥有的资源</a:t>
            </a:r>
            <a:r>
              <a:rPr lang="en-US" altLang="zh-CN" sz="2400" b="1" dirty="0" smtClean="0">
                <a:solidFill>
                  <a:srgbClr val="3A162D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rgbClr val="3A162D"/>
                </a:solidFill>
                <a:latin typeface="微软雅黑" pitchFamily="34" charset="-122"/>
                <a:ea typeface="微软雅黑" pitchFamily="34" charset="-122"/>
              </a:rPr>
              <a:t>站内信</a:t>
            </a:r>
            <a:r>
              <a:rPr lang="en-US" altLang="zh-CN" sz="2400" b="1" dirty="0" smtClean="0">
                <a:solidFill>
                  <a:srgbClr val="3A162D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 smtClean="0">
                <a:solidFill>
                  <a:srgbClr val="3A162D"/>
                </a:solidFill>
                <a:latin typeface="微软雅黑" pitchFamily="34" charset="-122"/>
                <a:ea typeface="微软雅黑" pitchFamily="34" charset="-122"/>
              </a:rPr>
              <a:t>旺旺浮出等</a:t>
            </a:r>
            <a:r>
              <a:rPr lang="en-US" altLang="zh-CN" sz="2400" b="1" dirty="0" smtClean="0">
                <a:solidFill>
                  <a:srgbClr val="3A162D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dirty="0" smtClean="0">
              <a:solidFill>
                <a:srgbClr val="3A162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3A162D"/>
                </a:solidFill>
                <a:latin typeface="微软雅黑" pitchFamily="34" charset="-122"/>
                <a:ea typeface="微软雅黑" pitchFamily="34" charset="-122"/>
              </a:rPr>
              <a:t>收集近段时间能推广的点</a:t>
            </a:r>
          </a:p>
          <a:p>
            <a:pPr eaLnBrk="1" hangingPunct="1"/>
            <a:r>
              <a:rPr lang="zh-CN" altLang="en-US" sz="2400" b="1" dirty="0" smtClean="0">
                <a:solidFill>
                  <a:srgbClr val="3A162D"/>
                </a:solidFill>
                <a:latin typeface="微软雅黑" pitchFamily="34" charset="-122"/>
                <a:ea typeface="微软雅黑" pitchFamily="34" charset="-122"/>
              </a:rPr>
              <a:t>一个推广往往持续的时间在</a:t>
            </a:r>
            <a:r>
              <a:rPr lang="en-US" altLang="zh-CN" sz="2400" b="1" dirty="0" smtClean="0">
                <a:solidFill>
                  <a:srgbClr val="3A162D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solidFill>
                  <a:srgbClr val="3A162D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  <a:p>
            <a:pPr eaLnBrk="1" hangingPunct="1"/>
            <a:r>
              <a:rPr lang="zh-CN" altLang="en-US" sz="2400" b="1" dirty="0" smtClean="0">
                <a:solidFill>
                  <a:srgbClr val="3A162D"/>
                </a:solidFill>
                <a:latin typeface="微软雅黑" pitchFamily="34" charset="-122"/>
                <a:ea typeface="微软雅黑" pitchFamily="34" charset="-122"/>
              </a:rPr>
              <a:t>每个星期确定出一个最重要的点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图片 7" descr="new-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214313"/>
            <a:ext cx="64293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59632" y="551723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了解你能用的弹药和武器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/>
              <a:t>实例</a:t>
            </a:r>
            <a:r>
              <a:rPr lang="en-US" altLang="zh-CN" b="1" dirty="0" smtClean="0"/>
              <a:t>-</a:t>
            </a:r>
            <a:r>
              <a:rPr lang="zh-CN" altLang="en-US" sz="3200" b="1" dirty="0" smtClean="0"/>
              <a:t>哪里来那么多推广点啊？</a:t>
            </a:r>
          </a:p>
        </p:txBody>
      </p:sp>
      <p:sp>
        <p:nvSpPr>
          <p:cNvPr id="6147" name="Rectangle 535"/>
          <p:cNvSpPr>
            <a:spLocks noChangeArrowheads="1"/>
          </p:cNvSpPr>
          <p:nvPr/>
        </p:nvSpPr>
        <p:spPr bwMode="auto">
          <a:xfrm>
            <a:off x="208615" y="2071679"/>
            <a:ext cx="3499289" cy="222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收集可以推广的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8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8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小小的改进也</a:t>
            </a:r>
            <a:r>
              <a:rPr lang="zh-CN" altLang="en-US" sz="18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18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拿来“投”</a:t>
            </a:r>
            <a:endParaRPr lang="en-US" altLang="zh-CN" sz="18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找到主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8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指能给你带来最大成效的信息。最能打动用户的信息。</a:t>
            </a:r>
            <a:endParaRPr lang="en-US" altLang="zh-CN" sz="18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8" name="图片 92" descr="new-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214313"/>
            <a:ext cx="64293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714750" y="1928813"/>
          <a:ext cx="2000264" cy="4643464"/>
        </p:xfrm>
        <a:graphic>
          <a:graphicData uri="http://schemas.openxmlformats.org/drawingml/2006/table">
            <a:tbl>
              <a:tblPr/>
              <a:tblGrid>
                <a:gridCol w="1165269"/>
                <a:gridCol w="834995"/>
              </a:tblGrid>
              <a:tr h="165838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店铺内推荐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站内信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站内信公告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旺旺浮出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系统消息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手机短信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社区公告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EDM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>
                  <a:txBody>
                    <a:bodyPr/>
                    <a:lstStyle/>
                    <a:p>
                      <a:pPr algn="l" fontAlgn="ctr"/>
                      <a:endParaRPr lang="zh-CN" altLang="en-US" sz="8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069" marR="6069" marT="60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消保新老卖家活动推广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站内信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系统消息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旺旺浮出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EDM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>
                  <a:txBody>
                    <a:bodyPr/>
                    <a:lstStyle/>
                    <a:p>
                      <a:pPr algn="l" fontAlgn="ctr"/>
                      <a:endParaRPr lang="zh-CN" altLang="en-US" sz="8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069" marR="6069" marT="60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居家床品等类目下调保证金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站内信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系统消息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旺旺浮出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EDM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>
                  <a:txBody>
                    <a:bodyPr/>
                    <a:lstStyle/>
                    <a:p>
                      <a:pPr algn="l" fontAlgn="ctr"/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069" marR="6069" marT="60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消保卖家清退工作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站内信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站内信公告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旺旺浮出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系统消息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社区公告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>
                  <a:txBody>
                    <a:bodyPr/>
                    <a:lstStyle/>
                    <a:p>
                      <a:pPr algn="l" fontAlgn="ctr"/>
                      <a:endParaRPr lang="zh-CN" altLang="en-US" sz="8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069" marR="6069" marT="606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年终大奖活动上线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站内信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社区公告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旺旺浮出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系统消息</a:t>
                      </a:r>
                    </a:p>
                  </a:txBody>
                  <a:tcPr marL="6069" marR="6069" marT="60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286500" y="1936750"/>
          <a:ext cx="2357454" cy="4921956"/>
        </p:xfrm>
        <a:graphic>
          <a:graphicData uri="http://schemas.openxmlformats.org/drawingml/2006/table">
            <a:tbl>
              <a:tblPr/>
              <a:tblGrid>
                <a:gridCol w="1149977"/>
                <a:gridCol w="1207477"/>
              </a:tblGrid>
              <a:tr h="11499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消保全面开放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站内信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站内信公告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旺旺浮出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系统消息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>
                  <a:txBody>
                    <a:bodyPr/>
                    <a:lstStyle/>
                    <a:p>
                      <a:pPr algn="l" fontAlgn="ctr"/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4284" marR="4284" marT="428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消保全网大型活动推广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站内信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站内信公告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旺旺浮出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系统消息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消保年终促活动集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站内信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旺旺浮出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站内信公告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系统消息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>
                  <a:txBody>
                    <a:bodyPr/>
                    <a:lstStyle/>
                    <a:p>
                      <a:pPr algn="l" fontAlgn="ctr"/>
                      <a:endParaRPr lang="zh-CN" altLang="en-US" sz="8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4284" marR="4284" marT="428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消保（清退，推荐位，明年对于非消保卖家商品数控制）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站内信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站内信公告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全网旺旺浮出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系统消息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社区公告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>
                  <a:txBody>
                    <a:bodyPr/>
                    <a:lstStyle/>
                    <a:p>
                      <a:pPr algn="l" fontAlgn="ctr"/>
                      <a:endParaRPr lang="zh-CN" altLang="en-US" sz="8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4284" marR="4284" marT="428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消保卖家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08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年数据报表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站内信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旺旺浮出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系统消息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>
                  <a:txBody>
                    <a:bodyPr/>
                    <a:lstStyle/>
                    <a:p>
                      <a:pPr algn="l" fontAlgn="ctr"/>
                      <a:endParaRPr lang="zh-CN" altLang="en-US" sz="8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4284" marR="4284" marT="428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消保清退最后三天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站内信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站内信公告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FF0000"/>
                          </a:solidFill>
                          <a:latin typeface="宋体"/>
                        </a:rPr>
                        <a:t>旺旺浮出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系统消息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>
                  <a:txBody>
                    <a:bodyPr/>
                    <a:lstStyle/>
                    <a:p>
                      <a:pPr algn="l" fontAlgn="ctr"/>
                      <a:endParaRPr lang="zh-CN" altLang="en-US" sz="8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4284" marR="4284" marT="428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新服务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站内信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站内信公告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旺旺浮出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系统消息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>
                  <a:txBody>
                    <a:bodyPr/>
                    <a:lstStyle/>
                    <a:p>
                      <a:pPr algn="l" fontAlgn="ctr"/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4284" marR="4284" marT="428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假一赔三增开类目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站内信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社区公告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旺旺浮出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系统消息</a:t>
                      </a:r>
                    </a:p>
                  </a:txBody>
                  <a:tcPr marL="4284" marR="4284" marT="42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5733256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了解你的弹药威力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线形标注 1 10"/>
          <p:cNvSpPr/>
          <p:nvPr/>
        </p:nvSpPr>
        <p:spPr bwMode="auto">
          <a:xfrm>
            <a:off x="5652120" y="2636912"/>
            <a:ext cx="1296144" cy="648072"/>
          </a:xfrm>
          <a:prstGeom prst="borderCallout1">
            <a:avLst>
              <a:gd name="adj1" fmla="val 18750"/>
              <a:gd name="adj2" fmla="val -8333"/>
              <a:gd name="adj3" fmla="val -14246"/>
              <a:gd name="adj4" fmla="val -105294"/>
            </a:avLst>
          </a:prstGeom>
          <a:solidFill>
            <a:srgbClr val="FF9900"/>
          </a:solidFill>
          <a:ln w="9525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主推点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>
            <a:off x="5868144" y="5301208"/>
            <a:ext cx="1296144" cy="648072"/>
          </a:xfrm>
          <a:prstGeom prst="borderCallout1">
            <a:avLst>
              <a:gd name="adj1" fmla="val 18750"/>
              <a:gd name="adj2" fmla="val -8333"/>
              <a:gd name="adj3" fmla="val 24017"/>
              <a:gd name="adj4" fmla="val -106490"/>
            </a:avLst>
          </a:prstGeom>
          <a:solidFill>
            <a:srgbClr val="FF9900"/>
          </a:solidFill>
          <a:ln w="9525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主推点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  <p:bldP spid="12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115616" y="2737793"/>
            <a:ext cx="7772400" cy="285144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旺旺：定向浮出，系统消息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站内信：站内信，站内信公告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社区：社区公告和公告栏文字链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用户网站行为路径：一些公告文字链，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banner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50938" y="617538"/>
            <a:ext cx="5402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二、定</a:t>
            </a:r>
            <a:r>
              <a:rPr lang="zh-CN" altLang="en-US" sz="3600" b="1" kern="0" noProof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通道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5775647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了解你的武器威力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191683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我们现有的推广途径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088" y="571500"/>
            <a:ext cx="7793037" cy="1143000"/>
          </a:xfrm>
        </p:spPr>
        <p:txBody>
          <a:bodyPr/>
          <a:lstStyle/>
          <a:p>
            <a:pPr algn="ctr" eaLnBrk="1" hangingPunct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各个推广路径优点</a:t>
            </a:r>
            <a:r>
              <a:rPr lang="zh-TW" altLang="en-US" sz="36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14597" name="Group 261"/>
          <p:cNvGraphicFramePr>
            <a:graphicFrameLocks noGrp="1"/>
          </p:cNvGraphicFramePr>
          <p:nvPr/>
        </p:nvGraphicFramePr>
        <p:xfrm>
          <a:off x="683568" y="2132856"/>
          <a:ext cx="7704137" cy="4480560"/>
        </p:xfrm>
        <a:graphic>
          <a:graphicData uri="http://schemas.openxmlformats.org/drawingml/2006/table">
            <a:tbl>
              <a:tblPr/>
              <a:tblGrid>
                <a:gridCol w="2705100"/>
                <a:gridCol w="1249362"/>
                <a:gridCol w="1249363"/>
                <a:gridCol w="1250950"/>
                <a:gridCol w="1249362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　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到达率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行动率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持续性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资源量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旺旺浮出 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系统消息 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站内信公告 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社区公告 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站内信 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手机短信</a:t>
                      </a:r>
                      <a:endParaRPr kumimoji="1" lang="zh-TW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路径</a:t>
                      </a: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公告栏 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路径</a:t>
                      </a: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banner</a:t>
                      </a:r>
                      <a:r>
                        <a:rPr kumimoji="1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Arial" pitchFamily="34" charset="0"/>
                        </a:rPr>
                        <a:t>位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245" name="图片 81" descr="new-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214313"/>
            <a:ext cx="64293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47" name="Picture 30" descr="s_red_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4" y="2636912"/>
            <a:ext cx="4762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组合 41"/>
          <p:cNvGrpSpPr/>
          <p:nvPr/>
        </p:nvGrpSpPr>
        <p:grpSpPr>
          <a:xfrm>
            <a:off x="3707904" y="2636912"/>
            <a:ext cx="4424363" cy="3824808"/>
            <a:chOff x="3707904" y="2636912"/>
            <a:chExt cx="4424363" cy="3824808"/>
          </a:xfrm>
        </p:grpSpPr>
        <p:pic>
          <p:nvPicPr>
            <p:cNvPr id="8248" name="Picture 29" descr="s_red_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07904" y="2636912"/>
              <a:ext cx="7810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49" name="Picture 18" descr="s_red_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03617" y="3691012"/>
              <a:ext cx="4762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0" name="Picture 28" descr="s_red_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84254" y="2646437"/>
              <a:ext cx="7810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1" name="Picture 10" descr="s_red_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503617" y="4716537"/>
              <a:ext cx="6286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2" name="Picture 22" descr="s_red_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03617" y="3163962"/>
              <a:ext cx="4762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3" name="Picture 27" descr="s_red_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08217" y="2646437"/>
              <a:ext cx="4762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4" name="Picture 26" descr="s_red_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503617" y="2646437"/>
              <a:ext cx="3143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5" name="Picture 25" descr="s_red_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07904" y="3154437"/>
              <a:ext cx="7810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6" name="Picture 24" descr="s_red_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84254" y="3163962"/>
              <a:ext cx="7810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7" name="Picture 21" descr="s_red_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07904" y="3671962"/>
              <a:ext cx="6286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8" name="Picture 20" descr="s_red_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84254" y="3691012"/>
              <a:ext cx="7810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59" name="Picture 16" descr="s_red_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84254" y="4199012"/>
              <a:ext cx="6286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60" name="Picture 13" descr="s_red_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26954" y="4726062"/>
              <a:ext cx="6286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61" name="Picture 11" descr="s_red_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136779" y="4734000"/>
              <a:ext cx="6286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62" name="Picture 23" descr="s_red_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08217" y="3163962"/>
              <a:ext cx="4762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63" name="Picture 19" descr="s_red_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08217" y="3681487"/>
              <a:ext cx="4762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64" name="Picture 15" descr="s_red_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08217" y="4199012"/>
              <a:ext cx="4762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65" name="Picture 14" descr="s_red_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13142" y="4199012"/>
              <a:ext cx="4762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67" name="Picture 17" descr="s_red_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26954" y="4199012"/>
              <a:ext cx="4762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69" name="Picture 7" descr="s_red_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89167" y="5234062"/>
              <a:ext cx="4762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70" name="Picture 6" descr="s_red_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94092" y="5234062"/>
              <a:ext cx="4762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71" name="Picture 16" descr="s_red_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81082" y="4722898"/>
              <a:ext cx="628650" cy="157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9" descr="s_red_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38560" y="5733256"/>
              <a:ext cx="4762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8" descr="s_red_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43482" y="5724872"/>
              <a:ext cx="4762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7" descr="s_red_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38870" y="5733256"/>
              <a:ext cx="4762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6" descr="s_red_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00958" y="5733256"/>
              <a:ext cx="4762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29" descr="s_red_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14744" y="5229200"/>
              <a:ext cx="7810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26" descr="s_red_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72066" y="5229200"/>
              <a:ext cx="3143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26" descr="s_red_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2320" y="6309320"/>
              <a:ext cx="3143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29" descr="s_red_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32040" y="6309320"/>
              <a:ext cx="7810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7" descr="s_red_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00192" y="6309320"/>
              <a:ext cx="4762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13" descr="s_red_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07904" y="6309320"/>
              <a:ext cx="6286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图片 6" descr="new-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13" y="214313"/>
            <a:ext cx="642937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50938" y="617538"/>
            <a:ext cx="5402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noProof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三</a:t>
            </a: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、定信息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1349655" y="299695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标题：一个给力的标题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31640" y="371703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内容：一段威武的内容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5656" y="5775647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制造一个强大的弹药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81576" y="2319263"/>
            <a:ext cx="467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我们要传递的信息由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部分组成：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企业用户市场分析">
  <a:themeElements>
    <a:clrScheme name="企业用户市场分析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企业用户市场分析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企业用户市场分析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企业用户市场分析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企业用户市场分析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企业用户市场分析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企业用户市场分析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企业用户市场分析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企业用户市场分析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9D288C39CE417409231F1C0CC12032D" ma:contentTypeVersion="0" ma:contentTypeDescription="新建文档。" ma:contentTypeScope="" ma:versionID="6fff14c91b72ae7ded8e42b20379dc9f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C36B09-08EE-45E7-BA0D-95E8109A7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8BBAD55-C5E4-4E6F-AFB8-78C96D79EA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企业用户市场分析</Template>
  <TotalTime>1187</TotalTime>
  <Words>1076</Words>
  <Application>Microsoft Office PowerPoint</Application>
  <PresentationFormat>全屏显示(4:3)</PresentationFormat>
  <Paragraphs>204</Paragraphs>
  <Slides>19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企业用户市场分析</vt:lpstr>
      <vt:lpstr>图表</vt:lpstr>
      <vt:lpstr>用户营销推广（信息） </vt:lpstr>
      <vt:lpstr>幻灯片 2</vt:lpstr>
      <vt:lpstr>什么是信息营销推广 </vt:lpstr>
      <vt:lpstr>一、定时间</vt:lpstr>
      <vt:lpstr>如何做好排期计划</vt:lpstr>
      <vt:lpstr>实例-哪里来那么多推广点啊？</vt:lpstr>
      <vt:lpstr>幻灯片 7</vt:lpstr>
      <vt:lpstr>各个推广路径优点 </vt:lpstr>
      <vt:lpstr>幻灯片 9</vt:lpstr>
      <vt:lpstr>写好标题就等于成功的一半</vt:lpstr>
      <vt:lpstr>案例：</vt:lpstr>
      <vt:lpstr>内容是成功的关键</vt:lpstr>
      <vt:lpstr>案例</vt:lpstr>
      <vt:lpstr>幻灯片 14</vt:lpstr>
      <vt:lpstr>需要注意的几点</vt:lpstr>
      <vt:lpstr>幻灯片 16</vt:lpstr>
      <vt:lpstr>举例</vt:lpstr>
      <vt:lpstr>一些经验分享 </vt:lpstr>
      <vt:lpstr>幻灯片 19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企业用户市场分析 </dc:title>
  <dc:subject/>
  <dc:creator>echo</dc:creator>
  <cp:keywords/>
  <dc:description/>
  <cp:lastModifiedBy>lujian</cp:lastModifiedBy>
  <cp:revision>124</cp:revision>
  <dcterms:created xsi:type="dcterms:W3CDTF">2007-08-02T16:13:53Z</dcterms:created>
  <dcterms:modified xsi:type="dcterms:W3CDTF">2011-06-15T11:53:25Z</dcterms:modified>
  <cp:category>市场营销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TC011349212052</vt:lpwstr>
  </property>
</Properties>
</file>