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F9EDB6D-C36E-4D52-971C-8DF8FE6F2A4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17E06A-314B-4220-B16F-23FB6318488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2121F8-E5BD-4866-9447-8CC19A2EF81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8F5EF-160D-4156-9108-C4AC172CB66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128164A-89EA-48E4-909F-3AD92C5D768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670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1D40761-1BA3-46CC-A98B-29FB382078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C64FA70-3A38-4CFC-AFD7-2B62C7987A7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B174C5DD-4BB1-4473-A4C5-6B62AC5BF2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77FBE3-20D7-4B93-8967-1AC8A072352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CA5927-D2C0-4BA3-A768-29B265577B8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221A0A-71D2-4A34-9901-430020B53A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fld id="{B84F8D59-FD91-452D-BDE0-6799D3832C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>
        <a:ln>
          <a:noFill/>
        </a:ln>
        <a:latin typeface="Takao Pゴシック" pitchFamily="18"/>
        <a:ea typeface="Takao Pゴシック" pitchFamily="2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A7A48-7825-40A2-A0BD-8EC2EFA884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3F306D-78AE-48CB-B874-E788677567AD}" type="slidenum">
              <a:t>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E3F9742-4CC7-42CD-B50B-290FB51ECC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B9ED899-A26B-4FAB-ADC1-B3A10409E1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3435CB-0BEB-417B-92B9-F70E06DFBB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F844DC-A258-4FF1-9C44-8ECBF305FE88}" type="slidenum">
              <a:t>2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9197051-8D85-4457-B497-D70B521589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2211AF0-117C-4CAB-9C21-F06E090196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E3C92-5177-413A-B847-9E32FCD97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47B602-C9B8-403D-A629-BF9D6C1BFCFF}" type="slidenum">
              <a:t>3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1098A9-AB9C-44FD-AA4E-CDB9FE46D9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6E914D3-37B5-4A24-A1BB-FFD793D078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310CEA-0854-4400-BCB4-EEF3F5AB80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6CD407F-1F1A-4210-A183-D6559AD12B60}" type="slidenum">
              <a:t>4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0BD7289-AEC5-4F8E-B780-F1F306479E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565A5F0-C998-4967-87EE-82E014431B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672D5-EAAE-4185-9466-F9A450FC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C95D82-0FE3-4E81-AD20-F205F0E7F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27AFC-492B-476B-A5F6-E8D94628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690E3-5A1B-4B79-A201-345CE158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B7A24-3D9B-4655-9B02-B974322E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424051-FBB6-4EFE-8645-7C15DB5A3A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4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71263-9792-48A8-9A68-2C54C986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8E5D14-B468-4DDF-B9DF-070B8E54A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A152DB-6D9E-4374-8B0C-684CF203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5BF16-8131-48F1-A1CF-A6CB686D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05E2FD-FCB1-4FD4-BBAC-93326F70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F2874B-F07B-4524-8D9A-EE75A9883E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AE5977-ADD3-49CF-B1BC-29AE14263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6F496C-3D3A-4265-8E37-AB1E8E945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E44F97-23A5-44D5-AF90-2235FE01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0A078-C2A4-458D-856A-D2E86BA3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FB971-599C-4F49-99F6-ED6476E6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2AB903-FF45-4D64-B2AA-45916908BF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A6AD-1E20-4CBA-9306-CCB8799E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FC210-2745-4FF5-B358-ABA4C429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D86C9-6415-4A38-AA78-88ED015D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BE124-B25B-440B-BA80-4C4BA3B8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7FBE2-BB1F-48BE-8DCD-B484765F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1CAFB-5DFB-4713-A961-BFFFF1DCD4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57EA8-9C59-486C-AF9B-2ECFF56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4DE984-3203-4021-9C78-2AC62542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933B33-0340-4E3B-AB38-BA437BF8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5A1C8C-A6CC-4693-8F63-C67A2DB7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6EB3D-3A2E-4442-A5E0-E473DBE8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E99B7-2596-493B-A9FA-B2571A5A08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3CBBE-82E1-4772-9903-4D981FC5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3C8B7-60FE-4BE2-BD17-1E97BFE3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8AD60E-F746-4A59-9F8C-3C6A8805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A582A9-B397-40F0-BCDD-6138068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D588E4-3B02-4F45-A148-AF537102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FCBB6-9F55-4A98-80BC-D64529D2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72642A-A249-4B30-9B77-C584C363EC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8824D-DF25-4118-9B94-53A97D23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652FA1-17A9-4BFC-85F6-646F16EA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95EDCC-11D9-4046-AE36-10DD7D18E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01A16A-94B8-4125-86BA-3E9A7C8A2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3C4E9E-F759-46B2-BCE9-05A04A096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44F38B-D0AC-4449-A5DF-27F71BB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0CAE75-639C-4D26-8A23-35F73B46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538A33-CF23-4AF6-897F-CB1ECCA6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E1BA14-7033-4110-9011-BE145F3FF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02EAD-5308-4C26-BAA9-C02A85C3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D82651-DF85-44AA-9201-8E694FA1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74AE40-F7D7-4137-86EC-9E14F00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78B49CB-85EC-48B3-ABF6-EA413946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3480F5-548B-4AEF-9B3D-CD36D63348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B3F8E6-9CA2-494C-B013-271373A2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CAD74B-C7D9-41D4-B041-1BB95D39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209CA5-A6C6-4824-9431-A7BC8DB2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F84FD-4C4C-4BF9-8190-30D84844BC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083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74739-92AF-49E4-AA68-23B14FA9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1ABFAF-4BB0-4584-A929-D070B13E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036877-EF10-4EE7-BE9C-96C9A6AFD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ECEEA1-B6AC-47DA-A8CF-77E2556D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1DCAB7-DBD9-436D-9DE8-82621B00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937E3C-E7DA-4C54-9CFB-EED8685F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169EE-C4E7-4BBA-930D-DB078B6388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3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B01C5-1303-43D3-BA46-F1AC0C79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26DB6E-01C8-43FF-9F1D-8DE12B825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385B77-9A40-480C-AE62-361D9EA8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9D4870-5FDA-47DB-872A-CA7EB0D2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71C70-7305-454C-814D-46C07FC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D765D-7652-4685-B4B1-C5423C83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4B048A-1F74-4E78-A156-2854B4E29A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CC55B6-DE57-48C1-996C-07CD4C285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ja-JP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64EBDB-6B9F-45F3-B8D1-45318E8D57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AEB6B-65EE-4787-B9FC-DFB2A1732D1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A53653-31BB-4EC8-9176-90EC3593CB1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14867A-49FE-469F-96E4-BD404E6ACC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fld id="{887B1EFD-4E73-469D-A6FA-2E57B8CD4B2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ja-JP" sz="4400" b="0" i="0" u="none" strike="noStrike" kern="1200">
          <a:ln>
            <a:noFill/>
          </a:ln>
          <a:latin typeface="Takao Pゴシック" pitchFamily="18"/>
          <a:ea typeface="Takao Pゴシック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ja-JP" sz="3200" b="0" i="0" u="none" strike="noStrike" kern="1200">
          <a:ln>
            <a:noFill/>
          </a:ln>
          <a:latin typeface="Takao Pゴシック" pitchFamily="18"/>
          <a:ea typeface="Takao Pゴシック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E336E01-6DDF-4FEC-8284-44D475E666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9160" y="1047239"/>
            <a:ext cx="9044280" cy="5555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直線コネクタ 2">
            <a:extLst>
              <a:ext uri="{FF2B5EF4-FFF2-40B4-BE49-F238E27FC236}">
                <a16:creationId xmlns:a16="http://schemas.microsoft.com/office/drawing/2014/main" id="{8BABDBC1-5353-4D41-9BAE-A8BB8C6E5F07}"/>
              </a:ext>
            </a:extLst>
          </p:cNvPr>
          <p:cNvSpPr/>
          <p:nvPr/>
        </p:nvSpPr>
        <p:spPr>
          <a:xfrm flipH="1" flipV="1">
            <a:off x="965160" y="6332400"/>
            <a:ext cx="262080" cy="458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268F5-3E87-4DC9-92B3-9A562E261974}"/>
              </a:ext>
            </a:extLst>
          </p:cNvPr>
          <p:cNvSpPr txBox="1"/>
          <p:nvPr/>
        </p:nvSpPr>
        <p:spPr>
          <a:xfrm>
            <a:off x="1233720" y="6692400"/>
            <a:ext cx="5607859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Origin (pos, qx, qy, wx, wy, P, optDist, Gouyx, Gouyy)</a:t>
            </a:r>
          </a:p>
        </p:txBody>
      </p:sp>
      <p:sp>
        <p:nvSpPr>
          <p:cNvPr id="6" name="直線コネクタ 5">
            <a:extLst>
              <a:ext uri="{FF2B5EF4-FFF2-40B4-BE49-F238E27FC236}">
                <a16:creationId xmlns:a16="http://schemas.microsoft.com/office/drawing/2014/main" id="{BE4BDF81-87D3-479A-8114-1F056F1BE48D}"/>
              </a:ext>
            </a:extLst>
          </p:cNvPr>
          <p:cNvSpPr/>
          <p:nvPr/>
        </p:nvSpPr>
        <p:spPr>
          <a:xfrm flipV="1">
            <a:off x="637920" y="1080000"/>
            <a:ext cx="8509320" cy="49089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/>
            </a:pPr>
            <a:endParaRPr lang="en-US" sz="2000" b="0" i="0" u="none" strike="noStrike" kern="1200" dirty="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E88933A4-E433-4687-ADE2-BDE6EA5294B8}"/>
              </a:ext>
            </a:extLst>
          </p:cNvPr>
          <p:cNvSpPr/>
          <p:nvPr/>
        </p:nvSpPr>
        <p:spPr>
          <a:xfrm>
            <a:off x="654480" y="6300000"/>
            <a:ext cx="603792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8" name="直線コネクタ 7">
            <a:extLst>
              <a:ext uri="{FF2B5EF4-FFF2-40B4-BE49-F238E27FC236}">
                <a16:creationId xmlns:a16="http://schemas.microsoft.com/office/drawing/2014/main" id="{06F52D6B-2625-44E7-8A3E-782473E3EAED}"/>
              </a:ext>
            </a:extLst>
          </p:cNvPr>
          <p:cNvSpPr/>
          <p:nvPr/>
        </p:nvSpPr>
        <p:spPr>
          <a:xfrm flipV="1">
            <a:off x="948959" y="1308960"/>
            <a:ext cx="0" cy="5481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B250A1-AB2D-479F-B0C9-4F5AA8209589}"/>
              </a:ext>
            </a:extLst>
          </p:cNvPr>
          <p:cNvSpPr txBox="1"/>
          <p:nvPr/>
        </p:nvSpPr>
        <p:spPr>
          <a:xfrm>
            <a:off x="6660000" y="6120000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02F34D-D251-4357-9B9A-7A9D2E0ED38D}"/>
              </a:ext>
            </a:extLst>
          </p:cNvPr>
          <p:cNvSpPr txBox="1"/>
          <p:nvPr/>
        </p:nvSpPr>
        <p:spPr>
          <a:xfrm>
            <a:off x="816840" y="930240"/>
            <a:ext cx="2934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y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BBDC3828-009E-4E7D-A847-6FAC8C0A9968}"/>
              </a:ext>
            </a:extLst>
          </p:cNvPr>
          <p:cNvSpPr/>
          <p:nvPr/>
        </p:nvSpPr>
        <p:spPr>
          <a:xfrm>
            <a:off x="293400" y="5506920"/>
            <a:ext cx="1587240" cy="1587240"/>
          </a:xfrm>
          <a:custGeom>
            <a:avLst/>
            <a:gdLst>
              <a:gd name="stAng" fmla="val 19493400"/>
              <a:gd name="enAng" fmla="val 215484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14CE43-A48E-49AA-92D7-EF7BE0D219B2}"/>
              </a:ext>
            </a:extLst>
          </p:cNvPr>
          <p:cNvSpPr txBox="1"/>
          <p:nvPr/>
        </p:nvSpPr>
        <p:spPr>
          <a:xfrm>
            <a:off x="1837080" y="5865840"/>
            <a:ext cx="102865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dirAngle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6C0983-87B0-4F17-A5E7-4A5AF2FB68CE}"/>
              </a:ext>
            </a:extLst>
          </p:cNvPr>
          <p:cNvSpPr txBox="1"/>
          <p:nvPr/>
        </p:nvSpPr>
        <p:spPr>
          <a:xfrm rot="19924015">
            <a:off x="2710544" y="41420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C49D7D1-2FBC-43AC-AC9E-045DC2A5BB44}"/>
              </a:ext>
            </a:extLst>
          </p:cNvPr>
          <p:cNvSpPr/>
          <p:nvPr/>
        </p:nvSpPr>
        <p:spPr>
          <a:xfrm>
            <a:off x="3969515" y="1981902"/>
            <a:ext cx="1819439" cy="2732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55" h="7591">
                <a:moveTo>
                  <a:pt x="0" y="0"/>
                </a:moveTo>
                <a:lnTo>
                  <a:pt x="5016" y="0"/>
                </a:lnTo>
                <a:cubicBezTo>
                  <a:pt x="4363" y="1100"/>
                  <a:pt x="3996" y="2379"/>
                  <a:pt x="3996" y="3763"/>
                </a:cubicBezTo>
                <a:cubicBezTo>
                  <a:pt x="3996" y="5174"/>
                  <a:pt x="4377" y="6477"/>
                  <a:pt x="5055" y="7591"/>
                </a:cubicBezTo>
                <a:lnTo>
                  <a:pt x="882" y="7591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" name="直線コネクタ 4">
            <a:extLst>
              <a:ext uri="{FF2B5EF4-FFF2-40B4-BE49-F238E27FC236}">
                <a16:creationId xmlns:a16="http://schemas.microsoft.com/office/drawing/2014/main" id="{B9D48552-CF98-4E50-AC50-9EF5B75F49DA}"/>
              </a:ext>
            </a:extLst>
          </p:cNvPr>
          <p:cNvSpPr/>
          <p:nvPr/>
        </p:nvSpPr>
        <p:spPr>
          <a:xfrm>
            <a:off x="5399435" y="3323983"/>
            <a:ext cx="189828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E6198-D1BB-4E0C-A207-EAADF34E28DF}"/>
              </a:ext>
            </a:extLst>
          </p:cNvPr>
          <p:cNvSpPr txBox="1"/>
          <p:nvPr/>
        </p:nvSpPr>
        <p:spPr>
          <a:xfrm>
            <a:off x="6348755" y="2996383"/>
            <a:ext cx="1490193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normVectHR</a:t>
            </a: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381767A1-C6C8-4289-91F8-77FE8A654BDB}"/>
              </a:ext>
            </a:extLst>
          </p:cNvPr>
          <p:cNvSpPr/>
          <p:nvPr/>
        </p:nvSpPr>
        <p:spPr>
          <a:xfrm flipH="1">
            <a:off x="2307035" y="3340183"/>
            <a:ext cx="1832760" cy="2451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1028C4-86F5-47BE-A067-767182339834}"/>
              </a:ext>
            </a:extLst>
          </p:cNvPr>
          <p:cNvSpPr txBox="1"/>
          <p:nvPr/>
        </p:nvSpPr>
        <p:spPr>
          <a:xfrm>
            <a:off x="2409635" y="3642222"/>
            <a:ext cx="147743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normVectAR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0918A7-6698-4C72-8CD0-B1BEC509D610}"/>
              </a:ext>
            </a:extLst>
          </p:cNvPr>
          <p:cNvSpPr txBox="1"/>
          <p:nvPr/>
        </p:nvSpPr>
        <p:spPr>
          <a:xfrm>
            <a:off x="5595995" y="1523982"/>
            <a:ext cx="515182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7819C0-5D79-4121-86AF-3E80DE3B1034}"/>
              </a:ext>
            </a:extLst>
          </p:cNvPr>
          <p:cNvSpPr txBox="1"/>
          <p:nvPr/>
        </p:nvSpPr>
        <p:spPr>
          <a:xfrm>
            <a:off x="3681515" y="1580503"/>
            <a:ext cx="502423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9346A8-3C5B-44F2-9D3D-D5BF5D62683D}"/>
              </a:ext>
            </a:extLst>
          </p:cNvPr>
          <p:cNvSpPr txBox="1"/>
          <p:nvPr/>
        </p:nvSpPr>
        <p:spPr>
          <a:xfrm>
            <a:off x="6021514" y="4141903"/>
            <a:ext cx="1156705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</a:t>
            </a:r>
          </a:p>
        </p:txBody>
      </p:sp>
      <p:sp>
        <p:nvSpPr>
          <p:cNvPr id="12" name="直線コネクタ 11">
            <a:extLst>
              <a:ext uri="{FF2B5EF4-FFF2-40B4-BE49-F238E27FC236}">
                <a16:creationId xmlns:a16="http://schemas.microsoft.com/office/drawing/2014/main" id="{BBB0510C-2AA6-4CA3-88B7-17C905F2755A}"/>
              </a:ext>
            </a:extLst>
          </p:cNvPr>
          <p:cNvSpPr/>
          <p:nvPr/>
        </p:nvSpPr>
        <p:spPr>
          <a:xfrm flipH="1" flipV="1">
            <a:off x="5432195" y="3340183"/>
            <a:ext cx="736560" cy="801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4" name="直線コネクタ 13">
            <a:extLst>
              <a:ext uri="{FF2B5EF4-FFF2-40B4-BE49-F238E27FC236}">
                <a16:creationId xmlns:a16="http://schemas.microsoft.com/office/drawing/2014/main" id="{904B0898-26C7-4597-A1EC-2CE4763B75CF}"/>
              </a:ext>
            </a:extLst>
          </p:cNvPr>
          <p:cNvSpPr/>
          <p:nvPr/>
        </p:nvSpPr>
        <p:spPr>
          <a:xfrm>
            <a:off x="5775995" y="1981902"/>
            <a:ext cx="16560" cy="2716201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5" name="直線コネクタ 14">
            <a:extLst>
              <a:ext uri="{FF2B5EF4-FFF2-40B4-BE49-F238E27FC236}">
                <a16:creationId xmlns:a16="http://schemas.microsoft.com/office/drawing/2014/main" id="{006EE4FB-E134-443A-9878-E65A912A3639}"/>
              </a:ext>
            </a:extLst>
          </p:cNvPr>
          <p:cNvSpPr/>
          <p:nvPr/>
        </p:nvSpPr>
        <p:spPr>
          <a:xfrm flipH="1">
            <a:off x="5792555" y="2243623"/>
            <a:ext cx="932760" cy="10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B307CB-AE97-4768-BFF3-72129CA0C93C}"/>
              </a:ext>
            </a:extLst>
          </p:cNvPr>
          <p:cNvSpPr txBox="1"/>
          <p:nvPr/>
        </p:nvSpPr>
        <p:spPr>
          <a:xfrm>
            <a:off x="6807035" y="2030863"/>
            <a:ext cx="1323417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DE899C-4098-407B-A704-6E34D825BB7C}"/>
              </a:ext>
            </a:extLst>
          </p:cNvPr>
          <p:cNvSpPr txBox="1"/>
          <p:nvPr/>
        </p:nvSpPr>
        <p:spPr>
          <a:xfrm>
            <a:off x="4813715" y="3127423"/>
            <a:ext cx="29717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" name="直線コネクタ 17">
            <a:extLst>
              <a:ext uri="{FF2B5EF4-FFF2-40B4-BE49-F238E27FC236}">
                <a16:creationId xmlns:a16="http://schemas.microsoft.com/office/drawing/2014/main" id="{10CD388B-02EA-4133-8E6F-F856FB506C99}"/>
              </a:ext>
            </a:extLst>
          </p:cNvPr>
          <p:cNvSpPr/>
          <p:nvPr/>
        </p:nvSpPr>
        <p:spPr>
          <a:xfrm flipV="1">
            <a:off x="4319795" y="3470863"/>
            <a:ext cx="588960" cy="2029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EEB593-476B-4AF6-8F5A-55CC2A4AAB2E}"/>
              </a:ext>
            </a:extLst>
          </p:cNvPr>
          <p:cNvSpPr txBox="1"/>
          <p:nvPr/>
        </p:nvSpPr>
        <p:spPr>
          <a:xfrm>
            <a:off x="3828755" y="5507743"/>
            <a:ext cx="3940415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center (= (HRcenterC + ARcenter)/2)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93C1C4-40AE-4CA6-927E-1B2F9027D172}"/>
              </a:ext>
            </a:extLst>
          </p:cNvPr>
          <p:cNvSpPr txBox="1"/>
          <p:nvPr/>
        </p:nvSpPr>
        <p:spPr>
          <a:xfrm>
            <a:off x="768755" y="1818103"/>
            <a:ext cx="1143944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ARcenter</a:t>
            </a:r>
          </a:p>
        </p:txBody>
      </p:sp>
      <p:sp>
        <p:nvSpPr>
          <p:cNvPr id="21" name="直線コネクタ 20">
            <a:extLst>
              <a:ext uri="{FF2B5EF4-FFF2-40B4-BE49-F238E27FC236}">
                <a16:creationId xmlns:a16="http://schemas.microsoft.com/office/drawing/2014/main" id="{0F9AF931-E13C-4990-B414-E9C044D1D8C2}"/>
              </a:ext>
            </a:extLst>
          </p:cNvPr>
          <p:cNvSpPr/>
          <p:nvPr/>
        </p:nvSpPr>
        <p:spPr>
          <a:xfrm>
            <a:off x="1652555" y="2112943"/>
            <a:ext cx="2437919" cy="11944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2" name="直線コネクタ 21">
            <a:extLst>
              <a:ext uri="{FF2B5EF4-FFF2-40B4-BE49-F238E27FC236}">
                <a16:creationId xmlns:a16="http://schemas.microsoft.com/office/drawing/2014/main" id="{9B0B48C2-72EF-4361-B11D-34BC6C4C4A23}"/>
              </a:ext>
            </a:extLst>
          </p:cNvPr>
          <p:cNvSpPr/>
          <p:nvPr/>
        </p:nvSpPr>
        <p:spPr>
          <a:xfrm flipH="1">
            <a:off x="1799794" y="3307423"/>
            <a:ext cx="3600001" cy="65520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  <a:ds d="720000" sp="144567"/>
              <a:ds d="720000" sp="144567"/>
              <a:ds d="720000" sp="144567"/>
            </a:custDash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01E3B1C8-6F13-49ED-8501-ABD893BECB27}"/>
              </a:ext>
            </a:extLst>
          </p:cNvPr>
          <p:cNvSpPr/>
          <p:nvPr/>
        </p:nvSpPr>
        <p:spPr>
          <a:xfrm>
            <a:off x="2740115" y="1596703"/>
            <a:ext cx="3191040" cy="3191040"/>
          </a:xfrm>
          <a:custGeom>
            <a:avLst/>
            <a:gdLst>
              <a:gd name="stAng" fmla="val 10067400"/>
              <a:gd name="enAng" fmla="val 104454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FF0000"/>
            </a:solidFill>
            <a:prstDash val="solid"/>
            <a:head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39D9F9-14D6-4DCA-9B93-AC2167FB5722}"/>
              </a:ext>
            </a:extLst>
          </p:cNvPr>
          <p:cNvSpPr txBox="1"/>
          <p:nvPr/>
        </p:nvSpPr>
        <p:spPr>
          <a:xfrm>
            <a:off x="735995" y="2758782"/>
            <a:ext cx="1452298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wedgeAngle</a:t>
            </a:r>
          </a:p>
        </p:txBody>
      </p:sp>
      <p:sp>
        <p:nvSpPr>
          <p:cNvPr id="25" name="直線コネクタ 24">
            <a:extLst>
              <a:ext uri="{FF2B5EF4-FFF2-40B4-BE49-F238E27FC236}">
                <a16:creationId xmlns:a16="http://schemas.microsoft.com/office/drawing/2014/main" id="{FCF1DCF5-C297-43BC-BE39-7C173EB9767D}"/>
              </a:ext>
            </a:extLst>
          </p:cNvPr>
          <p:cNvSpPr/>
          <p:nvPr/>
        </p:nvSpPr>
        <p:spPr>
          <a:xfrm>
            <a:off x="1488755" y="3094662"/>
            <a:ext cx="1227240" cy="343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F56E6F59-CF5C-4D01-8CEB-B5FA49E83870}"/>
              </a:ext>
            </a:extLst>
          </p:cNvPr>
          <p:cNvSpPr/>
          <p:nvPr/>
        </p:nvSpPr>
        <p:spPr>
          <a:xfrm>
            <a:off x="5285160" y="4140000"/>
            <a:ext cx="3780000" cy="1276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3" name="直線コネクタ 2">
            <a:extLst>
              <a:ext uri="{FF2B5EF4-FFF2-40B4-BE49-F238E27FC236}">
                <a16:creationId xmlns:a16="http://schemas.microsoft.com/office/drawing/2014/main" id="{7BE6E05D-4780-47B8-8E98-FF68BC83381E}"/>
              </a:ext>
            </a:extLst>
          </p:cNvPr>
          <p:cNvSpPr/>
          <p:nvPr/>
        </p:nvSpPr>
        <p:spPr>
          <a:xfrm flipH="1">
            <a:off x="7608600" y="2520000"/>
            <a:ext cx="654480" cy="1603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4" name="直線コネクタ 3">
            <a:extLst>
              <a:ext uri="{FF2B5EF4-FFF2-40B4-BE49-F238E27FC236}">
                <a16:creationId xmlns:a16="http://schemas.microsoft.com/office/drawing/2014/main" id="{030D9E40-8D3F-466D-9C55-A6FAE05135CA}"/>
              </a:ext>
            </a:extLst>
          </p:cNvPr>
          <p:cNvSpPr/>
          <p:nvPr/>
        </p:nvSpPr>
        <p:spPr>
          <a:xfrm flipH="1">
            <a:off x="7445160" y="4140000"/>
            <a:ext cx="163440" cy="12765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5" name="直線コネクタ 4">
            <a:extLst>
              <a:ext uri="{FF2B5EF4-FFF2-40B4-BE49-F238E27FC236}">
                <a16:creationId xmlns:a16="http://schemas.microsoft.com/office/drawing/2014/main" id="{8336E191-0D04-4009-9476-6A9CE5BB29D5}"/>
              </a:ext>
            </a:extLst>
          </p:cNvPr>
          <p:cNvSpPr/>
          <p:nvPr/>
        </p:nvSpPr>
        <p:spPr>
          <a:xfrm flipH="1">
            <a:off x="6806879" y="5416560"/>
            <a:ext cx="654481" cy="16038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6" name="直線コネクタ 5">
            <a:extLst>
              <a:ext uri="{FF2B5EF4-FFF2-40B4-BE49-F238E27FC236}">
                <a16:creationId xmlns:a16="http://schemas.microsoft.com/office/drawing/2014/main" id="{10249C60-37DB-4317-8048-C74094B202CB}"/>
              </a:ext>
            </a:extLst>
          </p:cNvPr>
          <p:cNvSpPr/>
          <p:nvPr/>
        </p:nvSpPr>
        <p:spPr>
          <a:xfrm flipH="1" flipV="1">
            <a:off x="7215840" y="4123800"/>
            <a:ext cx="212760" cy="12762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889D3072-641B-4C51-8FC6-EB4FE7FE81EC}"/>
              </a:ext>
            </a:extLst>
          </p:cNvPr>
          <p:cNvSpPr/>
          <p:nvPr/>
        </p:nvSpPr>
        <p:spPr>
          <a:xfrm flipH="1">
            <a:off x="7036199" y="4140000"/>
            <a:ext cx="163441" cy="127656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8" name="直線コネクタ 7">
            <a:extLst>
              <a:ext uri="{FF2B5EF4-FFF2-40B4-BE49-F238E27FC236}">
                <a16:creationId xmlns:a16="http://schemas.microsoft.com/office/drawing/2014/main" id="{E0BC39FD-3064-44B4-BF6E-361DB3DF23E3}"/>
              </a:ext>
            </a:extLst>
          </p:cNvPr>
          <p:cNvSpPr/>
          <p:nvPr/>
        </p:nvSpPr>
        <p:spPr>
          <a:xfrm flipH="1" flipV="1">
            <a:off x="7150319" y="2520000"/>
            <a:ext cx="458281" cy="15710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9" name="直線コネクタ 8">
            <a:extLst>
              <a:ext uri="{FF2B5EF4-FFF2-40B4-BE49-F238E27FC236}">
                <a16:creationId xmlns:a16="http://schemas.microsoft.com/office/drawing/2014/main" id="{5EDE8EC5-FE25-470B-9C35-3304D3FFF320}"/>
              </a:ext>
            </a:extLst>
          </p:cNvPr>
          <p:cNvSpPr/>
          <p:nvPr/>
        </p:nvSpPr>
        <p:spPr>
          <a:xfrm flipH="1" flipV="1">
            <a:off x="6741360" y="2585520"/>
            <a:ext cx="458280" cy="15710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0" name="直線コネクタ 9">
            <a:extLst>
              <a:ext uri="{FF2B5EF4-FFF2-40B4-BE49-F238E27FC236}">
                <a16:creationId xmlns:a16="http://schemas.microsoft.com/office/drawing/2014/main" id="{BC19B779-4CE2-407E-8294-67D02420F7AD}"/>
              </a:ext>
            </a:extLst>
          </p:cNvPr>
          <p:cNvSpPr/>
          <p:nvPr/>
        </p:nvSpPr>
        <p:spPr>
          <a:xfrm flipH="1">
            <a:off x="6381360" y="5400000"/>
            <a:ext cx="654480" cy="16037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CB309F-665D-4024-8C90-4AE384F39482}"/>
              </a:ext>
            </a:extLst>
          </p:cNvPr>
          <p:cNvSpPr txBox="1"/>
          <p:nvPr/>
        </p:nvSpPr>
        <p:spPr>
          <a:xfrm>
            <a:off x="7886879" y="2160000"/>
            <a:ext cx="7416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input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39383F8-66AE-4841-9E9E-10807C20C00D}"/>
              </a:ext>
            </a:extLst>
          </p:cNvPr>
          <p:cNvSpPr txBox="1"/>
          <p:nvPr/>
        </p:nvSpPr>
        <p:spPr>
          <a:xfrm>
            <a:off x="6986879" y="2233440"/>
            <a:ext cx="4093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r1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A88AA2-2B21-49F1-8A4A-3485CB0B1C27}"/>
              </a:ext>
            </a:extLst>
          </p:cNvPr>
          <p:cNvSpPr txBox="1"/>
          <p:nvPr/>
        </p:nvSpPr>
        <p:spPr>
          <a:xfrm>
            <a:off x="6512400" y="2258280"/>
            <a:ext cx="4093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r2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67CB-F4E7-4B2E-87AD-46F2D0F40486}"/>
              </a:ext>
            </a:extLst>
          </p:cNvPr>
          <p:cNvSpPr txBox="1"/>
          <p:nvPr/>
        </p:nvSpPr>
        <p:spPr>
          <a:xfrm>
            <a:off x="7461360" y="4638960"/>
            <a:ext cx="4291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s1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3CF4F6-BDE4-47FE-866C-C9111EBDDB6D}"/>
              </a:ext>
            </a:extLst>
          </p:cNvPr>
          <p:cNvSpPr txBox="1"/>
          <p:nvPr/>
        </p:nvSpPr>
        <p:spPr>
          <a:xfrm>
            <a:off x="7117919" y="4598280"/>
            <a:ext cx="4291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s2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0FF8D4-B92A-4C4F-9B23-F176602FF475}"/>
              </a:ext>
            </a:extLst>
          </p:cNvPr>
          <p:cNvSpPr txBox="1"/>
          <p:nvPr/>
        </p:nvSpPr>
        <p:spPr>
          <a:xfrm>
            <a:off x="6881760" y="4762079"/>
            <a:ext cx="4291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s3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90F5C7-0FDB-4B9A-8615-FF5DA002E755}"/>
              </a:ext>
            </a:extLst>
          </p:cNvPr>
          <p:cNvSpPr txBox="1"/>
          <p:nvPr/>
        </p:nvSpPr>
        <p:spPr>
          <a:xfrm>
            <a:off x="6649200" y="6978960"/>
            <a:ext cx="4032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83D1BE-0AA5-4996-B1B5-47DA97A6CE86}"/>
              </a:ext>
            </a:extLst>
          </p:cNvPr>
          <p:cNvSpPr txBox="1"/>
          <p:nvPr/>
        </p:nvSpPr>
        <p:spPr>
          <a:xfrm>
            <a:off x="6185160" y="6987240"/>
            <a:ext cx="4032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t2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1FB11A-E1B0-41F0-805C-4B9C3626605A}"/>
              </a:ext>
            </a:extLst>
          </p:cNvPr>
          <p:cNvSpPr txBox="1"/>
          <p:nvPr/>
        </p:nvSpPr>
        <p:spPr>
          <a:xfrm>
            <a:off x="6267600" y="4524120"/>
            <a:ext cx="73548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. . . . .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5480FE-8A07-44C9-A4E7-E4BBE2D19E74}"/>
              </a:ext>
            </a:extLst>
          </p:cNvPr>
          <p:cNvSpPr txBox="1"/>
          <p:nvPr/>
        </p:nvSpPr>
        <p:spPr>
          <a:xfrm>
            <a:off x="6168600" y="3142079"/>
            <a:ext cx="73548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. . . . .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396284-4911-4DD0-A6B6-819893BAC7FA}"/>
              </a:ext>
            </a:extLst>
          </p:cNvPr>
          <p:cNvSpPr txBox="1"/>
          <p:nvPr/>
        </p:nvSpPr>
        <p:spPr>
          <a:xfrm>
            <a:off x="5939640" y="5842079"/>
            <a:ext cx="73548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. . . . .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44D41F3-A2CB-4D11-9095-5C91D3289E0A}"/>
              </a:ext>
            </a:extLst>
          </p:cNvPr>
          <p:cNvSpPr txBox="1"/>
          <p:nvPr/>
        </p:nvSpPr>
        <p:spPr>
          <a:xfrm>
            <a:off x="777960" y="621720"/>
            <a:ext cx="861444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Mirror.hitFromHR(beam): This function generates a dictionary of beam objects.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84671A-0DA4-4436-AB80-07CF602E0F16}"/>
              </a:ext>
            </a:extLst>
          </p:cNvPr>
          <p:cNvSpPr txBox="1"/>
          <p:nvPr/>
        </p:nvSpPr>
        <p:spPr>
          <a:xfrm>
            <a:off x="2820600" y="165600"/>
            <a:ext cx="4690079" cy="39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800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Interaction of a beam with a mirror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76C401D-8EE4-4C99-A932-5C900B0E856B}"/>
              </a:ext>
            </a:extLst>
          </p:cNvPr>
          <p:cNvSpPr txBox="1"/>
          <p:nvPr/>
        </p:nvSpPr>
        <p:spPr>
          <a:xfrm>
            <a:off x="784439" y="1022039"/>
            <a:ext cx="6840720" cy="58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The resultant dictionary contains reflected &amp; deflected beams.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The names of the beams are shown below.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9C56926-F762-45C2-AA09-19BC0706716E}"/>
              </a:ext>
            </a:extLst>
          </p:cNvPr>
          <p:cNvSpPr txBox="1"/>
          <p:nvPr/>
        </p:nvSpPr>
        <p:spPr>
          <a:xfrm>
            <a:off x="510119" y="2152440"/>
            <a:ext cx="4749480" cy="1317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input: A copy of the beam object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         given to hitFromHR() function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         with the length set to the distance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         between the pos of the beam to the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           point where the beam hit the mirror.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2BBA29-97C7-44FE-AE5C-37BA226B22D3}"/>
              </a:ext>
            </a:extLst>
          </p:cNvPr>
          <p:cNvSpPr txBox="1"/>
          <p:nvPr/>
        </p:nvSpPr>
        <p:spPr>
          <a:xfrm>
            <a:off x="3271320" y="122040"/>
            <a:ext cx="3192120" cy="417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solidFill>
                  <a:srgbClr val="008000"/>
                </a:solidFill>
                <a:latin typeface="Takao Pゴシック" pitchFamily="18"/>
                <a:ea typeface="Takao Pゴシック" pitchFamily="2"/>
                <a:cs typeface="Takao Pゴシック" pitchFamily="2"/>
              </a:rPr>
              <a:t>Specifying Directions</a:t>
            </a:r>
          </a:p>
        </p:txBody>
      </p:sp>
      <p:sp>
        <p:nvSpPr>
          <p:cNvPr id="3" name="直線コネクタ 2">
            <a:extLst>
              <a:ext uri="{FF2B5EF4-FFF2-40B4-BE49-F238E27FC236}">
                <a16:creationId xmlns:a16="http://schemas.microsoft.com/office/drawing/2014/main" id="{FB28B090-6A24-4CA1-98FE-6206BE7CF35A}"/>
              </a:ext>
            </a:extLst>
          </p:cNvPr>
          <p:cNvSpPr/>
          <p:nvPr/>
        </p:nvSpPr>
        <p:spPr>
          <a:xfrm flipV="1">
            <a:off x="5891040" y="5334120"/>
            <a:ext cx="1505159" cy="14237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4" name="直線コネクタ 3">
            <a:extLst>
              <a:ext uri="{FF2B5EF4-FFF2-40B4-BE49-F238E27FC236}">
                <a16:creationId xmlns:a16="http://schemas.microsoft.com/office/drawing/2014/main" id="{7F71832B-7E23-4CAB-92D8-0F68B7BFFB7C}"/>
              </a:ext>
            </a:extLst>
          </p:cNvPr>
          <p:cNvSpPr/>
          <p:nvPr/>
        </p:nvSpPr>
        <p:spPr>
          <a:xfrm>
            <a:off x="4974480" y="6741360"/>
            <a:ext cx="392724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5" name="直線コネクタ 4">
            <a:extLst>
              <a:ext uri="{FF2B5EF4-FFF2-40B4-BE49-F238E27FC236}">
                <a16:creationId xmlns:a16="http://schemas.microsoft.com/office/drawing/2014/main" id="{786583BB-DF6B-4246-85DA-FDE61320D32F}"/>
              </a:ext>
            </a:extLst>
          </p:cNvPr>
          <p:cNvSpPr/>
          <p:nvPr/>
        </p:nvSpPr>
        <p:spPr>
          <a:xfrm flipV="1">
            <a:off x="5891040" y="4352400"/>
            <a:ext cx="0" cy="2781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C4595-BD34-4EFA-BED6-74AB59EDBE07}"/>
              </a:ext>
            </a:extLst>
          </p:cNvPr>
          <p:cNvSpPr txBox="1"/>
          <p:nvPr/>
        </p:nvSpPr>
        <p:spPr>
          <a:xfrm>
            <a:off x="340200" y="694800"/>
            <a:ext cx="8882640" cy="2300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In gtrace, there are many occasions where a direction has to be specified.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Examples are, beam propagation direction and mirror surface normal.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A direction can be specified in two ways: a direction angle and a 2D vector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In most cases, you can use either way. For example, a GaussianBeam object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hold its propagation direction in two attributes: beam.dirVect and beam.dirAngle.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If you change one of those, e.g. beam.dirAngle = pi, the other will be updated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automatically, i.e. beam.dirVect becomes [0,1]. This functionality is provided by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the HasTraits class, which is the parent class of all the classes in gtrace.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837036-A3C0-467B-803B-320287E2281F}"/>
              </a:ext>
            </a:extLst>
          </p:cNvPr>
          <p:cNvSpPr txBox="1"/>
          <p:nvPr/>
        </p:nvSpPr>
        <p:spPr>
          <a:xfrm>
            <a:off x="9032760" y="6610680"/>
            <a:ext cx="29196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x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5F22C1-A119-428F-A63F-83E0B75502B6}"/>
              </a:ext>
            </a:extLst>
          </p:cNvPr>
          <p:cNvSpPr txBox="1"/>
          <p:nvPr/>
        </p:nvSpPr>
        <p:spPr>
          <a:xfrm>
            <a:off x="5760000" y="4025159"/>
            <a:ext cx="29340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y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75B79AA-A789-429B-AD5E-1345404D224A}"/>
              </a:ext>
            </a:extLst>
          </p:cNvPr>
          <p:cNvSpPr/>
          <p:nvPr/>
        </p:nvSpPr>
        <p:spPr>
          <a:xfrm>
            <a:off x="4603679" y="6177600"/>
            <a:ext cx="1680119" cy="1112760"/>
          </a:xfrm>
          <a:custGeom>
            <a:avLst/>
            <a:gdLst>
              <a:gd name="stAng" fmla="val 19990200"/>
              <a:gd name="enAng" fmla="val 42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270B68-7213-41E8-9823-799DB4CDDBD0}"/>
              </a:ext>
            </a:extLst>
          </p:cNvPr>
          <p:cNvSpPr txBox="1"/>
          <p:nvPr/>
        </p:nvSpPr>
        <p:spPr>
          <a:xfrm>
            <a:off x="6206399" y="6414120"/>
            <a:ext cx="107532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dirAngle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28C323-8E56-4CCE-A604-8107FD51C27C}"/>
              </a:ext>
            </a:extLst>
          </p:cNvPr>
          <p:cNvSpPr txBox="1"/>
          <p:nvPr/>
        </p:nvSpPr>
        <p:spPr>
          <a:xfrm>
            <a:off x="7445519" y="5080320"/>
            <a:ext cx="951840" cy="3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dirVect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A9B6AB-5B8A-49C3-95B1-CC9AD54B1350}"/>
              </a:ext>
            </a:extLst>
          </p:cNvPr>
          <p:cNvSpPr txBox="1"/>
          <p:nvPr/>
        </p:nvSpPr>
        <p:spPr>
          <a:xfrm>
            <a:off x="540000" y="3697920"/>
            <a:ext cx="4505760" cy="58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dirAngle is measured counter clock-wise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Takao Pゴシック" pitchFamily="18"/>
                <a:ea typeface="Takao Pゴシック" pitchFamily="2"/>
                <a:cs typeface="Takao Pゴシック" pitchFamily="2"/>
              </a:rPr>
              <a:t>from the positive x-axis.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295</Words>
  <Application>Microsoft Office PowerPoint</Application>
  <PresentationFormat>ワイド画面</PresentationFormat>
  <Paragraphs>55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Takao Pゴシック</vt:lpstr>
      <vt:lpstr>Takao P明朝</vt:lpstr>
      <vt:lpstr>游ゴシック</vt:lpstr>
      <vt:lpstr>Arial</vt:lpstr>
      <vt:lpstr>Default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Yoichi Aso</dc:creator>
  <cp:lastModifiedBy>Yoichi Aso</cp:lastModifiedBy>
  <cp:revision>30</cp:revision>
  <dcterms:created xsi:type="dcterms:W3CDTF">2010-08-15T03:17:08Z</dcterms:created>
  <dcterms:modified xsi:type="dcterms:W3CDTF">2019-09-02T08:39:33Z</dcterms:modified>
</cp:coreProperties>
</file>