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3" r:id="rId4"/>
    <p:sldId id="259" r:id="rId5"/>
    <p:sldId id="260" r:id="rId6"/>
    <p:sldId id="261" r:id="rId7"/>
    <p:sldId id="268" r:id="rId8"/>
    <p:sldId id="267" r:id="rId9"/>
    <p:sldId id="270" r:id="rId10"/>
    <p:sldId id="269" r:id="rId11"/>
  </p:sldIdLst>
  <p:sldSz cx="1343977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9EDB6D-C36E-4D52-971C-8DF8FE6F2A4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17E06A-314B-4220-B16F-23FB6318488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121F8-E5BD-4866-9447-8CC19A2EF81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8F5EF-160D-4156-9108-C4AC172CB66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128164A-89EA-48E4-909F-3AD92C5D768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670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1D40761-1BA3-46CC-A98B-29FB382078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C64FA70-3A38-4CFC-AFD7-2B62C7987A7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B174C5DD-4BB1-4473-A4C5-6B62AC5BF2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77FBE3-20D7-4B93-8967-1AC8A07235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CA5927-D2C0-4BA3-A768-29B265577B8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21A0A-71D2-4A34-9901-430020B53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B84F8D59-FD91-452D-BDE0-6799D3832C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>
        <a:ln>
          <a:noFill/>
        </a:ln>
        <a:latin typeface="Takao Pゴシック" pitchFamily="18"/>
        <a:ea typeface="Takao Pゴシック" pitchFamily="2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86600-DAAC-47B5-BD53-C46C13B6C4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BBE4F-07B4-4256-9795-49DAB89BC68F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9C830AC-AD92-437E-843B-609C19E93E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FF0D49A-E905-4104-9FD3-9D160B33BC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A7A48-7825-40A2-A0BD-8EC2EFA884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3F306D-78AE-48CB-B874-E788677567AD}" type="slidenum">
              <a:t>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3F9742-4CC7-42CD-B50B-290FB51EC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B9ED899-A26B-4FAB-ADC1-B3A10409E1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435CB-0BEB-417B-92B9-F70E06DFBB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F844DC-A258-4FF1-9C44-8ECBF305FE88}" type="slidenum">
              <a:t>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197051-8D85-4457-B497-D70B521589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2211AF0-117C-4CAB-9C21-F06E09019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E3C92-5177-413A-B847-9E32FCD97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47B602-C9B8-403D-A629-BF9D6C1BFCFF}" type="slidenum">
              <a:t>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1098A9-AB9C-44FD-AA4E-CDB9FE46D9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6E914D3-37B5-4A24-A1BB-FFD793D078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424051-FBB6-4EFE-8645-7C15DB5A3A8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49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F2874B-F07B-4524-8D9A-EE75A9883E4D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97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AB903-FF45-4D64-B2AA-45916908BF19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38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1CAFB-5DFB-4713-A961-BFFFF1DCD4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36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E99B7-2596-493B-A9FA-B2571A5A081F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37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72642A-A249-4B30-9B77-C584C363ECE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304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E1BA14-7033-4110-9011-BE145F3FF2A6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45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3480F5-548B-4AEF-9B3D-CD36D63348DD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12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F84FD-4C4C-4BF9-8190-30D84844BCAD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56108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169EE-C4E7-4BBA-930D-DB078B6388CA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448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4B048A-1F74-4E78-A156-2854B4E29AA0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6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87B1EFD-4E73-469D-A6FA-2E57B8CD4B2C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73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trace.readthedocs.io/en/latest/" TargetMode="External"/><Relationship Id="rId2" Type="http://schemas.openxmlformats.org/officeDocument/2006/relationships/hyperlink" Target="https://github.com/asoy01/gtrac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37EE6-79AD-4B1D-8478-474AC818F841}"/>
              </a:ext>
            </a:extLst>
          </p:cNvPr>
          <p:cNvSpPr txBox="1"/>
          <p:nvPr/>
        </p:nvSpPr>
        <p:spPr>
          <a:xfrm>
            <a:off x="2269162" y="388019"/>
            <a:ext cx="9234467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466" dirty="0" err="1">
                <a:latin typeface="Arial" pitchFamily="34"/>
                <a:ea typeface="Takao Pゴシック" pitchFamily="2"/>
                <a:cs typeface="Takao Pゴシック" pitchFamily="2"/>
              </a:rPr>
              <a:t>gtrace</a:t>
            </a:r>
            <a:r>
              <a:rPr lang="en-US" sz="3466" dirty="0">
                <a:latin typeface="Arial" pitchFamily="34"/>
                <a:ea typeface="Takao Pゴシック" pitchFamily="2"/>
                <a:cs typeface="Takao Pゴシック" pitchFamily="2"/>
              </a:rPr>
              <a:t>: a Gaussian Beam Ray Tracing Library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F3D3D1-B188-4120-B75C-EE94CA59E121}"/>
              </a:ext>
            </a:extLst>
          </p:cNvPr>
          <p:cNvSpPr txBox="1"/>
          <p:nvPr/>
        </p:nvSpPr>
        <p:spPr>
          <a:xfrm>
            <a:off x="10630401" y="5840236"/>
            <a:ext cx="1746455" cy="98178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Takao Pゴシック" pitchFamily="18"/>
                <a:ea typeface="Takao Pゴシック" pitchFamily="2"/>
                <a:cs typeface="Takao Pゴシック" pitchFamily="2"/>
              </a:rPr>
              <a:t>NAOJ</a:t>
            </a:r>
          </a:p>
          <a:p>
            <a:pPr hangingPunct="0"/>
            <a:r>
              <a:rPr lang="en-US" sz="2400" dirty="0">
                <a:latin typeface="Takao Pゴシック" pitchFamily="18"/>
                <a:ea typeface="Takao Pゴシック" pitchFamily="2"/>
                <a:cs typeface="Takao Pゴシック" pitchFamily="2"/>
              </a:rPr>
              <a:t>Yoichi Aso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2A6D7-CDB2-4E2A-A81E-5486ED335B78}"/>
              </a:ext>
            </a:extLst>
          </p:cNvPr>
          <p:cNvSpPr txBox="1"/>
          <p:nvPr/>
        </p:nvSpPr>
        <p:spPr>
          <a:xfrm>
            <a:off x="5530883" y="3010396"/>
            <a:ext cx="2045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kumimoji="1" lang="ja-JP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E4E8B-F895-49E9-B8DB-1698AC3A4677}"/>
              </a:ext>
            </a:extLst>
          </p:cNvPr>
          <p:cNvSpPr txBox="1"/>
          <p:nvPr/>
        </p:nvSpPr>
        <p:spPr>
          <a:xfrm>
            <a:off x="618114" y="234986"/>
            <a:ext cx="7016231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(Planned) Future Improvements</a:t>
            </a:r>
            <a:endParaRPr kumimoji="1" lang="ja-JP" altLang="en-US" sz="36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760EE7-3C9E-45E7-883F-6E2A145B9712}"/>
              </a:ext>
            </a:extLst>
          </p:cNvPr>
          <p:cNvSpPr txBox="1"/>
          <p:nvPr/>
        </p:nvSpPr>
        <p:spPr>
          <a:xfrm>
            <a:off x="756234" y="1339473"/>
            <a:ext cx="6232042" cy="425049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Multiple-wavelength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Polarization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Composite optics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Drawing objects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Migration to 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ezdxf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 library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More output formats (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png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, pdf, 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etc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)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GUI ?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Frequency shift ?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Higher-order modes ?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748F448-C5F6-4C6B-ADDE-699635ABFA0B}"/>
              </a:ext>
            </a:extLst>
          </p:cNvPr>
          <p:cNvSpPr/>
          <p:nvPr/>
        </p:nvSpPr>
        <p:spPr>
          <a:xfrm>
            <a:off x="200180" y="5764253"/>
            <a:ext cx="8014594" cy="1344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D34F05-043E-4FE6-A81D-3F02410386EE}"/>
              </a:ext>
            </a:extLst>
          </p:cNvPr>
          <p:cNvSpPr txBox="1"/>
          <p:nvPr/>
        </p:nvSpPr>
        <p:spPr>
          <a:xfrm>
            <a:off x="820489" y="355875"/>
            <a:ext cx="5157967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466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Basic workflow of </a:t>
            </a:r>
            <a:r>
              <a:rPr kumimoji="1" lang="en-US" altLang="ja-JP" sz="3466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gtrace</a:t>
            </a:r>
            <a:endParaRPr kumimoji="1" lang="ja-JP" altLang="en-US" sz="3466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566BE0-DC8D-4BA7-98CD-BD26533424D7}"/>
              </a:ext>
            </a:extLst>
          </p:cNvPr>
          <p:cNvSpPr txBox="1"/>
          <p:nvPr/>
        </p:nvSpPr>
        <p:spPr>
          <a:xfrm>
            <a:off x="820489" y="1276694"/>
            <a:ext cx="2517757" cy="68157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A beam object</a:t>
            </a:r>
          </a:p>
          <a:p>
            <a:pPr algn="l" hangingPunct="0"/>
            <a:endParaRPr kumimoji="1" lang="en-US" altLang="ja-JP" sz="1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90A958-9304-48D0-8CBC-2CA957FB2BC1}"/>
              </a:ext>
            </a:extLst>
          </p:cNvPr>
          <p:cNvSpPr txBox="1"/>
          <p:nvPr/>
        </p:nvSpPr>
        <p:spPr>
          <a:xfrm>
            <a:off x="4754057" y="1276694"/>
            <a:ext cx="2556934" cy="68157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A mirror object</a:t>
            </a:r>
          </a:p>
          <a:p>
            <a:pPr algn="l" hangingPunct="0"/>
            <a:endParaRPr kumimoji="1" lang="en-US" altLang="ja-JP" sz="1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061D115-CCBE-493D-B879-54612925F94D}"/>
              </a:ext>
            </a:extLst>
          </p:cNvPr>
          <p:cNvSpPr/>
          <p:nvPr/>
        </p:nvSpPr>
        <p:spPr>
          <a:xfrm>
            <a:off x="1141764" y="2061107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ABAFBD-3C5A-4085-A839-03E7FED54A3A}"/>
              </a:ext>
            </a:extLst>
          </p:cNvPr>
          <p:cNvSpPr/>
          <p:nvPr/>
        </p:nvSpPr>
        <p:spPr>
          <a:xfrm>
            <a:off x="5002272" y="2061107"/>
            <a:ext cx="1952367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Mirror1</a:t>
            </a:r>
            <a:endParaRPr kumimoji="1" lang="ja-JP" altLang="en-US" dirty="0"/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711B6A46-4E09-4BE9-B570-465142E2255B}"/>
              </a:ext>
            </a:extLst>
          </p:cNvPr>
          <p:cNvSpPr/>
          <p:nvPr/>
        </p:nvSpPr>
        <p:spPr>
          <a:xfrm>
            <a:off x="2846996" y="3282215"/>
            <a:ext cx="1947682" cy="68157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Interact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9C8305C-D51B-450E-AE71-56704AACFCA3}"/>
              </a:ext>
            </a:extLst>
          </p:cNvPr>
          <p:cNvCxnSpPr>
            <a:stCxn id="6" idx="4"/>
          </p:cNvCxnSpPr>
          <p:nvPr/>
        </p:nvCxnSpPr>
        <p:spPr>
          <a:xfrm>
            <a:off x="2038865" y="2753085"/>
            <a:ext cx="1360607" cy="677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AB127DE-6EC5-4370-967D-51132139704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96573" y="2753085"/>
            <a:ext cx="1681883" cy="677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5B14E88-73C9-4F12-84DB-4E2BD5764B5C}"/>
              </a:ext>
            </a:extLst>
          </p:cNvPr>
          <p:cNvSpPr/>
          <p:nvPr/>
        </p:nvSpPr>
        <p:spPr>
          <a:xfrm>
            <a:off x="924967" y="4518031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r1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544400D-19AC-4576-9C2E-7F01CA046B5E}"/>
              </a:ext>
            </a:extLst>
          </p:cNvPr>
          <p:cNvSpPr/>
          <p:nvPr/>
        </p:nvSpPr>
        <p:spPr>
          <a:xfrm>
            <a:off x="2846996" y="4518031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s1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5C9CB3A-93B4-4648-A3A0-659CB13D8888}"/>
              </a:ext>
            </a:extLst>
          </p:cNvPr>
          <p:cNvSpPr/>
          <p:nvPr/>
        </p:nvSpPr>
        <p:spPr>
          <a:xfrm>
            <a:off x="4794678" y="4518031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t1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9CC6F2-7455-4564-80AE-E48C4B68032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22068" y="3779838"/>
            <a:ext cx="1516178" cy="738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1003547-6075-48F0-AD94-B1B21DD67EF9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3744097" y="3963787"/>
            <a:ext cx="76740" cy="554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7D83444-307E-468A-AA14-14A4A316698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296573" y="3779837"/>
            <a:ext cx="1395206" cy="738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AB7DA1CE-911E-4121-92B0-0D0C837D4353}"/>
              </a:ext>
            </a:extLst>
          </p:cNvPr>
          <p:cNvSpPr/>
          <p:nvPr/>
        </p:nvSpPr>
        <p:spPr>
          <a:xfrm>
            <a:off x="320453" y="6133470"/>
            <a:ext cx="1501578" cy="57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beam1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EA1A7CE-9BA4-4E26-A52C-2C90ACBE0DF8}"/>
              </a:ext>
            </a:extLst>
          </p:cNvPr>
          <p:cNvSpPr/>
          <p:nvPr/>
        </p:nvSpPr>
        <p:spPr>
          <a:xfrm>
            <a:off x="5361570" y="6129333"/>
            <a:ext cx="1220591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Mirror1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137AAF-772B-4D57-AF2A-3B76A970F9D2}"/>
              </a:ext>
            </a:extLst>
          </p:cNvPr>
          <p:cNvSpPr/>
          <p:nvPr/>
        </p:nvSpPr>
        <p:spPr>
          <a:xfrm>
            <a:off x="6796474" y="6129333"/>
            <a:ext cx="1220590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Mirror2</a:t>
            </a:r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5A83426-1D92-47A8-B49D-9C09FE1F1E9B}"/>
              </a:ext>
            </a:extLst>
          </p:cNvPr>
          <p:cNvSpPr/>
          <p:nvPr/>
        </p:nvSpPr>
        <p:spPr>
          <a:xfrm>
            <a:off x="1975512" y="6133470"/>
            <a:ext cx="1501578" cy="57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beam2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B8B7DEA1-57B4-47EF-AC42-E1E12E7FDECD}"/>
              </a:ext>
            </a:extLst>
          </p:cNvPr>
          <p:cNvSpPr/>
          <p:nvPr/>
        </p:nvSpPr>
        <p:spPr>
          <a:xfrm>
            <a:off x="3561296" y="6133470"/>
            <a:ext cx="1501578" cy="57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beam3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BC5BE7-BC25-4983-B62B-2B7264B28C8A}"/>
              </a:ext>
            </a:extLst>
          </p:cNvPr>
          <p:cNvSpPr/>
          <p:nvPr/>
        </p:nvSpPr>
        <p:spPr>
          <a:xfrm>
            <a:off x="6692731" y="3492241"/>
            <a:ext cx="1952367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Mirror2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FEEB8F6-DDC7-46DD-86E1-E96661C65D87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 flipV="1">
            <a:off x="6588879" y="4184219"/>
            <a:ext cx="1080036" cy="67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7DCE7B01-2A2D-4F4A-BEE9-9D16ECF464FE}"/>
              </a:ext>
            </a:extLst>
          </p:cNvPr>
          <p:cNvSpPr/>
          <p:nvPr/>
        </p:nvSpPr>
        <p:spPr>
          <a:xfrm>
            <a:off x="8298980" y="6184305"/>
            <a:ext cx="1082270" cy="504155"/>
          </a:xfrm>
          <a:prstGeom prst="rightArrow">
            <a:avLst>
              <a:gd name="adj1" fmla="val 50000"/>
              <a:gd name="adj2" fmla="val 627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9B3859-BDF0-42D5-8601-A9E4249D38BC}"/>
              </a:ext>
            </a:extLst>
          </p:cNvPr>
          <p:cNvSpPr txBox="1"/>
          <p:nvPr/>
        </p:nvSpPr>
        <p:spPr>
          <a:xfrm>
            <a:off x="8335047" y="5665322"/>
            <a:ext cx="1080184" cy="534095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Draw</a:t>
            </a:r>
            <a:endParaRPr kumimoji="1" lang="ja-JP" altLang="en-US" sz="28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41AB5A0-4AC6-48ED-9777-5A00F5EDF9F0}"/>
              </a:ext>
            </a:extLst>
          </p:cNvPr>
          <p:cNvSpPr/>
          <p:nvPr/>
        </p:nvSpPr>
        <p:spPr>
          <a:xfrm>
            <a:off x="9732182" y="5665322"/>
            <a:ext cx="2871710" cy="1555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DXF File</a:t>
            </a:r>
            <a:endParaRPr kumimoji="1" lang="ja-JP" altLang="en-US" sz="3200" dirty="0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524EADF4-8D11-4B86-855B-FEC5D1736E58}"/>
              </a:ext>
            </a:extLst>
          </p:cNvPr>
          <p:cNvSpPr/>
          <p:nvPr/>
        </p:nvSpPr>
        <p:spPr>
          <a:xfrm>
            <a:off x="9732182" y="1859444"/>
            <a:ext cx="3229005" cy="10916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22225">
            <a:solidFill>
              <a:schemeClr val="tx1"/>
            </a:solidFill>
            <a:prstDash val="solid"/>
          </a:ln>
        </p:spPr>
        <p:txBody>
          <a:bodyPr vert="horz" wrap="none" lIns="119991" tIns="59995" rIns="119991" bIns="59995" anchor="ctr" anchorCtr="0" compatLnSpc="0">
            <a:noAutofit/>
          </a:bodyPr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4" name="直線コネクタ 43">
            <a:extLst>
              <a:ext uri="{FF2B5EF4-FFF2-40B4-BE49-F238E27FC236}">
                <a16:creationId xmlns:a16="http://schemas.microsoft.com/office/drawing/2014/main" id="{E42B543D-4CA1-4429-8E0B-0D250227C1B3}"/>
              </a:ext>
            </a:extLst>
          </p:cNvPr>
          <p:cNvSpPr/>
          <p:nvPr/>
        </p:nvSpPr>
        <p:spPr>
          <a:xfrm flipH="1">
            <a:off x="11696033" y="474147"/>
            <a:ext cx="559079" cy="137144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5" name="直線コネクタ 44">
            <a:extLst>
              <a:ext uri="{FF2B5EF4-FFF2-40B4-BE49-F238E27FC236}">
                <a16:creationId xmlns:a16="http://schemas.microsoft.com/office/drawing/2014/main" id="{35B3C22E-53DF-44B5-95DF-0F6B875995A3}"/>
              </a:ext>
            </a:extLst>
          </p:cNvPr>
          <p:cNvSpPr/>
          <p:nvPr/>
        </p:nvSpPr>
        <p:spPr>
          <a:xfrm flipH="1">
            <a:off x="11577328" y="1859444"/>
            <a:ext cx="139616" cy="10916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6" name="直線コネクタ 45">
            <a:extLst>
              <a:ext uri="{FF2B5EF4-FFF2-40B4-BE49-F238E27FC236}">
                <a16:creationId xmlns:a16="http://schemas.microsoft.com/office/drawing/2014/main" id="{8BEAD161-2582-42BE-8326-6F57E0F4CDE2}"/>
              </a:ext>
            </a:extLst>
          </p:cNvPr>
          <p:cNvSpPr/>
          <p:nvPr/>
        </p:nvSpPr>
        <p:spPr>
          <a:xfrm flipH="1">
            <a:off x="11011177" y="2951056"/>
            <a:ext cx="559080" cy="137144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7" name="直線コネクタ 46">
            <a:extLst>
              <a:ext uri="{FF2B5EF4-FFF2-40B4-BE49-F238E27FC236}">
                <a16:creationId xmlns:a16="http://schemas.microsoft.com/office/drawing/2014/main" id="{E4DC9C81-FE5D-46B4-B6B1-D2FBBE66FAC8}"/>
              </a:ext>
            </a:extLst>
          </p:cNvPr>
          <p:cNvSpPr/>
          <p:nvPr/>
        </p:nvSpPr>
        <p:spPr>
          <a:xfrm flipH="1" flipV="1">
            <a:off x="11360523" y="1845590"/>
            <a:ext cx="181747" cy="109130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8" name="直線コネクタ 47">
            <a:extLst>
              <a:ext uri="{FF2B5EF4-FFF2-40B4-BE49-F238E27FC236}">
                <a16:creationId xmlns:a16="http://schemas.microsoft.com/office/drawing/2014/main" id="{3AEEE329-1DA5-4CDF-B179-59341850EE2C}"/>
              </a:ext>
            </a:extLst>
          </p:cNvPr>
          <p:cNvSpPr/>
          <p:nvPr/>
        </p:nvSpPr>
        <p:spPr>
          <a:xfrm flipH="1">
            <a:off x="11207071" y="1859444"/>
            <a:ext cx="139617" cy="10916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9" name="直線コネクタ 48">
            <a:extLst>
              <a:ext uri="{FF2B5EF4-FFF2-40B4-BE49-F238E27FC236}">
                <a16:creationId xmlns:a16="http://schemas.microsoft.com/office/drawing/2014/main" id="{D8836577-6F56-4E7D-AB2D-D398FD522756}"/>
              </a:ext>
            </a:extLst>
          </p:cNvPr>
          <p:cNvSpPr/>
          <p:nvPr/>
        </p:nvSpPr>
        <p:spPr>
          <a:xfrm flipH="1" flipV="1">
            <a:off x="11304556" y="474147"/>
            <a:ext cx="391479" cy="1343429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0" name="直線コネクタ 49">
            <a:extLst>
              <a:ext uri="{FF2B5EF4-FFF2-40B4-BE49-F238E27FC236}">
                <a16:creationId xmlns:a16="http://schemas.microsoft.com/office/drawing/2014/main" id="{11530704-A618-47F2-A5FD-56A4F4E486A0}"/>
              </a:ext>
            </a:extLst>
          </p:cNvPr>
          <p:cNvSpPr/>
          <p:nvPr/>
        </p:nvSpPr>
        <p:spPr>
          <a:xfrm flipH="1" flipV="1">
            <a:off x="10955206" y="530175"/>
            <a:ext cx="391478" cy="1343429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1" name="直線コネクタ 50">
            <a:extLst>
              <a:ext uri="{FF2B5EF4-FFF2-40B4-BE49-F238E27FC236}">
                <a16:creationId xmlns:a16="http://schemas.microsoft.com/office/drawing/2014/main" id="{24C2546D-4DF5-43F1-9FCC-8B9A7C24DE77}"/>
              </a:ext>
            </a:extLst>
          </p:cNvPr>
          <p:cNvSpPr/>
          <p:nvPr/>
        </p:nvSpPr>
        <p:spPr>
          <a:xfrm flipH="1">
            <a:off x="10647682" y="2936898"/>
            <a:ext cx="559079" cy="137144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8CFFF6-0D08-446C-96AF-41DB45FA83D7}"/>
              </a:ext>
            </a:extLst>
          </p:cNvPr>
          <p:cNvSpPr txBox="1"/>
          <p:nvPr/>
        </p:nvSpPr>
        <p:spPr>
          <a:xfrm>
            <a:off x="12095308" y="537883"/>
            <a:ext cx="1227839" cy="475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beam1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220DA7-B7F4-44BB-ABD7-BDC8F3ECD703}"/>
              </a:ext>
            </a:extLst>
          </p:cNvPr>
          <p:cNvSpPr txBox="1"/>
          <p:nvPr/>
        </p:nvSpPr>
        <p:spPr>
          <a:xfrm>
            <a:off x="11304556" y="390108"/>
            <a:ext cx="515990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CB4F66-AE49-4CEB-94A4-79038E370315}"/>
              </a:ext>
            </a:extLst>
          </p:cNvPr>
          <p:cNvSpPr txBox="1"/>
          <p:nvPr/>
        </p:nvSpPr>
        <p:spPr>
          <a:xfrm>
            <a:off x="10563727" y="610823"/>
            <a:ext cx="515990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A8CC4AF-8091-4484-807B-700BC9DB1147}"/>
              </a:ext>
            </a:extLst>
          </p:cNvPr>
          <p:cNvSpPr txBox="1"/>
          <p:nvPr/>
        </p:nvSpPr>
        <p:spPr>
          <a:xfrm>
            <a:off x="11605031" y="1855752"/>
            <a:ext cx="56741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EB20DB-C2DB-4D9E-8A78-DE3C0A3F8101}"/>
              </a:ext>
            </a:extLst>
          </p:cNvPr>
          <p:cNvSpPr txBox="1"/>
          <p:nvPr/>
        </p:nvSpPr>
        <p:spPr>
          <a:xfrm>
            <a:off x="11203109" y="2079862"/>
            <a:ext cx="56741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B1D2E3-3675-4D61-84DD-1C828E645CFC}"/>
              </a:ext>
            </a:extLst>
          </p:cNvPr>
          <p:cNvSpPr txBox="1"/>
          <p:nvPr/>
        </p:nvSpPr>
        <p:spPr>
          <a:xfrm>
            <a:off x="10766130" y="2252747"/>
            <a:ext cx="56741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3B8CFB7-7FE3-47AD-9FCC-60613337FBB9}"/>
              </a:ext>
            </a:extLst>
          </p:cNvPr>
          <p:cNvSpPr txBox="1"/>
          <p:nvPr/>
        </p:nvSpPr>
        <p:spPr>
          <a:xfrm>
            <a:off x="10820296" y="4234160"/>
            <a:ext cx="499063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EF8517A-DA19-451C-B801-EFEA5A05D55B}"/>
              </a:ext>
            </a:extLst>
          </p:cNvPr>
          <p:cNvSpPr txBox="1"/>
          <p:nvPr/>
        </p:nvSpPr>
        <p:spPr>
          <a:xfrm>
            <a:off x="10346992" y="4238229"/>
            <a:ext cx="499063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4A3411-31D3-45BE-9EE6-AC4ED58D47B8}"/>
              </a:ext>
            </a:extLst>
          </p:cNvPr>
          <p:cNvSpPr txBox="1"/>
          <p:nvPr/>
        </p:nvSpPr>
        <p:spPr>
          <a:xfrm>
            <a:off x="9573462" y="1478238"/>
            <a:ext cx="1054536" cy="41611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0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Mirror1</a:t>
            </a:r>
            <a:endParaRPr kumimoji="1" lang="ja-JP" altLang="en-US" sz="2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2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B8511-D733-45A0-B071-5B0F1990A0AA}"/>
              </a:ext>
            </a:extLst>
          </p:cNvPr>
          <p:cNvSpPr txBox="1"/>
          <p:nvPr/>
        </p:nvSpPr>
        <p:spPr>
          <a:xfrm>
            <a:off x="761177" y="242193"/>
            <a:ext cx="3355294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466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Gaussian beam</a:t>
            </a:r>
            <a:endParaRPr kumimoji="1" lang="ja-JP" altLang="en-US" sz="3466" dirty="0" err="1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8C48701-21D1-469F-837C-543608E7CC08}"/>
                  </a:ext>
                </a:extLst>
              </p:cNvPr>
              <p:cNvSpPr txBox="1"/>
              <p:nvPr/>
            </p:nvSpPr>
            <p:spPr>
              <a:xfrm>
                <a:off x="1640978" y="1033025"/>
                <a:ext cx="8889629" cy="2836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>
                        <m:f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ja-JP" sz="3466" b="0" i="0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3466" i="1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3466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≡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𝑧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en-US" altLang="ja-JP" sz="3466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3466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8C48701-21D1-469F-837C-543608E7C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78" y="1033025"/>
                <a:ext cx="8889629" cy="2836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49CA97-2C14-48B6-AAB7-536C15CD62CE}"/>
              </a:ext>
            </a:extLst>
          </p:cNvPr>
          <p:cNvSpPr txBox="1"/>
          <p:nvPr/>
        </p:nvSpPr>
        <p:spPr>
          <a:xfrm>
            <a:off x="1848571" y="2242972"/>
            <a:ext cx="1981776" cy="41611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0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Field amplitude</a:t>
            </a:r>
            <a:endParaRPr kumimoji="1" lang="ja-JP" altLang="en-US" sz="2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3D456E-702F-4003-B5F5-3DEFBE829F27}"/>
                  </a:ext>
                </a:extLst>
              </p:cNvPr>
              <p:cNvSpPr txBox="1"/>
              <p:nvPr/>
            </p:nvSpPr>
            <p:spPr>
              <a:xfrm>
                <a:off x="1680518" y="4173710"/>
                <a:ext cx="6198700" cy="1213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: complex wavefront radius of curvature</a:t>
                </a:r>
              </a:p>
              <a:p>
                <a:pPr algn="l" hangingPunct="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: wave number of the laser</a:t>
                </a:r>
              </a:p>
              <a:p>
                <a:pPr algn="l" hangingPunct="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: beam radius at the beam waist</a:t>
                </a:r>
                <a:endParaRPr kumimoji="1" lang="ja-JP" altLang="en-US" sz="24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3D456E-702F-4003-B5F5-3DEFBE82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8" y="4173710"/>
                <a:ext cx="6198700" cy="1213769"/>
              </a:xfrm>
              <a:prstGeom prst="rect">
                <a:avLst/>
              </a:prstGeom>
              <a:blipFill>
                <a:blip r:embed="rId3"/>
                <a:stretch>
                  <a:fillRect t="-2010" r="-98" b="-8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484D08-EFAD-49DF-8EFE-C66882710DDB}"/>
                  </a:ext>
                </a:extLst>
              </p:cNvPr>
              <p:cNvSpPr txBox="1"/>
              <p:nvPr/>
            </p:nvSpPr>
            <p:spPr>
              <a:xfrm>
                <a:off x="1393842" y="6094352"/>
                <a:ext cx="9988135" cy="542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:r>
                  <a:rPr kumimoji="1" lang="en-US" altLang="ja-JP" sz="28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A Gaussian beam is fully determined by specifying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kumimoji="1" lang="en-US" altLang="ja-JP" sz="28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8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. </a:t>
                </a:r>
                <a:endParaRPr kumimoji="1" lang="ja-JP" altLang="en-US" sz="28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484D08-EFAD-49DF-8EFE-C66882710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42" y="6094352"/>
                <a:ext cx="9988135" cy="542111"/>
              </a:xfrm>
              <a:prstGeom prst="rect">
                <a:avLst/>
              </a:prstGeom>
              <a:blipFill>
                <a:blip r:embed="rId4"/>
                <a:stretch>
                  <a:fillRect l="-916" t="-8989" b="-24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E336E01-6DDF-4FEC-8284-44D475E6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1162" y="388062"/>
            <a:ext cx="9096172" cy="63486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8BABDBC1-5353-4D41-9BAE-A8BB8C6E5F07}"/>
              </a:ext>
            </a:extLst>
          </p:cNvPr>
          <p:cNvSpPr/>
          <p:nvPr/>
        </p:nvSpPr>
        <p:spPr>
          <a:xfrm flipH="1" flipV="1">
            <a:off x="2048918" y="6427756"/>
            <a:ext cx="263583" cy="5237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268F5-3E87-4DC9-92B3-9A562E261974}"/>
              </a:ext>
            </a:extLst>
          </p:cNvPr>
          <p:cNvSpPr txBox="1"/>
          <p:nvPr/>
        </p:nvSpPr>
        <p:spPr>
          <a:xfrm>
            <a:off x="2319021" y="6839152"/>
            <a:ext cx="5641287" cy="40717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Origin (pos, qx, qy, wx, wy, P, optDist, Gouyx, Gouyy)</a:t>
            </a: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BE4BDF81-87D3-479A-8114-1F056F1BE48D}"/>
              </a:ext>
            </a:extLst>
          </p:cNvPr>
          <p:cNvSpPr/>
          <p:nvPr/>
        </p:nvSpPr>
        <p:spPr>
          <a:xfrm flipV="1">
            <a:off x="1719800" y="425500"/>
            <a:ext cx="8558143" cy="560978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119991" tIns="59995" rIns="119991" bIns="59995" anchor="ctr" anchorCtr="1" compatLnSpc="0">
            <a:noAutofit/>
          </a:bodyPr>
          <a:lstStyle/>
          <a:p>
            <a:pPr algn="ctr" hangingPunct="0">
              <a:defRPr sz="2000"/>
            </a:pPr>
            <a:endParaRPr lang="en-US" sz="2666" dirty="0"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E88933A4-E433-4687-ADE2-BDE6EA5294B8}"/>
              </a:ext>
            </a:extLst>
          </p:cNvPr>
          <p:cNvSpPr/>
          <p:nvPr/>
        </p:nvSpPr>
        <p:spPr>
          <a:xfrm>
            <a:off x="1736456" y="6390731"/>
            <a:ext cx="607256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06F52D6B-2625-44E7-8A3E-782473E3EAED}"/>
              </a:ext>
            </a:extLst>
          </p:cNvPr>
          <p:cNvSpPr/>
          <p:nvPr/>
        </p:nvSpPr>
        <p:spPr>
          <a:xfrm flipV="1">
            <a:off x="2032624" y="687147"/>
            <a:ext cx="0" cy="62643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B250A1-AB2D-479F-B0C9-4F5AA8209589}"/>
              </a:ext>
            </a:extLst>
          </p:cNvPr>
          <p:cNvSpPr txBox="1"/>
          <p:nvPr/>
        </p:nvSpPr>
        <p:spPr>
          <a:xfrm>
            <a:off x="7776432" y="6185033"/>
            <a:ext cx="298889" cy="40717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2F34D-D251-4357-9B9A-7A9D2E0ED38D}"/>
              </a:ext>
            </a:extLst>
          </p:cNvPr>
          <p:cNvSpPr txBox="1"/>
          <p:nvPr/>
        </p:nvSpPr>
        <p:spPr>
          <a:xfrm>
            <a:off x="1899749" y="254360"/>
            <a:ext cx="297100" cy="472689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Takao Pゴシック" pitchFamily="18"/>
                <a:ea typeface="Takao Pゴシック" pitchFamily="2"/>
                <a:cs typeface="Takao Pゴシック" pitchFamily="2"/>
              </a:rPr>
              <a:t>y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BBDC3828-009E-4E7D-A847-6FAC8C0A9968}"/>
              </a:ext>
            </a:extLst>
          </p:cNvPr>
          <p:cNvSpPr/>
          <p:nvPr/>
        </p:nvSpPr>
        <p:spPr>
          <a:xfrm>
            <a:off x="1373304" y="5484427"/>
            <a:ext cx="1596347" cy="1813841"/>
          </a:xfrm>
          <a:custGeom>
            <a:avLst/>
            <a:gdLst>
              <a:gd name="stAng" fmla="val 19493400"/>
              <a:gd name="enAng" fmla="val 21548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14CE43-A48E-49AA-92D7-EF7BE0D219B2}"/>
              </a:ext>
            </a:extLst>
          </p:cNvPr>
          <p:cNvSpPr txBox="1"/>
          <p:nvPr/>
        </p:nvSpPr>
        <p:spPr>
          <a:xfrm>
            <a:off x="2925841" y="5894587"/>
            <a:ext cx="1034691" cy="40717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dirAngle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6C0983-87B0-4F17-A5E7-4A5AF2FB68CE}"/>
              </a:ext>
            </a:extLst>
          </p:cNvPr>
          <p:cNvSpPr txBox="1"/>
          <p:nvPr/>
        </p:nvSpPr>
        <p:spPr>
          <a:xfrm rot="19924015">
            <a:off x="3826698" y="3937837"/>
            <a:ext cx="772949" cy="395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D621ED-650D-4AA9-83ED-1C45EF37F234}"/>
              </a:ext>
            </a:extLst>
          </p:cNvPr>
          <p:cNvSpPr txBox="1"/>
          <p:nvPr/>
        </p:nvSpPr>
        <p:spPr>
          <a:xfrm>
            <a:off x="2856169" y="275753"/>
            <a:ext cx="5060311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466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A Gaussian beam object</a:t>
            </a:r>
            <a:endParaRPr kumimoji="1" lang="ja-JP" altLang="en-US" sz="3466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49D7D1-2FBC-43AC-AC9E-045DC2A5BB44}"/>
              </a:ext>
            </a:extLst>
          </p:cNvPr>
          <p:cNvSpPr/>
          <p:nvPr/>
        </p:nvSpPr>
        <p:spPr>
          <a:xfrm>
            <a:off x="5205193" y="2645422"/>
            <a:ext cx="2425728" cy="36429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5" h="7591">
                <a:moveTo>
                  <a:pt x="0" y="0"/>
                </a:moveTo>
                <a:lnTo>
                  <a:pt x="5016" y="0"/>
                </a:lnTo>
                <a:cubicBezTo>
                  <a:pt x="4363" y="1100"/>
                  <a:pt x="3996" y="2379"/>
                  <a:pt x="3996" y="3763"/>
                </a:cubicBezTo>
                <a:cubicBezTo>
                  <a:pt x="3996" y="5174"/>
                  <a:pt x="4377" y="6477"/>
                  <a:pt x="5055" y="7591"/>
                </a:cubicBezTo>
                <a:lnTo>
                  <a:pt x="882" y="7591"/>
                </a:lnTo>
                <a:close/>
              </a:path>
            </a:pathLst>
          </a:custGeom>
          <a:solidFill>
            <a:srgbClr val="99CCFF"/>
          </a:solidFill>
          <a:ln w="22225">
            <a:solidFill>
              <a:srgbClr val="000000"/>
            </a:solidFill>
            <a:prstDash val="solid"/>
          </a:ln>
        </p:spPr>
        <p:txBody>
          <a:bodyPr vert="horz" wrap="none" lIns="119991" tIns="59995" rIns="119991" bIns="59995" anchor="ctr" anchorCtr="0" compatLnSpc="0">
            <a:noAutofit/>
          </a:bodyPr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B9D48552-CF98-4E50-AC50-9EF5B75F49DA}"/>
              </a:ext>
            </a:extLst>
          </p:cNvPr>
          <p:cNvSpPr/>
          <p:nvPr/>
        </p:nvSpPr>
        <p:spPr>
          <a:xfrm>
            <a:off x="7111600" y="4434723"/>
            <a:ext cx="2530841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E6198-D1BB-4E0C-A207-EAADF34E28DF}"/>
              </a:ext>
            </a:extLst>
          </p:cNvPr>
          <p:cNvSpPr txBox="1"/>
          <p:nvPr/>
        </p:nvSpPr>
        <p:spPr>
          <a:xfrm>
            <a:off x="8377264" y="3997957"/>
            <a:ext cx="1986970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normVectHR</a:t>
            </a: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381767A1-C6C8-4289-91F8-77FE8A654BDB}"/>
              </a:ext>
            </a:extLst>
          </p:cNvPr>
          <p:cNvSpPr/>
          <p:nvPr/>
        </p:nvSpPr>
        <p:spPr>
          <a:xfrm flipH="1">
            <a:off x="2988725" y="4456321"/>
            <a:ext cx="2443488" cy="326854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1028C4-86F5-47BE-A067-767182339834}"/>
              </a:ext>
            </a:extLst>
          </p:cNvPr>
          <p:cNvSpPr txBox="1"/>
          <p:nvPr/>
        </p:nvSpPr>
        <p:spPr>
          <a:xfrm>
            <a:off x="3125515" y="4859008"/>
            <a:ext cx="1970043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normVectAR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0918A7-6698-4C72-8CD0-B1BEC509D610}"/>
              </a:ext>
            </a:extLst>
          </p:cNvPr>
          <p:cNvSpPr txBox="1"/>
          <p:nvPr/>
        </p:nvSpPr>
        <p:spPr>
          <a:xfrm>
            <a:off x="7373660" y="2034910"/>
            <a:ext cx="686806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7819C0-5D79-4121-86AF-3E80DE3B1034}"/>
              </a:ext>
            </a:extLst>
          </p:cNvPr>
          <p:cNvSpPr txBox="1"/>
          <p:nvPr/>
        </p:nvSpPr>
        <p:spPr>
          <a:xfrm>
            <a:off x="4821224" y="2110266"/>
            <a:ext cx="669879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9346A8-3C5B-44F2-9D3D-D5BF5D62683D}"/>
              </a:ext>
            </a:extLst>
          </p:cNvPr>
          <p:cNvSpPr txBox="1"/>
          <p:nvPr/>
        </p:nvSpPr>
        <p:spPr>
          <a:xfrm>
            <a:off x="7940977" y="5525197"/>
            <a:ext cx="1542297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</a:t>
            </a:r>
          </a:p>
        </p:txBody>
      </p:sp>
      <p:sp>
        <p:nvSpPr>
          <p:cNvPr id="12" name="直線コネクタ 11">
            <a:extLst>
              <a:ext uri="{FF2B5EF4-FFF2-40B4-BE49-F238E27FC236}">
                <a16:creationId xmlns:a16="http://schemas.microsoft.com/office/drawing/2014/main" id="{BBB0510C-2AA6-4CA3-88B7-17C905F2755A}"/>
              </a:ext>
            </a:extLst>
          </p:cNvPr>
          <p:cNvSpPr/>
          <p:nvPr/>
        </p:nvSpPr>
        <p:spPr>
          <a:xfrm flipH="1" flipV="1">
            <a:off x="7155277" y="4456321"/>
            <a:ext cx="982003" cy="1068876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5193ED-CEC7-40FE-953C-E57F1D3B2062}"/>
              </a:ext>
            </a:extLst>
          </p:cNvPr>
          <p:cNvSpPr txBox="1"/>
          <p:nvPr/>
        </p:nvSpPr>
        <p:spPr>
          <a:xfrm>
            <a:off x="1221507" y="289293"/>
            <a:ext cx="3218333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 mirror object</a:t>
            </a:r>
          </a:p>
        </p:txBody>
      </p:sp>
      <p:sp>
        <p:nvSpPr>
          <p:cNvPr id="14" name="直線コネクタ 13">
            <a:extLst>
              <a:ext uri="{FF2B5EF4-FFF2-40B4-BE49-F238E27FC236}">
                <a16:creationId xmlns:a16="http://schemas.microsoft.com/office/drawing/2014/main" id="{904B0898-26C7-4597-A1EC-2CE4763B75CF}"/>
              </a:ext>
            </a:extLst>
          </p:cNvPr>
          <p:cNvSpPr/>
          <p:nvPr/>
        </p:nvSpPr>
        <p:spPr>
          <a:xfrm>
            <a:off x="7613641" y="2645426"/>
            <a:ext cx="22078" cy="3621316"/>
          </a:xfrm>
          <a:prstGeom prst="line">
            <a:avLst/>
          </a:prstGeom>
          <a:noFill/>
          <a:ln w="19050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5" name="直線コネクタ 14">
            <a:extLst>
              <a:ext uri="{FF2B5EF4-FFF2-40B4-BE49-F238E27FC236}">
                <a16:creationId xmlns:a16="http://schemas.microsoft.com/office/drawing/2014/main" id="{006EE4FB-E134-443A-9878-E65A912A3639}"/>
              </a:ext>
            </a:extLst>
          </p:cNvPr>
          <p:cNvSpPr/>
          <p:nvPr/>
        </p:nvSpPr>
        <p:spPr>
          <a:xfrm flipH="1">
            <a:off x="7635719" y="2994356"/>
            <a:ext cx="1243582" cy="14398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B307CB-AE97-4768-BFF3-72129CA0C93C}"/>
              </a:ext>
            </a:extLst>
          </p:cNvPr>
          <p:cNvSpPr txBox="1"/>
          <p:nvPr/>
        </p:nvSpPr>
        <p:spPr>
          <a:xfrm>
            <a:off x="8988256" y="2710699"/>
            <a:ext cx="1764537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DE899C-4098-407B-A704-6E34D825BB7C}"/>
              </a:ext>
            </a:extLst>
          </p:cNvPr>
          <p:cNvSpPr txBox="1"/>
          <p:nvPr/>
        </p:nvSpPr>
        <p:spPr>
          <a:xfrm>
            <a:off x="6330702" y="4172663"/>
            <a:ext cx="396214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直線コネクタ 17">
            <a:extLst>
              <a:ext uri="{FF2B5EF4-FFF2-40B4-BE49-F238E27FC236}">
                <a16:creationId xmlns:a16="http://schemas.microsoft.com/office/drawing/2014/main" id="{10CD388B-02EA-4133-8E6F-F856FB506C99}"/>
              </a:ext>
            </a:extLst>
          </p:cNvPr>
          <p:cNvSpPr/>
          <p:nvPr/>
        </p:nvSpPr>
        <p:spPr>
          <a:xfrm flipV="1">
            <a:off x="5773942" y="4630546"/>
            <a:ext cx="683470" cy="24148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EEB593-476B-4AF6-8F5A-55CC2A4AAB2E}"/>
              </a:ext>
            </a:extLst>
          </p:cNvPr>
          <p:cNvSpPr txBox="1"/>
          <p:nvPr/>
        </p:nvSpPr>
        <p:spPr>
          <a:xfrm>
            <a:off x="5019140" y="6870654"/>
            <a:ext cx="525427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center (= (</a:t>
            </a:r>
            <a:r>
              <a:rPr lang="en-US" sz="2400" dirty="0" err="1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HRcenterC</a:t>
            </a:r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ARcenter</a:t>
            </a:r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)/2)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93C1C4-40AE-4CA6-927E-1B2F9027D172}"/>
              </a:ext>
            </a:extLst>
          </p:cNvPr>
          <p:cNvSpPr txBox="1"/>
          <p:nvPr/>
        </p:nvSpPr>
        <p:spPr>
          <a:xfrm>
            <a:off x="937847" y="2427041"/>
            <a:ext cx="1525369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ARcenter</a:t>
            </a:r>
          </a:p>
        </p:txBody>
      </p:sp>
      <p:sp>
        <p:nvSpPr>
          <p:cNvPr id="21" name="直線コネクタ 20">
            <a:extLst>
              <a:ext uri="{FF2B5EF4-FFF2-40B4-BE49-F238E27FC236}">
                <a16:creationId xmlns:a16="http://schemas.microsoft.com/office/drawing/2014/main" id="{0F9AF931-E13C-4990-B414-E9C044D1D8C2}"/>
              </a:ext>
            </a:extLst>
          </p:cNvPr>
          <p:cNvSpPr/>
          <p:nvPr/>
        </p:nvSpPr>
        <p:spPr>
          <a:xfrm>
            <a:off x="2116157" y="2820130"/>
            <a:ext cx="3250303" cy="159251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2" name="直線コネクタ 21">
            <a:extLst>
              <a:ext uri="{FF2B5EF4-FFF2-40B4-BE49-F238E27FC236}">
                <a16:creationId xmlns:a16="http://schemas.microsoft.com/office/drawing/2014/main" id="{9B0B48C2-72EF-4361-B11D-34BC6C4C4A23}"/>
              </a:ext>
            </a:extLst>
          </p:cNvPr>
          <p:cNvSpPr/>
          <p:nvPr/>
        </p:nvSpPr>
        <p:spPr>
          <a:xfrm flipH="1">
            <a:off x="2312460" y="4412645"/>
            <a:ext cx="4799623" cy="87353"/>
          </a:xfrm>
          <a:prstGeom prst="line">
            <a:avLst/>
          </a:prstGeom>
          <a:noFill/>
          <a:ln w="22225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01E3B1C8-6F13-49ED-8501-ABD893BECB27}"/>
              </a:ext>
            </a:extLst>
          </p:cNvPr>
          <p:cNvSpPr/>
          <p:nvPr/>
        </p:nvSpPr>
        <p:spPr>
          <a:xfrm>
            <a:off x="3566119" y="2131864"/>
            <a:ext cx="4254385" cy="4254385"/>
          </a:xfrm>
          <a:custGeom>
            <a:avLst/>
            <a:gdLst>
              <a:gd name="stAng" fmla="val 10067400"/>
              <a:gd name="enAng" fmla="val 10445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FF0000"/>
            </a:solidFill>
            <a:prstDash val="solid"/>
            <a:head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39D9F9-14D6-4DCA-9B93-AC2167FB5722}"/>
              </a:ext>
            </a:extLst>
          </p:cNvPr>
          <p:cNvSpPr txBox="1"/>
          <p:nvPr/>
        </p:nvSpPr>
        <p:spPr>
          <a:xfrm>
            <a:off x="894170" y="3681181"/>
            <a:ext cx="1936636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wedgeAngle</a:t>
            </a:r>
          </a:p>
        </p:txBody>
      </p:sp>
      <p:sp>
        <p:nvSpPr>
          <p:cNvPr id="25" name="直線コネクタ 24">
            <a:extLst>
              <a:ext uri="{FF2B5EF4-FFF2-40B4-BE49-F238E27FC236}">
                <a16:creationId xmlns:a16="http://schemas.microsoft.com/office/drawing/2014/main" id="{FCF1DCF5-C297-43BC-BE39-7C173EB9767D}"/>
              </a:ext>
            </a:extLst>
          </p:cNvPr>
          <p:cNvSpPr/>
          <p:nvPr/>
        </p:nvSpPr>
        <p:spPr>
          <a:xfrm>
            <a:off x="1897771" y="4128989"/>
            <a:ext cx="1636191" cy="45788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39B1447-485E-4DC6-BD97-13542701CBD3}"/>
              </a:ext>
            </a:extLst>
          </p:cNvPr>
          <p:cNvGrpSpPr/>
          <p:nvPr/>
        </p:nvGrpSpPr>
        <p:grpSpPr>
          <a:xfrm>
            <a:off x="6892695" y="350225"/>
            <a:ext cx="5039603" cy="6987285"/>
            <a:chOff x="6892695" y="350225"/>
            <a:chExt cx="5039603" cy="69872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F56E6F59-CF5C-4D01-8CEB-B5FA49E83870}"/>
                </a:ext>
              </a:extLst>
            </p:cNvPr>
            <p:cNvSpPr/>
            <p:nvPr/>
          </p:nvSpPr>
          <p:spPr>
            <a:xfrm>
              <a:off x="6892695" y="2990017"/>
              <a:ext cx="5039603" cy="170194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119991" tIns="59995" rIns="119991" bIns="59995" anchor="ctr" anchorCtr="0" compatLnSpc="0">
              <a:noAutofit/>
            </a:bodyPr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3" name="直線コネクタ 2">
              <a:extLst>
                <a:ext uri="{FF2B5EF4-FFF2-40B4-BE49-F238E27FC236}">
                  <a16:creationId xmlns:a16="http://schemas.microsoft.com/office/drawing/2014/main" id="{7BE6E05D-4780-47B8-8E98-FF68BC83381E}"/>
                </a:ext>
              </a:extLst>
            </p:cNvPr>
            <p:cNvSpPr/>
            <p:nvPr/>
          </p:nvSpPr>
          <p:spPr>
            <a:xfrm flipH="1">
              <a:off x="9957735" y="830186"/>
              <a:ext cx="872571" cy="2138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4" name="直線コネクタ 3">
              <a:extLst>
                <a:ext uri="{FF2B5EF4-FFF2-40B4-BE49-F238E27FC236}">
                  <a16:creationId xmlns:a16="http://schemas.microsoft.com/office/drawing/2014/main" id="{030D9E40-8D3F-466D-9C55-A6FAE05135CA}"/>
                </a:ext>
              </a:extLst>
            </p:cNvPr>
            <p:cNvSpPr/>
            <p:nvPr/>
          </p:nvSpPr>
          <p:spPr>
            <a:xfrm flipH="1">
              <a:off x="9772468" y="2990017"/>
              <a:ext cx="217903" cy="17019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5" name="直線コネクタ 4">
              <a:extLst>
                <a:ext uri="{FF2B5EF4-FFF2-40B4-BE49-F238E27FC236}">
                  <a16:creationId xmlns:a16="http://schemas.microsoft.com/office/drawing/2014/main" id="{8336E191-0D04-4009-9476-6A9CE5BB29D5}"/>
                </a:ext>
              </a:extLst>
            </p:cNvPr>
            <p:cNvSpPr/>
            <p:nvPr/>
          </p:nvSpPr>
          <p:spPr>
            <a:xfrm flipH="1">
              <a:off x="8888860" y="4691962"/>
              <a:ext cx="872573" cy="2138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6" name="直線コネクタ 5">
              <a:extLst>
                <a:ext uri="{FF2B5EF4-FFF2-40B4-BE49-F238E27FC236}">
                  <a16:creationId xmlns:a16="http://schemas.microsoft.com/office/drawing/2014/main" id="{10249C60-37DB-4317-8048-C74094B202CB}"/>
                </a:ext>
              </a:extLst>
            </p:cNvPr>
            <p:cNvSpPr/>
            <p:nvPr/>
          </p:nvSpPr>
          <p:spPr>
            <a:xfrm flipH="1" flipV="1">
              <a:off x="9434095" y="2968418"/>
              <a:ext cx="283658" cy="17014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7" name="直線コネクタ 6">
              <a:extLst>
                <a:ext uri="{FF2B5EF4-FFF2-40B4-BE49-F238E27FC236}">
                  <a16:creationId xmlns:a16="http://schemas.microsoft.com/office/drawing/2014/main" id="{889D3072-641B-4C51-8FC6-EB4FE7FE81EC}"/>
                </a:ext>
              </a:extLst>
            </p:cNvPr>
            <p:cNvSpPr/>
            <p:nvPr/>
          </p:nvSpPr>
          <p:spPr>
            <a:xfrm flipH="1">
              <a:off x="9194597" y="2990017"/>
              <a:ext cx="217904" cy="17019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8" name="直線コネクタ 7">
              <a:extLst>
                <a:ext uri="{FF2B5EF4-FFF2-40B4-BE49-F238E27FC236}">
                  <a16:creationId xmlns:a16="http://schemas.microsoft.com/office/drawing/2014/main" id="{E0BC39FD-3064-44B4-BF6E-361DB3DF23E3}"/>
                </a:ext>
              </a:extLst>
            </p:cNvPr>
            <p:cNvSpPr/>
            <p:nvPr/>
          </p:nvSpPr>
          <p:spPr>
            <a:xfrm flipH="1" flipV="1">
              <a:off x="9346745" y="830187"/>
              <a:ext cx="610993" cy="20945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9" name="直線コネクタ 8">
              <a:extLst>
                <a:ext uri="{FF2B5EF4-FFF2-40B4-BE49-F238E27FC236}">
                  <a16:creationId xmlns:a16="http://schemas.microsoft.com/office/drawing/2014/main" id="{5EDE8EC5-FE25-470B-9C35-3304D3FFF320}"/>
                </a:ext>
              </a:extLst>
            </p:cNvPr>
            <p:cNvSpPr/>
            <p:nvPr/>
          </p:nvSpPr>
          <p:spPr>
            <a:xfrm flipH="1" flipV="1">
              <a:off x="8801505" y="917540"/>
              <a:ext cx="610992" cy="20945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10" name="直線コネクタ 9">
              <a:extLst>
                <a:ext uri="{FF2B5EF4-FFF2-40B4-BE49-F238E27FC236}">
                  <a16:creationId xmlns:a16="http://schemas.microsoft.com/office/drawing/2014/main" id="{BC19B779-4CE2-407E-8294-67D02420F7AD}"/>
                </a:ext>
              </a:extLst>
            </p:cNvPr>
            <p:cNvSpPr/>
            <p:nvPr/>
          </p:nvSpPr>
          <p:spPr>
            <a:xfrm flipH="1">
              <a:off x="8321543" y="4669888"/>
              <a:ext cx="872571" cy="2138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4CB309F-665D-4024-8C90-4AE384F39482}"/>
                </a:ext>
              </a:extLst>
            </p:cNvPr>
            <p:cNvSpPr txBox="1"/>
            <p:nvPr/>
          </p:nvSpPr>
          <p:spPr>
            <a:xfrm>
              <a:off x="10328747" y="350225"/>
              <a:ext cx="994904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input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39383F8-66AE-4841-9E9E-10807C20C00D}"/>
                </a:ext>
              </a:extLst>
            </p:cNvPr>
            <p:cNvSpPr txBox="1"/>
            <p:nvPr/>
          </p:nvSpPr>
          <p:spPr>
            <a:xfrm>
              <a:off x="9128838" y="448137"/>
              <a:ext cx="550102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r1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AA88AA2-2B21-49F1-8A4A-3485CB0B1C27}"/>
                </a:ext>
              </a:extLst>
            </p:cNvPr>
            <p:cNvSpPr txBox="1"/>
            <p:nvPr/>
          </p:nvSpPr>
          <p:spPr>
            <a:xfrm>
              <a:off x="8496249" y="481254"/>
              <a:ext cx="550102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r2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7D467CB-F4E7-4B2E-87AD-46F2D0F40486}"/>
                </a:ext>
              </a:extLst>
            </p:cNvPr>
            <p:cNvSpPr txBox="1"/>
            <p:nvPr/>
          </p:nvSpPr>
          <p:spPr>
            <a:xfrm>
              <a:off x="9761430" y="3655244"/>
              <a:ext cx="578315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s1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E3CF4F6-BDE4-47FE-866C-C9111EBDDB6D}"/>
                </a:ext>
              </a:extLst>
            </p:cNvPr>
            <p:cNvSpPr txBox="1"/>
            <p:nvPr/>
          </p:nvSpPr>
          <p:spPr>
            <a:xfrm>
              <a:off x="9303545" y="3601009"/>
              <a:ext cx="578315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s2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B0FF8D4-B92A-4C4F-9B23-F176602FF475}"/>
                </a:ext>
              </a:extLst>
            </p:cNvPr>
            <p:cNvSpPr txBox="1"/>
            <p:nvPr/>
          </p:nvSpPr>
          <p:spPr>
            <a:xfrm>
              <a:off x="8988691" y="3819390"/>
              <a:ext cx="578315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s3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90F5C7-0FDB-4B9A-8615-FF5DA002E755}"/>
                </a:ext>
              </a:extLst>
            </p:cNvPr>
            <p:cNvSpPr txBox="1"/>
            <p:nvPr/>
          </p:nvSpPr>
          <p:spPr>
            <a:xfrm>
              <a:off x="8678636" y="6774999"/>
              <a:ext cx="542729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t1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F83D1BE-0AA5-4996-B1B5-47DA97A6CE86}"/>
                </a:ext>
              </a:extLst>
            </p:cNvPr>
            <p:cNvSpPr txBox="1"/>
            <p:nvPr/>
          </p:nvSpPr>
          <p:spPr>
            <a:xfrm>
              <a:off x="8059964" y="6786038"/>
              <a:ext cx="542729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t2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01FB11A-E1B0-41F0-805C-4B9C3626605A}"/>
                </a:ext>
              </a:extLst>
            </p:cNvPr>
            <p:cNvSpPr txBox="1"/>
            <p:nvPr/>
          </p:nvSpPr>
          <p:spPr>
            <a:xfrm>
              <a:off x="8169875" y="3502136"/>
              <a:ext cx="981246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. . . . .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15480FE-8A07-44C9-A4E7-E4BBE2D19E74}"/>
                </a:ext>
              </a:extLst>
            </p:cNvPr>
            <p:cNvSpPr txBox="1"/>
            <p:nvPr/>
          </p:nvSpPr>
          <p:spPr>
            <a:xfrm>
              <a:off x="8037886" y="1659560"/>
              <a:ext cx="981246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. . . . .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8396284-4911-4DD0-A6B6-819893BAC7FA}"/>
                </a:ext>
              </a:extLst>
            </p:cNvPr>
            <p:cNvSpPr txBox="1"/>
            <p:nvPr/>
          </p:nvSpPr>
          <p:spPr>
            <a:xfrm>
              <a:off x="7732630" y="5259277"/>
              <a:ext cx="981246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. . . . .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C4B46D-E143-4F32-AB91-87B7A8233320}"/>
              </a:ext>
            </a:extLst>
          </p:cNvPr>
          <p:cNvSpPr txBox="1"/>
          <p:nvPr/>
        </p:nvSpPr>
        <p:spPr>
          <a:xfrm>
            <a:off x="206768" y="201399"/>
            <a:ext cx="7246807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Interaction of a beam with a mirror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D32E59-FD94-475C-8082-2A5A6913AAFE}"/>
              </a:ext>
            </a:extLst>
          </p:cNvPr>
          <p:cNvSpPr txBox="1"/>
          <p:nvPr/>
        </p:nvSpPr>
        <p:spPr>
          <a:xfrm>
            <a:off x="496117" y="294401"/>
            <a:ext cx="4603904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ABCD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3D9097-33BF-43AB-91B1-9260C1DD7BEE}"/>
                  </a:ext>
                </a:extLst>
              </p:cNvPr>
              <p:cNvSpPr txBox="1"/>
              <p:nvPr/>
            </p:nvSpPr>
            <p:spPr>
              <a:xfrm>
                <a:off x="6636461" y="1931683"/>
                <a:ext cx="3149468" cy="125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3D9097-33BF-43AB-91B1-9260C1DD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1" y="1931683"/>
                <a:ext cx="3149468" cy="125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18AE25-984B-4E14-BE0B-A5BEFDBA5CCA}"/>
              </a:ext>
            </a:extLst>
          </p:cNvPr>
          <p:cNvSpPr txBox="1"/>
          <p:nvPr/>
        </p:nvSpPr>
        <p:spPr>
          <a:xfrm>
            <a:off x="444429" y="3585718"/>
            <a:ext cx="2577837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Eigenmode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B42CEF-F096-4982-9CD4-25B3A0EAAFAE}"/>
                  </a:ext>
                </a:extLst>
              </p:cNvPr>
              <p:cNvSpPr txBox="1"/>
              <p:nvPr/>
            </p:nvSpPr>
            <p:spPr>
              <a:xfrm>
                <a:off x="229025" y="4535388"/>
                <a:ext cx="4170644" cy="13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𝑒𝑚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𝑒𝑚</m:t>
                              </m:r>
                            </m:sub>
                          </m:s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𝑒𝑚</m:t>
                              </m:r>
                            </m:sub>
                          </m:s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kumimoji="1" lang="ja-JP" altLang="en-US" sz="40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B42CEF-F096-4982-9CD4-25B3A0EA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25" y="4535388"/>
                <a:ext cx="4170644" cy="138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E7FF5-F182-45B3-8969-463D3419E077}"/>
                  </a:ext>
                </a:extLst>
              </p:cNvPr>
              <p:cNvSpPr txBox="1"/>
              <p:nvPr/>
            </p:nvSpPr>
            <p:spPr>
              <a:xfrm>
                <a:off x="6223865" y="4535388"/>
                <a:ext cx="6730384" cy="14256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𝑒𝑚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 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𝑖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E7FF5-F182-45B3-8969-463D3419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65" y="4535388"/>
                <a:ext cx="6730384" cy="1425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右 6">
            <a:extLst>
              <a:ext uri="{FF2B5EF4-FFF2-40B4-BE49-F238E27FC236}">
                <a16:creationId xmlns:a16="http://schemas.microsoft.com/office/drawing/2014/main" id="{F12C526B-50D9-4CC0-B19A-B316AE9F661F}"/>
              </a:ext>
            </a:extLst>
          </p:cNvPr>
          <p:cNvSpPr/>
          <p:nvPr/>
        </p:nvSpPr>
        <p:spPr>
          <a:xfrm>
            <a:off x="4624690" y="5118597"/>
            <a:ext cx="1374154" cy="332044"/>
          </a:xfrm>
          <a:prstGeom prst="rightArrow">
            <a:avLst>
              <a:gd name="adj1" fmla="val 50000"/>
              <a:gd name="adj2" fmla="val 102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A6FFE-9702-4950-BFE7-3A4BFA68C71D}"/>
              </a:ext>
            </a:extLst>
          </p:cNvPr>
          <p:cNvSpPr txBox="1"/>
          <p:nvPr/>
        </p:nvSpPr>
        <p:spPr>
          <a:xfrm>
            <a:off x="496117" y="1312854"/>
            <a:ext cx="3294892" cy="534095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Ray-transfer matrix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4AF9F-CD9D-4AF7-ADC3-A5515B97EFD4}"/>
                  </a:ext>
                </a:extLst>
              </p:cNvPr>
              <p:cNvSpPr txBox="1"/>
              <p:nvPr/>
            </p:nvSpPr>
            <p:spPr>
              <a:xfrm>
                <a:off x="577247" y="1931683"/>
                <a:ext cx="2924150" cy="1100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4AF9F-CD9D-4AF7-ADC3-A5515B97E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" y="1931683"/>
                <a:ext cx="2924150" cy="1100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BC8341-F6DF-4EF6-9324-0259813D5E10}"/>
              </a:ext>
            </a:extLst>
          </p:cNvPr>
          <p:cNvSpPr txBox="1"/>
          <p:nvPr/>
        </p:nvSpPr>
        <p:spPr>
          <a:xfrm>
            <a:off x="5833522" y="1312853"/>
            <a:ext cx="5098142" cy="534095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Transformation of q-parameter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C53640-D386-44C1-AACA-0E3D8B19F165}"/>
              </a:ext>
            </a:extLst>
          </p:cNvPr>
          <p:cNvSpPr txBox="1"/>
          <p:nvPr/>
        </p:nvSpPr>
        <p:spPr>
          <a:xfrm>
            <a:off x="618114" y="234986"/>
            <a:ext cx="2449340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Installation</a:t>
            </a:r>
            <a:endParaRPr kumimoji="1" lang="ja-JP" altLang="en-US" sz="36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BDEF35-388F-4C3F-8770-D76221CD483B}"/>
              </a:ext>
            </a:extLst>
          </p:cNvPr>
          <p:cNvSpPr txBox="1"/>
          <p:nvPr/>
        </p:nvSpPr>
        <p:spPr>
          <a:xfrm>
            <a:off x="618114" y="1068383"/>
            <a:ext cx="4998051" cy="229355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Installation of 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gtrace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 package</a:t>
            </a:r>
          </a:p>
          <a:p>
            <a:pPr algn="l" hangingPunct="0"/>
            <a:r>
              <a:rPr kumimoji="1" lang="en-US" altLang="ja-JP" sz="2800" dirty="0">
                <a:latin typeface="Cica" panose="020B0409020203020207" pitchFamily="49" charset="-128"/>
                <a:ea typeface="Cica" panose="020B0409020203020207" pitchFamily="49" charset="-128"/>
                <a:cs typeface="Courier New" panose="02070309020205020404" pitchFamily="49" charset="0"/>
              </a:rPr>
              <a:t>&gt;pip install </a:t>
            </a:r>
            <a:r>
              <a:rPr kumimoji="1" lang="en-US" altLang="ja-JP" sz="2800" dirty="0" err="1">
                <a:latin typeface="Cica" panose="020B0409020203020207" pitchFamily="49" charset="-128"/>
                <a:ea typeface="Cica" panose="020B0409020203020207" pitchFamily="49" charset="-128"/>
                <a:cs typeface="Courier New" panose="02070309020205020404" pitchFamily="49" charset="0"/>
              </a:rPr>
              <a:t>gtrace</a:t>
            </a:r>
            <a:endParaRPr kumimoji="1" lang="en-US" altLang="ja-JP" sz="2800" dirty="0">
              <a:latin typeface="Cica" panose="020B0409020203020207" pitchFamily="49" charset="-128"/>
              <a:ea typeface="Cica" panose="020B0409020203020207" pitchFamily="49" charset="-128"/>
              <a:cs typeface="Courier New" panose="02070309020205020404" pitchFamily="49" charset="0"/>
            </a:endParaRPr>
          </a:p>
          <a:p>
            <a:pPr algn="l" hangingPunct="0"/>
            <a:endParaRPr kumimoji="1" lang="en-US" altLang="ja-JP" sz="2800" dirty="0">
              <a:latin typeface="Cica" panose="020B0409020203020207" pitchFamily="49" charset="-128"/>
              <a:ea typeface="Cica" panose="020B0409020203020207" pitchFamily="49" charset="-128"/>
              <a:cs typeface="Courier New" panose="02070309020205020404" pitchFamily="49" charset="0"/>
            </a:endParaRP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Dependencies</a:t>
            </a:r>
          </a:p>
          <a:p>
            <a:pPr algn="l" hangingPunct="0"/>
            <a:r>
              <a:rPr kumimoji="1" lang="en-US" altLang="ja-JP" sz="2800" dirty="0" err="1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numpy</a:t>
            </a:r>
            <a:r>
              <a:rPr kumimoji="1" lang="en-US" altLang="ja-JP" sz="2800" dirty="0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, </a:t>
            </a:r>
            <a:r>
              <a:rPr kumimoji="1" lang="en-US" altLang="ja-JP" sz="2800" dirty="0" err="1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scipy</a:t>
            </a:r>
            <a:r>
              <a:rPr kumimoji="1" lang="en-US" altLang="ja-JP" sz="2800" dirty="0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, matplotlib, traits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6717B-CEF3-420D-ABBD-90DEBBF3937B}"/>
              </a:ext>
            </a:extLst>
          </p:cNvPr>
          <p:cNvSpPr txBox="1"/>
          <p:nvPr/>
        </p:nvSpPr>
        <p:spPr>
          <a:xfrm>
            <a:off x="618114" y="3779837"/>
            <a:ext cx="3092208" cy="135996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Recommended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Jupyter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 Lab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TOC extension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0F7D28-6F77-4314-AC4E-15284DA32DA4}"/>
              </a:ext>
            </a:extLst>
          </p:cNvPr>
          <p:cNvSpPr txBox="1"/>
          <p:nvPr/>
        </p:nvSpPr>
        <p:spPr>
          <a:xfrm>
            <a:off x="6638049" y="4636256"/>
            <a:ext cx="6329890" cy="2598763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Source</a:t>
            </a: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  <a:hlinkClick r:id="rId2"/>
              </a:rPr>
              <a:t>https://github.com/asoy01/gtrace</a:t>
            </a:r>
            <a:endParaRPr kumimoji="1" lang="en-US" altLang="ja-JP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  <a:p>
            <a:pPr algn="l" hangingPunct="0"/>
            <a:endParaRPr kumimoji="1" lang="en-US" altLang="ja-JP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Documentation</a:t>
            </a: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  <a:hlinkClick r:id="rId3"/>
              </a:rPr>
              <a:t>https://gtrace.readthedocs.io/en/latest/</a:t>
            </a:r>
            <a:endParaRPr kumimoji="1" lang="en-US" altLang="ja-JP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  <a:p>
            <a:pPr algn="l" hangingPunct="0"/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6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B639DF-D5E6-4340-AE12-2337D88B2DDA}"/>
              </a:ext>
            </a:extLst>
          </p:cNvPr>
          <p:cNvSpPr txBox="1"/>
          <p:nvPr/>
        </p:nvSpPr>
        <p:spPr>
          <a:xfrm>
            <a:off x="860031" y="301505"/>
            <a:ext cx="2448955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Limitations</a:t>
            </a:r>
            <a:endParaRPr kumimoji="1" lang="ja-JP" altLang="en-US" sz="36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9D546A-F23D-4DA4-8373-F0816B65F2EA}"/>
              </a:ext>
            </a:extLst>
          </p:cNvPr>
          <p:cNvSpPr txBox="1"/>
          <p:nvPr/>
        </p:nvSpPr>
        <p:spPr>
          <a:xfrm>
            <a:off x="805661" y="1339472"/>
            <a:ext cx="6850930" cy="135996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Non-spherical surface is not supported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Beam clipping is ignored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Only 2D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375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vert="horz" wrap="none" lIns="119991" tIns="59995" rIns="119991" bIns="59995" rtlCol="0" anchorCtr="0" compatLnSpc="0">
        <a:spAutoFit/>
      </a:bodyPr>
      <a:lstStyle>
        <a:defPPr algn="l" hangingPunct="0">
          <a:defRPr kumimoji="1" sz="2800" dirty="0" smtClean="0">
            <a:latin typeface="Arial" panose="020B0604020202020204" pitchFamily="34" charset="0"/>
            <a:ea typeface="Spica Neue P" panose="02000503000000000000" pitchFamily="2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6559</TotalTime>
  <Words>302</Words>
  <Application>Microsoft Office PowerPoint</Application>
  <PresentationFormat>ユーザー設定</PresentationFormat>
  <Paragraphs>108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Cica</vt:lpstr>
      <vt:lpstr>Takao Pゴシック</vt:lpstr>
      <vt:lpstr>Takao P明朝</vt:lpstr>
      <vt:lpstr>游ゴシック</vt:lpstr>
      <vt:lpstr>Arial</vt:lpstr>
      <vt:lpstr>Calibri</vt:lpstr>
      <vt:lpstr>Calibri Light</vt:lpstr>
      <vt:lpstr>Cambria Math</vt:lpstr>
      <vt:lpstr>Default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Yoichi Aso</dc:creator>
  <cp:lastModifiedBy>Aso Yoichi</cp:lastModifiedBy>
  <cp:revision>52</cp:revision>
  <dcterms:created xsi:type="dcterms:W3CDTF">2010-08-15T03:17:08Z</dcterms:created>
  <dcterms:modified xsi:type="dcterms:W3CDTF">2021-04-05T09:55:01Z</dcterms:modified>
</cp:coreProperties>
</file>