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381bcb5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381bcb5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381bcb5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381bcb5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81bcb5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381bcb5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49dddcd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49dddcd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381bcb5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381bcb5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381bcb5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381bcb5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1bcb5e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381bcb5e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381bcb5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381bcb5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381bcb5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381bcb5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381bcb5e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381bcb5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9dddcd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9dddcd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81bcb5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381bcb5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381bcb5e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381bcb5e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381bcb5e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381bcb5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381bcb5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381bcb5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381bcb5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381bcb5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381bcb5e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381bcb5e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381bcb5e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381bcb5e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381bcb5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381bcb5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381bcb5e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381bcb5e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381bcb5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381bcb5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af332bf1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af332bf1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381bcb5e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381bcb5e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381bcb5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381bcb5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381bcb5e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381bcb5e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49dddc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49dddc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6af332b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6af332b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381bcb5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381bcb5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381bcb5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381bcb5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6af332bf1_1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6af332bf1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81bcb5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81bcb5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</a:t>
            </a:r>
            <a:r>
              <a:rPr lang="es"/>
              <a:t> de </a:t>
            </a:r>
            <a:r>
              <a:rPr lang="es"/>
              <a:t>gestión</a:t>
            </a:r>
            <a:r>
              <a:rPr lang="es"/>
              <a:t> de pedidos de pasteles artesanales para “Pasteles </a:t>
            </a:r>
            <a:r>
              <a:rPr lang="es"/>
              <a:t>Únicos</a:t>
            </a:r>
            <a:r>
              <a:rPr lang="es"/>
              <a:t>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7000" y="3265700"/>
            <a:ext cx="852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br>
              <a:rPr lang="es"/>
            </a:br>
            <a:r>
              <a:rPr lang="es"/>
              <a:t>Jheyson Cuellar</a:t>
            </a:r>
            <a:br>
              <a:rPr lang="es"/>
            </a:br>
            <a:r>
              <a:rPr lang="es"/>
              <a:t>Iden Ticlla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Fases de XP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11700" y="1323025"/>
            <a:ext cx="85206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Fase de planificación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Fase de diseño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Fase de codificación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Fase de pruebas</a:t>
            </a:r>
            <a:br>
              <a:rPr lang="e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Roles de XP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31025" y="1422250"/>
            <a:ext cx="85206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Cliente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Programadores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Testers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Coach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" sz="2800">
                <a:solidFill>
                  <a:srgbClr val="000000"/>
                </a:solidFill>
              </a:rPr>
              <a:t>Manager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Ciclo de vida de un proyecto XP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70225" y="1139075"/>
            <a:ext cx="85206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>
                <a:solidFill>
                  <a:srgbClr val="000000"/>
                </a:solidFill>
              </a:rPr>
              <a:t>Fase de exploración</a:t>
            </a:r>
            <a:br>
              <a:rPr lang="e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>
                <a:solidFill>
                  <a:srgbClr val="000000"/>
                </a:solidFill>
              </a:rPr>
              <a:t>Fase de planificación</a:t>
            </a:r>
            <a:br>
              <a:rPr lang="e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>
                <a:solidFill>
                  <a:srgbClr val="000000"/>
                </a:solidFill>
              </a:rPr>
              <a:t>Fase de iteraciones</a:t>
            </a:r>
            <a:br>
              <a:rPr lang="e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>
                <a:solidFill>
                  <a:srgbClr val="000000"/>
                </a:solidFill>
              </a:rPr>
              <a:t>Fase de producción</a:t>
            </a:r>
            <a:br>
              <a:rPr lang="e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>
                <a:solidFill>
                  <a:srgbClr val="000000"/>
                </a:solidFill>
              </a:rPr>
              <a:t>Fase de Mantenimiento</a:t>
            </a:r>
            <a:br>
              <a:rPr lang="es" sz="2800">
                <a:solidFill>
                  <a:srgbClr val="000000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>
                <a:solidFill>
                  <a:srgbClr val="000000"/>
                </a:solidFill>
              </a:rPr>
              <a:t>Fase de muerte del proyecto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09400" y="6757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de trabajo Scrum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00" y="855975"/>
            <a:ext cx="6416841" cy="39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284725" y="0"/>
            <a:ext cx="6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III. Ingeniería del Proyecto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84725" y="572700"/>
            <a:ext cx="6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Fase de exploración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600" y="1711650"/>
            <a:ext cx="4325479" cy="31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97675" y="1145400"/>
            <a:ext cx="6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Requisitos no funcionales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106525" y="112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Diagrama de clases Conceptuales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979100"/>
            <a:ext cx="58149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923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2240">
                <a:solidFill>
                  <a:srgbClr val="000000"/>
                </a:solidFill>
              </a:rPr>
              <a:t>Fase de planificación</a:t>
            </a:r>
            <a:endParaRPr sz="2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>
              <a:solidFill>
                <a:srgbClr val="000000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92375" y="54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2040">
                <a:solidFill>
                  <a:srgbClr val="000000"/>
                </a:solidFill>
              </a:rPr>
              <a:t>Priorización y estimación de esfuerzo</a:t>
            </a:r>
            <a:endParaRPr sz="20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>
              <a:solidFill>
                <a:srgbClr val="000000"/>
              </a:solidFill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1146350"/>
            <a:ext cx="6858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SPRINT 1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sprint backlog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28788"/>
            <a:ext cx="68199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Burn down chart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75" y="1064000"/>
            <a:ext cx="63574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276325" y="10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Incremento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525"/>
            <a:ext cx="3938300" cy="22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44150"/>
            <a:ext cx="4361425" cy="9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225" y="830525"/>
            <a:ext cx="4325375" cy="365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688875" y="1467450"/>
            <a:ext cx="36360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417825" y="204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000000"/>
                </a:solidFill>
              </a:rPr>
              <a:t>SPRINT </a:t>
            </a:r>
            <a:r>
              <a:rPr lang="es" sz="3500"/>
              <a:t>2</a:t>
            </a:r>
            <a:endParaRPr sz="3500">
              <a:solidFill>
                <a:srgbClr val="000000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1152475"/>
            <a:ext cx="8520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rgbClr val="595959"/>
                </a:solidFill>
              </a:rPr>
              <a:t>sprint backlog</a:t>
            </a:r>
            <a:endParaRPr sz="1900">
              <a:solidFill>
                <a:srgbClr val="595959"/>
              </a:solidFill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895475"/>
            <a:ext cx="68484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Burn down chart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50" y="1017725"/>
            <a:ext cx="635099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32925" y="200875"/>
            <a:ext cx="23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Incremento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63851" cy="21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775" y="115975"/>
            <a:ext cx="3093523" cy="21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775" y="2497400"/>
            <a:ext cx="3093525" cy="25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3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88" y="2401150"/>
            <a:ext cx="68675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>
            <p:ph type="title"/>
          </p:nvPr>
        </p:nvSpPr>
        <p:spPr>
          <a:xfrm>
            <a:off x="365050" y="12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backlog 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 down chart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125" y="986200"/>
            <a:ext cx="63574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Incremento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84899" cy="29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24" y="445025"/>
            <a:ext cx="37647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240950" y="0"/>
            <a:ext cx="8520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Fase de producción</a:t>
            </a:r>
            <a:br>
              <a:rPr lang="es" sz="2800">
                <a:solidFill>
                  <a:srgbClr val="000000"/>
                </a:solidFill>
              </a:rPr>
            </a:br>
            <a:r>
              <a:rPr lang="es" sz="2800">
                <a:solidFill>
                  <a:srgbClr val="000000"/>
                </a:solidFill>
              </a:rPr>
              <a:t>Diagrama de clases de diseño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00" y="966800"/>
            <a:ext cx="6125473" cy="3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127350" y="127350"/>
            <a:ext cx="8704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Modelo de datos relacional (modelo de base de datos lógico/físico)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25" y="1078175"/>
            <a:ext cx="5925457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Diseño de reportes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875" y="1056925"/>
            <a:ext cx="61388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75" y="661263"/>
            <a:ext cx="6134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/>
        </p:nvSpPr>
        <p:spPr>
          <a:xfrm>
            <a:off x="2962500" y="1040825"/>
            <a:ext cx="282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0">
                <a:solidFill>
                  <a:srgbClr val="000000"/>
                </a:solidFill>
              </a:rPr>
              <a:t>Conclusiones</a:t>
            </a:r>
            <a:endParaRPr sz="2620">
              <a:solidFill>
                <a:srgbClr val="000000"/>
              </a:solidFill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75" y="2027700"/>
            <a:ext cx="6343475" cy="21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25" y="1171200"/>
            <a:ext cx="6379450" cy="29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/>
        </p:nvSpPr>
        <p:spPr>
          <a:xfrm>
            <a:off x="2483725" y="1761850"/>
            <a:ext cx="38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Gracias por su atención 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1225" y="12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Justificaciones</a:t>
            </a:r>
            <a:endParaRPr sz="2920"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" sz="2100"/>
              <a:t>Justificación</a:t>
            </a:r>
            <a:r>
              <a:rPr b="1" lang="es" sz="2100"/>
              <a:t> </a:t>
            </a:r>
            <a:r>
              <a:rPr b="1" lang="es" sz="2100"/>
              <a:t>económica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" sz="2100"/>
              <a:t>Justificación</a:t>
            </a:r>
            <a:r>
              <a:rPr b="1" lang="es" sz="2100"/>
              <a:t> social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" sz="2100"/>
              <a:t>Justificación</a:t>
            </a:r>
            <a:r>
              <a:rPr b="1" lang="es" sz="2100"/>
              <a:t> </a:t>
            </a:r>
            <a:r>
              <a:rPr b="1" lang="es" sz="2100"/>
              <a:t>técnica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61225" y="12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Delimitaciones</a:t>
            </a:r>
            <a:endParaRPr sz="2920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" sz="2100"/>
              <a:t>Delimitacion Temporal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" sz="2100"/>
              <a:t>Delimitacion </a:t>
            </a:r>
            <a:r>
              <a:rPr b="1" lang="es" sz="2100"/>
              <a:t>Geográfica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" sz="2100"/>
              <a:t>Delimitacion </a:t>
            </a:r>
            <a:r>
              <a:rPr b="1" lang="es" sz="2100"/>
              <a:t>científica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310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72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519025" y="2302125"/>
            <a:ext cx="52587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>
                <a:solidFill>
                  <a:srgbClr val="000000"/>
                </a:solidFill>
              </a:rPr>
              <a:t> Identificar las historias de usuario requeridas en el sistema.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>
                <a:solidFill>
                  <a:srgbClr val="000000"/>
                </a:solidFill>
              </a:rPr>
              <a:t>Diseñar la base de datos.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>
                <a:solidFill>
                  <a:srgbClr val="000000"/>
                </a:solidFill>
              </a:rPr>
              <a:t>Implementar la base de datos.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>
                <a:solidFill>
                  <a:srgbClr val="000000"/>
                </a:solidFill>
              </a:rPr>
              <a:t>Diseñar los módulos que serán desarrollados.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>
                <a:solidFill>
                  <a:srgbClr val="000000"/>
                </a:solidFill>
              </a:rPr>
              <a:t>Desarrollar los controladores para consumir los datos de DB.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>
                <a:solidFill>
                  <a:srgbClr val="000000"/>
                </a:solidFill>
              </a:rPr>
              <a:t>Desarrollar la interfaz del sistema usando html, css y javascript.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73850" y="953325"/>
            <a:ext cx="73368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Desarrollar una </a:t>
            </a:r>
            <a:r>
              <a:rPr lang="es"/>
              <a:t>aplicación</a:t>
            </a:r>
            <a:r>
              <a:rPr lang="es"/>
              <a:t> web con el lenguaje de </a:t>
            </a:r>
            <a:r>
              <a:rPr lang="es"/>
              <a:t>programación</a:t>
            </a:r>
            <a:r>
              <a:rPr lang="es"/>
              <a:t> Python junto con su framework Django tomando </a:t>
            </a:r>
            <a:r>
              <a:rPr lang="es"/>
              <a:t>cómo</a:t>
            </a:r>
            <a:r>
              <a:rPr lang="es"/>
              <a:t> caso de estudio la empresa de “Pasteles </a:t>
            </a:r>
            <a:r>
              <a:rPr lang="es"/>
              <a:t>únicos</a:t>
            </a:r>
            <a:r>
              <a:rPr lang="es"/>
              <a:t>”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65050" y="145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XP</a:t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418400" y="2550900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de trabajo Scrum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418400" y="43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Manifiesto </a:t>
            </a:r>
            <a:r>
              <a:rPr lang="es"/>
              <a:t>ágil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para el desarrollo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5" y="1205575"/>
            <a:ext cx="2865016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725" y="1205575"/>
            <a:ext cx="2693725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75" y="2883325"/>
            <a:ext cx="22383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8375" y="3046050"/>
            <a:ext cx="2805499" cy="12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11700" y="339600"/>
            <a:ext cx="8520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Los valores de XP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98525" y="1501800"/>
            <a:ext cx="4185600" cy="21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Comunicación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Feedback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Simplicidad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Coraje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Respeto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612900" y="339600"/>
            <a:ext cx="4371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Las prácticas de XP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125" y="986050"/>
            <a:ext cx="3072325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