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71" r:id="rId6"/>
    <p:sldId id="259" r:id="rId7"/>
    <p:sldId id="266" r:id="rId8"/>
    <p:sldId id="260" r:id="rId9"/>
    <p:sldId id="268" r:id="rId10"/>
    <p:sldId id="267" r:id="rId11"/>
    <p:sldId id="269" r:id="rId12"/>
    <p:sldId id="273" r:id="rId13"/>
    <p:sldId id="274" r:id="rId14"/>
    <p:sldId id="275" r:id="rId15"/>
    <p:sldId id="276" r:id="rId16"/>
    <p:sldId id="277" r:id="rId17"/>
    <p:sldId id="261" r:id="rId18"/>
    <p:sldId id="270" r:id="rId19"/>
    <p:sldId id="272" r:id="rId20"/>
    <p:sldId id="278" r:id="rId21"/>
    <p:sldId id="279" r:id="rId22"/>
    <p:sldId id="280" r:id="rId23"/>
    <p:sldId id="262" r:id="rId24"/>
    <p:sldId id="263" r:id="rId25"/>
    <p:sldId id="264" r:id="rId26"/>
    <p:sldId id="281" r:id="rId27"/>
    <p:sldId id="265" r:id="rId2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regular r:id="rId34"/>
      <p:bold r:id="rId35"/>
      <p:italic r:id="rId36"/>
      <p:bold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5EE77B-8429-4FDF-9207-DCCB07F12AA2}">
          <p14:sldIdLst>
            <p14:sldId id="256"/>
            <p14:sldId id="257"/>
          </p14:sldIdLst>
        </p14:section>
        <p14:section name="Untitled Section" id="{DC5D417D-CC52-43CE-965F-07459283B648}">
          <p14:sldIdLst>
            <p14:sldId id="258"/>
            <p14:sldId id="271"/>
            <p14:sldId id="259"/>
            <p14:sldId id="266"/>
            <p14:sldId id="260"/>
            <p14:sldId id="268"/>
            <p14:sldId id="267"/>
            <p14:sldId id="269"/>
            <p14:sldId id="273"/>
            <p14:sldId id="274"/>
            <p14:sldId id="275"/>
            <p14:sldId id="276"/>
            <p14:sldId id="277"/>
            <p14:sldId id="261"/>
            <p14:sldId id="270"/>
            <p14:sldId id="272"/>
            <p14:sldId id="278"/>
            <p14:sldId id="279"/>
            <p14:sldId id="280"/>
            <p14:sldId id="262"/>
            <p14:sldId id="263"/>
            <p14:sldId id="264"/>
            <p14:sldId id="28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7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56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0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89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4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2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9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9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81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881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63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5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82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8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Western%20Countries%20Financial%20Data.xls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capstone%20project.pbi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Devyani Kadam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05375" y="833864"/>
            <a:ext cx="8520600" cy="415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The below graph shows  Sum of profit by product.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Among all the products </a:t>
            </a:r>
            <a:r>
              <a:rPr lang="en-IN" sz="1200" dirty="0" err="1">
                <a:latin typeface="Montserrat"/>
                <a:ea typeface="Montserrat"/>
                <a:cs typeface="Montserrat"/>
                <a:sym typeface="Montserrat"/>
              </a:rPr>
              <a:t>paseo</a:t>
            </a: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has the highest profit  and Carretera </a:t>
            </a:r>
          </a:p>
          <a:p>
            <a:pPr marL="0" indent="0">
              <a:buNone/>
            </a:pP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has lowest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3F91F-CEA2-7918-2EA2-703C20C8C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6" y="1324519"/>
            <a:ext cx="2219889" cy="1931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18A95-29CC-9674-5D63-38E2E6C3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799" y="1324519"/>
            <a:ext cx="5326842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" y="786704"/>
            <a:ext cx="9143999" cy="43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below graph shows  Segment wise product wise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Profit.</a:t>
            </a: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Among all the products paseo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has the highest profit  and Carretera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has lowest.</a:t>
            </a: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Overall Government Segment has the highest profit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And enterprise segment has the lowest profit.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4931B-A4DE-7B7E-6909-F0023EC8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2469265"/>
            <a:ext cx="6500037" cy="2648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342E0-2159-353A-1746-18C9F227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08022"/>
            <a:ext cx="4458586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" y="786704"/>
            <a:ext cx="9143999" cy="43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graph shows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Segment wise product Sale.</a:t>
            </a: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Among all the products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paseo has the highest sale 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and Carretera  has lowest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Sale.</a:t>
            </a:r>
          </a:p>
          <a:p>
            <a:pPr marL="0" indent="0"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Among all the segments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Government has the highest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sale  and channel partner </a:t>
            </a: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has  lowest sale.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D8B69-62B6-D31F-E346-5F9F021E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57" y="723875"/>
            <a:ext cx="6799942" cy="2921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FB914-45C7-98E0-37FC-1B9B55D5C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158" y="3628059"/>
            <a:ext cx="7064352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" y="786704"/>
            <a:ext cx="9143999" cy="43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graph shows  Sum of Sale 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Country.</a:t>
            </a:r>
          </a:p>
          <a:p>
            <a:pPr marL="285750" indent="-28575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USA has the highest Sale than other</a:t>
            </a:r>
            <a:endParaRPr lang="en-US" sz="1200" noProof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Country and Mexico has the lowest sa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le.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BB74-C0B6-C095-EBD0-969A804E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91" y="764085"/>
            <a:ext cx="5968408" cy="311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7B967-9039-6D7E-B0E9-4DB36B7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62" y="786704"/>
            <a:ext cx="2853526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" y="786704"/>
            <a:ext cx="9143999" cy="43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graph shows  Sum of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Profit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Year.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2014 year has the highest profit </a:t>
            </a:r>
          </a:p>
          <a:p>
            <a:pPr marL="0" indent="0"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And 2013 year has lowest profit.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309CD-2765-786C-2E7E-4D3DAF29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50" y="758245"/>
            <a:ext cx="5883150" cy="310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78134-CF2F-59E8-401B-96C3AD10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71" y="828650"/>
            <a:ext cx="1886409" cy="7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5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" y="786704"/>
            <a:ext cx="9143999" cy="43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The graph shows  Sum of Sale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2014 year has the highest Sale</a:t>
            </a:r>
          </a:p>
          <a:p>
            <a:pPr marL="0" indent="0"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And 2013 year has lowest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Sale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DB351-586E-7EF8-E10E-12AF7B49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30" y="730322"/>
            <a:ext cx="5890770" cy="3101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FF396-3DDF-265F-DB87-8DF551CB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94" y="856014"/>
            <a:ext cx="1548943" cy="8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02CE3-F6F4-470F-18EB-33758BFB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6" y="981809"/>
            <a:ext cx="8399720" cy="3995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9DA67-1B52-A3BA-02DC-9909343F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" y="836428"/>
            <a:ext cx="8520600" cy="41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E3347-958B-9211-7DC4-4A246632D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69709"/>
            <a:ext cx="8591295" cy="42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DDF52-2574-F7DC-F85F-93D49972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933450"/>
            <a:ext cx="8782493" cy="41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2B81A-D801-3320-0369-A67D8F82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2" y="901649"/>
            <a:ext cx="8853376" cy="41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1649"/>
            <a:ext cx="8520600" cy="39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0B298-7CA7-4F39-28C6-95619EB0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901649"/>
            <a:ext cx="8690344" cy="41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6FEA-2EBB-2B7D-837F-DE916A0E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78957"/>
            <a:ext cx="8520600" cy="41740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8DB97-6646-A640-1980-8317EF90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" y="822251"/>
            <a:ext cx="8974255" cy="4321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942753"/>
            <a:ext cx="8520600" cy="392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ontserrat"/>
              </a:rPr>
              <a:t>1. Descriptive statistics analyzes Mean, Standard Error, Median, Mode, Standard Deviation, Variance, Kurtosis,                          Skewness, Range, Minimum, Maximum, Sum, and Count.</a:t>
            </a:r>
          </a:p>
          <a:p>
            <a:pPr marL="0" indent="0">
              <a:buNone/>
            </a:pPr>
            <a:endParaRPr lang="en-US" sz="1200" dirty="0">
              <a:latin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2. France is the topmost country in  Profit And Mexico has the Lowest Profit.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Government segment has the Highest profit in 2013  and Enterprise segment has the Lowest profit in 2013 and 2014.</a:t>
            </a:r>
          </a:p>
          <a:p>
            <a:pPr marL="0" indent="0">
              <a:buNone/>
            </a:pPr>
            <a:endParaRPr lang="en-IN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4.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Paseo has the highest sale and  Gross sale. Carretera has the lowest sale and Gross sale.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5. Among all the products paseo has the highest profit  and Carretera has lowest.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6. Among all the products paseo has the highest profit  and Carretera  has lowest. Overall Government Segment has the highest profit And enterprise segment has the lowest profit.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7. Among all the products  paseo has the highest sale  and Carretera  has lowest Sale. Among all the segments Government has the highest sale  and channel partner  has  lowest sale.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8.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USA has the highest Sale than other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Country and Mexico has the lowest sa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le.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IN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indent="-228600">
              <a:buAutoNum type="arabicPeriod"/>
            </a:pPr>
            <a:endParaRPr lang="en-US" sz="1200" dirty="0">
              <a:latin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942753"/>
            <a:ext cx="8520600" cy="392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ontserrat"/>
              </a:rPr>
              <a:t>9.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2014 year has the highest profit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And 2013 year has lowest profit.</a:t>
            </a:r>
          </a:p>
          <a:p>
            <a:pPr marL="0" indent="0">
              <a:buNone/>
            </a:pPr>
            <a:endParaRPr lang="en-US" sz="1200" dirty="0">
              <a:latin typeface="Montserrat"/>
            </a:endParaRPr>
          </a:p>
          <a:p>
            <a:pPr marL="0" indent="0"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10. 2014 year has the highest Sale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And 2013 year has lowest 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Sale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11. Top two countries are  Canada and France.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12. Bottom three products are  Carretera , Montana and Velo.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IN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indent="-228600">
              <a:buAutoNum type="arabicPeriod"/>
            </a:pPr>
            <a:endParaRPr lang="en-US" sz="1200" dirty="0">
              <a:latin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91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  <a:hlinkClick r:id="rId3" action="ppaction://hlinkfile"/>
              </a:rPr>
              <a:t>Western Countries Financial Data.xlsx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latin typeface="Montserrat"/>
                <a:ea typeface="Montserrat"/>
                <a:cs typeface="Montserrat"/>
                <a:sym typeface="Montserrat"/>
                <a:hlinkClick r:id="rId4" action="ppaction://hlinkfile"/>
              </a:rPr>
              <a:t>capstone </a:t>
            </a:r>
            <a:r>
              <a:rPr lang="en-IN" dirty="0" err="1">
                <a:latin typeface="Montserrat"/>
                <a:ea typeface="Montserrat"/>
                <a:cs typeface="Montserrat"/>
                <a:sym typeface="Montserrat"/>
                <a:hlinkClick r:id="rId4" action="ppaction://hlinkfile"/>
              </a:rPr>
              <a:t>project.pbix</a:t>
            </a:r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82929"/>
            <a:ext cx="8520600" cy="123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b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solidFill>
                  <a:schemeClr val="accen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given data shows “Western financial data”.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</a:t>
            </a:r>
            <a:r>
              <a:rPr lang="en" b="1" dirty="0">
                <a:solidFill>
                  <a:schemeClr val="accen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he country wise segment with include product,discount band,Unit sold,Manufacturing,Sale Price,Gross sales,Discounts,Sales,COGS,profit,date and month number,month name and Year</a:t>
            </a:r>
            <a:endParaRPr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7CDF8-4448-0977-3124-E5CB869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" y="1452273"/>
            <a:ext cx="8775405" cy="3523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82929"/>
            <a:ext cx="8520600" cy="123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b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1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is done on given data by applying filter and formating the sheet .</a:t>
            </a:r>
            <a:endParaRPr sz="11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4F4C-551B-4DD1-DE47-BD1D3844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5" y="1341312"/>
            <a:ext cx="8827969" cy="37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640914" cy="404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Descriptive statistic performed on dataset to </a:t>
            </a:r>
            <a:r>
              <a:rPr lang="en-IN" sz="1200" dirty="0">
                <a:latin typeface="Montserrat"/>
              </a:rPr>
              <a:t>describe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the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basic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features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of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the</a:t>
            </a:r>
            <a:r>
              <a:rPr lang="en-IN" sz="1600" b="1" dirty="0"/>
              <a:t> </a:t>
            </a:r>
            <a:r>
              <a:rPr lang="en-IN" sz="1200" dirty="0">
                <a:latin typeface="Montserrat"/>
              </a:rPr>
              <a:t>data. It provides information on summary statistics that includes Mean, Standard Error, Median, Mode, Standard Deviation, Variance, Kurtosis, Skewness, Range, Minimum, Maximum, Sum, and Count.</a:t>
            </a:r>
            <a:endParaRPr sz="1200" dirty="0"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8CC1F-3D63-8D7B-1BF0-9A2E8D10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5" y="1835888"/>
            <a:ext cx="8585490" cy="3118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406998" cy="39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Regression analysis performed on data </a:t>
            </a:r>
            <a:r>
              <a:rPr lang="en-IN" sz="1200" dirty="0">
                <a:latin typeface="Montserrat"/>
              </a:rPr>
              <a:t>that</a:t>
            </a:r>
            <a:r>
              <a:rPr lang="en-IN" sz="1200" b="1" dirty="0"/>
              <a:t> </a:t>
            </a:r>
            <a:r>
              <a:rPr lang="en-IN" sz="1200" dirty="0">
                <a:latin typeface="Montserrat"/>
              </a:rPr>
              <a:t>shows the relationship between two or more variables.</a:t>
            </a:r>
            <a:endParaRPr sz="1200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2231-C4C6-8568-D81B-77F03A44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5" y="1623237"/>
            <a:ext cx="8673179" cy="34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05375" y="833864"/>
            <a:ext cx="8520600" cy="415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The below graph shows Country wise Sum of profit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By this graph we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France is the topmost country 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Profit.</a:t>
            </a:r>
          </a:p>
          <a:p>
            <a:pPr marL="171450" indent="-171450"/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Mexico has the Lowest Profit.</a:t>
            </a: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                                                         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DE358-5BAA-B9D9-CF99-7E53EB32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8695"/>
            <a:ext cx="2392887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5C56C-F195-2DB2-26DE-4B475642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13" y="1217291"/>
            <a:ext cx="5006918" cy="2893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05375" y="833864"/>
            <a:ext cx="8520600" cy="415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The below graph shows Sum of profit by segment and year.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/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Government segment has the </a:t>
            </a:r>
          </a:p>
          <a:p>
            <a:pPr marL="0" indent="0">
              <a:buNone/>
            </a:pP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Highest profit in 2013 .</a:t>
            </a:r>
          </a:p>
          <a:p>
            <a:pPr marL="171450" indent="-171450"/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Enterprise segment has the</a:t>
            </a:r>
          </a:p>
          <a:p>
            <a:pPr marL="0" indent="0">
              <a:buNone/>
            </a:pPr>
            <a:r>
              <a:rPr lang="en-IN" sz="1200" dirty="0">
                <a:latin typeface="Montserrat"/>
                <a:ea typeface="Montserrat"/>
                <a:cs typeface="Montserrat"/>
                <a:sym typeface="Montserrat"/>
              </a:rPr>
              <a:t>Lowest profit in 2013 and 2014</a:t>
            </a:r>
          </a:p>
          <a:p>
            <a:pPr marL="0" indent="0"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0AF8-F83F-BCA8-11BD-79295DAB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2" y="1407159"/>
            <a:ext cx="2606266" cy="137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1C8E5-B54C-1572-D480-AB6929952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87" y="1407159"/>
            <a:ext cx="5770635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05375" y="833864"/>
            <a:ext cx="8520600" cy="415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The below graph shows  Sum of sale and Gross sale by product.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Paseo has the highest sale and </a:t>
            </a:r>
          </a:p>
          <a:p>
            <a:pPr marL="0" indent="0"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Gross sale.</a:t>
            </a:r>
          </a:p>
          <a:p>
            <a:pPr marL="285750" indent="-28575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Carretera has the lowest sale and</a:t>
            </a:r>
          </a:p>
          <a:p>
            <a:pPr marL="0" indent="0"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Gross sale 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DD3BB-C85D-2E10-97B4-CA6ECBEA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5" y="1409625"/>
            <a:ext cx="3223539" cy="1714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5B9D4-166B-4602-18C4-0D5AD8AA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889" y="1324519"/>
            <a:ext cx="5297061" cy="31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92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1030</Words>
  <Application>Microsoft Office PowerPoint</Application>
  <PresentationFormat>On-screen Show (16:9)</PresentationFormat>
  <Paragraphs>325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Montserrat</vt:lpstr>
      <vt:lpstr>Arial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 The given data shows “Western financial data”. The country wise segment with include product,discount band,Unit sold,Manufacturing,Sale Price,Gross sales,Discounts,Sales,COGS,profit,date and month number,month name and Year</vt:lpstr>
      <vt:lpstr>Data Cleaning  Data cleaning is done on given data by applying filter and formating the sheet .</vt:lpstr>
      <vt:lpstr>Statistical Analysis using Excel</vt:lpstr>
      <vt:lpstr>Statistical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Graphical Analysis using Excel</vt:lpstr>
      <vt:lpstr>Insert the given data into the SQL server</vt:lpstr>
      <vt:lpstr>Insert the given data into the SQL server</vt:lpstr>
      <vt:lpstr>Insert the given data into the SQL server</vt:lpstr>
      <vt:lpstr>Insert the given data into the SQL server</vt:lpstr>
      <vt:lpstr>Insert the given data into the SQL server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devyani kadam</cp:lastModifiedBy>
  <cp:revision>17</cp:revision>
  <dcterms:modified xsi:type="dcterms:W3CDTF">2023-05-28T08:51:57Z</dcterms:modified>
</cp:coreProperties>
</file>