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72" r:id="rId3"/>
    <p:sldId id="281" r:id="rId4"/>
    <p:sldId id="296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294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032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246CF-372A-4D3B-8E3A-C9BABED26AD8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47134-3A95-4DFF-97AF-B527124DF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0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391330" y="505568"/>
            <a:ext cx="71545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150" dirty="0">
                <a:solidFill>
                  <a:schemeClr val="bg1"/>
                </a:solidFill>
              </a:rPr>
              <a:t>Unity Game Engine</a:t>
            </a:r>
            <a:r>
              <a:rPr lang="ko-KR" altLang="en-US" sz="4800" spc="-150" dirty="0">
                <a:solidFill>
                  <a:schemeClr val="bg1"/>
                </a:solidFill>
              </a:rPr>
              <a:t>을 활용한</a:t>
            </a:r>
            <a:endParaRPr lang="en-US" altLang="ko-KR" sz="4800" spc="-150" dirty="0">
              <a:solidFill>
                <a:schemeClr val="bg1"/>
              </a:solidFill>
            </a:endParaRPr>
          </a:p>
          <a:p>
            <a:r>
              <a:rPr lang="ko-KR" altLang="en-US" sz="4800" spc="-150" dirty="0">
                <a:solidFill>
                  <a:schemeClr val="bg1"/>
                </a:solidFill>
              </a:rPr>
              <a:t>육성 시뮬레이션 게임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230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캡스톤</a:t>
            </a:r>
            <a:r>
              <a:rPr lang="ko-KR" altLang="en-US" sz="1400" dirty="0">
                <a:solidFill>
                  <a:schemeClr val="bg1"/>
                </a:solidFill>
              </a:rPr>
              <a:t> 디자인</a:t>
            </a:r>
            <a:r>
              <a:rPr lang="en-US" altLang="ko-KR" sz="1400" dirty="0">
                <a:solidFill>
                  <a:schemeClr val="bg1"/>
                </a:solidFill>
              </a:rPr>
              <a:t>(1) </a:t>
            </a:r>
            <a:r>
              <a:rPr lang="ko-KR" altLang="en-US" sz="1400" dirty="0">
                <a:solidFill>
                  <a:schemeClr val="bg1"/>
                </a:solidFill>
              </a:rPr>
              <a:t>최종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5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실행 결과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825479" y="1307847"/>
            <a:ext cx="10697797" cy="3171785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4C9CA-FF2A-9FA9-7B1E-C6740F416733}"/>
              </a:ext>
            </a:extLst>
          </p:cNvPr>
          <p:cNvSpPr txBox="1"/>
          <p:nvPr/>
        </p:nvSpPr>
        <p:spPr>
          <a:xfrm>
            <a:off x="3612155" y="5626905"/>
            <a:ext cx="496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Canvas</a:t>
            </a:r>
            <a:r>
              <a:rPr lang="ko-KR" altLang="en-US" sz="2000" dirty="0"/>
              <a:t>의 버튼 작동을 관리하는 </a:t>
            </a:r>
            <a:r>
              <a:rPr lang="en-US" altLang="ko-KR" sz="2000" dirty="0" err="1"/>
              <a:t>ButtonController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B02F14-DC4B-D02C-4DF9-31AB31293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98" y="1267650"/>
            <a:ext cx="3121295" cy="15416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41DB5C-FFFB-A96E-E571-C8ACA919F2AE}"/>
              </a:ext>
            </a:extLst>
          </p:cNvPr>
          <p:cNvSpPr txBox="1"/>
          <p:nvPr/>
        </p:nvSpPr>
        <p:spPr>
          <a:xfrm>
            <a:off x="5177890" y="1838441"/>
            <a:ext cx="529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</a:t>
            </a:r>
            <a:r>
              <a:rPr lang="ko-KR" altLang="en-US" sz="2000" dirty="0"/>
              <a:t> 화면의 어디든 </a:t>
            </a:r>
            <a:r>
              <a:rPr lang="ko-KR" altLang="en-US" sz="2000" dirty="0" err="1"/>
              <a:t>클릭시</a:t>
            </a:r>
            <a:r>
              <a:rPr lang="ko-KR" altLang="en-US" sz="2000" dirty="0"/>
              <a:t> </a:t>
            </a:r>
            <a:r>
              <a:rPr lang="en-US" altLang="ko-KR" sz="2000" dirty="0"/>
              <a:t>Dialogue</a:t>
            </a:r>
            <a:r>
              <a:rPr lang="ko-KR" altLang="en-US" sz="2000" dirty="0"/>
              <a:t>가 넘어가도록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EB6385B-6417-1CBA-FFFF-FD88FB7B5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785" y="3053989"/>
            <a:ext cx="2840468" cy="18613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2C7B0E1-9BFE-AEAE-E810-0F2263EFF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394" y="3053470"/>
            <a:ext cx="2293733" cy="18618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10990F-AEDA-69E9-E09B-9B620C620773}"/>
              </a:ext>
            </a:extLst>
          </p:cNvPr>
          <p:cNvSpPr txBox="1"/>
          <p:nvPr/>
        </p:nvSpPr>
        <p:spPr>
          <a:xfrm>
            <a:off x="6761018" y="3591017"/>
            <a:ext cx="4230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-Dialogue</a:t>
            </a:r>
            <a:r>
              <a:rPr lang="ko-KR" altLang="en-US" sz="2000" dirty="0"/>
              <a:t>가 끝났을 때 </a:t>
            </a:r>
            <a:r>
              <a:rPr lang="en-US" altLang="ko-KR" sz="2000" dirty="0"/>
              <a:t>Event</a:t>
            </a:r>
            <a:r>
              <a:rPr lang="ko-KR" altLang="en-US" sz="2000" dirty="0"/>
              <a:t>에 맞는 </a:t>
            </a:r>
            <a:r>
              <a:rPr lang="en-US" altLang="ko-KR" sz="2000" dirty="0"/>
              <a:t>Option </a:t>
            </a:r>
            <a:r>
              <a:rPr lang="ko-KR" altLang="en-US" sz="2000" dirty="0"/>
              <a:t>선택 버튼 등장</a:t>
            </a:r>
            <a:endParaRPr lang="en-US" altLang="ko-KR" sz="2000" dirty="0"/>
          </a:p>
          <a:p>
            <a:r>
              <a:rPr lang="en-US" altLang="ko-KR" sz="2000" dirty="0"/>
              <a:t>- Option </a:t>
            </a:r>
            <a:r>
              <a:rPr lang="ko-KR" altLang="en-US" sz="2000" dirty="0"/>
              <a:t>선택 시 발동하는 </a:t>
            </a:r>
            <a:r>
              <a:rPr lang="en-US" altLang="ko-KR" sz="2000" dirty="0"/>
              <a:t>Action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430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5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실행 결과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825479" y="1307847"/>
            <a:ext cx="10697797" cy="3171785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4C9CA-FF2A-9FA9-7B1E-C6740F416733}"/>
              </a:ext>
            </a:extLst>
          </p:cNvPr>
          <p:cNvSpPr txBox="1"/>
          <p:nvPr/>
        </p:nvSpPr>
        <p:spPr>
          <a:xfrm>
            <a:off x="3556910" y="5749391"/>
            <a:ext cx="4967690" cy="40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게임 </a:t>
            </a:r>
            <a:r>
              <a:rPr lang="en-US" altLang="ko-KR" sz="2000" dirty="0"/>
              <a:t>Event</a:t>
            </a:r>
            <a:r>
              <a:rPr lang="ko-KR" altLang="en-US" sz="2000" dirty="0"/>
              <a:t>를 관리하는 </a:t>
            </a:r>
            <a:r>
              <a:rPr lang="en-US" altLang="ko-KR" sz="2000" dirty="0" err="1"/>
              <a:t>EventHandler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6D4AAA-0703-604F-22CA-28FB0DD64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13" y="1307847"/>
            <a:ext cx="1951001" cy="15139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C67459E-0719-488B-AACD-EF9729995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050" y="1307848"/>
            <a:ext cx="1164116" cy="15139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237640-E2F9-DFF2-0A21-12B4B3E55C5C}"/>
              </a:ext>
            </a:extLst>
          </p:cNvPr>
          <p:cNvSpPr txBox="1"/>
          <p:nvPr/>
        </p:nvSpPr>
        <p:spPr>
          <a:xfrm>
            <a:off x="5279491" y="1710590"/>
            <a:ext cx="5296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Json </a:t>
            </a:r>
            <a:r>
              <a:rPr lang="ko-KR" altLang="en-US" sz="2000" dirty="0"/>
              <a:t>파일에서 </a:t>
            </a:r>
            <a:r>
              <a:rPr lang="en-US" altLang="ko-KR" sz="2000" dirty="0"/>
              <a:t>Event</a:t>
            </a:r>
            <a:r>
              <a:rPr lang="ko-KR" altLang="en-US" sz="2000" dirty="0"/>
              <a:t>를 읽어 </a:t>
            </a:r>
            <a:r>
              <a:rPr lang="en-US" altLang="ko-KR" sz="2000" dirty="0"/>
              <a:t>List</a:t>
            </a:r>
            <a:r>
              <a:rPr lang="ko-KR" altLang="en-US" sz="2000" dirty="0"/>
              <a:t>화 시킴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CurrentEvent</a:t>
            </a:r>
            <a:r>
              <a:rPr lang="ko-KR" altLang="en-US" sz="2000" dirty="0"/>
              <a:t>로 설정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7F5E4C8-881B-5608-0805-BE9FFCE2D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275" y="3169379"/>
            <a:ext cx="1824762" cy="144295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335EF01-04E5-196D-39AD-766763E1A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2542" y="1335904"/>
            <a:ext cx="1164116" cy="15862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F9796FE-B27E-03A4-AB9E-B49EBD573EE4}"/>
              </a:ext>
            </a:extLst>
          </p:cNvPr>
          <p:cNvSpPr txBox="1"/>
          <p:nvPr/>
        </p:nvSpPr>
        <p:spPr>
          <a:xfrm>
            <a:off x="9936746" y="2946551"/>
            <a:ext cx="3699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Event</a:t>
            </a:r>
            <a:r>
              <a:rPr lang="ko-KR" altLang="en-US" sz="1000" dirty="0"/>
              <a:t>의 </a:t>
            </a:r>
            <a:r>
              <a:rPr lang="en-US" altLang="ko-KR" sz="1000" dirty="0"/>
              <a:t>Json </a:t>
            </a:r>
            <a:r>
              <a:rPr lang="ko-KR" altLang="en-US" sz="1000" dirty="0"/>
              <a:t>파일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DBAAE0-A807-B313-3588-6FCA829B1D71}"/>
              </a:ext>
            </a:extLst>
          </p:cNvPr>
          <p:cNvSpPr txBox="1"/>
          <p:nvPr/>
        </p:nvSpPr>
        <p:spPr>
          <a:xfrm>
            <a:off x="5780513" y="3296925"/>
            <a:ext cx="52961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Event</a:t>
            </a:r>
            <a:r>
              <a:rPr lang="ko-KR" altLang="en-US" sz="2000" dirty="0"/>
              <a:t> </a:t>
            </a:r>
            <a:r>
              <a:rPr lang="en-US" altLang="ko-KR" sz="2000" dirty="0"/>
              <a:t>List </a:t>
            </a:r>
            <a:r>
              <a:rPr lang="ko-KR" altLang="en-US" sz="2000" dirty="0"/>
              <a:t>중 랜덤 번호를 뽑음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/>
              <a:t>CurrentEvent</a:t>
            </a:r>
            <a:r>
              <a:rPr lang="ko-KR" altLang="en-US" sz="2000" dirty="0"/>
              <a:t>의 </a:t>
            </a:r>
            <a:r>
              <a:rPr lang="en-US" altLang="ko-KR" sz="2000" dirty="0"/>
              <a:t>Dialogue</a:t>
            </a:r>
            <a:r>
              <a:rPr lang="ko-KR" altLang="en-US" sz="2000" dirty="0"/>
              <a:t>등 관련 요소 </a:t>
            </a:r>
            <a:r>
              <a:rPr lang="en-US" altLang="ko-KR" sz="2000" dirty="0"/>
              <a:t>control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게임 시작 시 </a:t>
            </a:r>
            <a:r>
              <a:rPr lang="en-US" altLang="ko-KR" sz="2000" dirty="0"/>
              <a:t>Random </a:t>
            </a:r>
            <a:r>
              <a:rPr lang="ko-KR" altLang="en-US" sz="2000" dirty="0"/>
              <a:t>함수를 위한 </a:t>
            </a:r>
            <a:r>
              <a:rPr lang="en-US" altLang="ko-KR" sz="2000" dirty="0"/>
              <a:t>Seed </a:t>
            </a:r>
            <a:r>
              <a:rPr lang="ko-KR" altLang="en-US" sz="2000" dirty="0"/>
              <a:t>설정 및 저장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E325269-F8DA-0161-75A4-513F5133A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0410" y="3434552"/>
            <a:ext cx="2042627" cy="86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93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5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실행 결과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825479" y="1307847"/>
            <a:ext cx="10697797" cy="3171785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4C9CA-FF2A-9FA9-7B1E-C6740F416733}"/>
              </a:ext>
            </a:extLst>
          </p:cNvPr>
          <p:cNvSpPr txBox="1"/>
          <p:nvPr/>
        </p:nvSpPr>
        <p:spPr>
          <a:xfrm>
            <a:off x="3556910" y="5749391"/>
            <a:ext cx="4967690" cy="40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User </a:t>
            </a:r>
            <a:r>
              <a:rPr lang="ko-KR" altLang="en-US" sz="2000" dirty="0"/>
              <a:t>정보를 관리하는 </a:t>
            </a:r>
            <a:r>
              <a:rPr lang="en-US" altLang="ko-KR" sz="2000" dirty="0" err="1"/>
              <a:t>UserController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DBAAE0-A807-B313-3588-6FCA829B1D71}"/>
              </a:ext>
            </a:extLst>
          </p:cNvPr>
          <p:cNvSpPr txBox="1"/>
          <p:nvPr/>
        </p:nvSpPr>
        <p:spPr>
          <a:xfrm>
            <a:off x="5876527" y="1924624"/>
            <a:ext cx="52961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User</a:t>
            </a:r>
            <a:r>
              <a:rPr lang="ko-KR" altLang="en-US" sz="2000" dirty="0"/>
              <a:t>의 정보를 저장하고 로드 함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/>
              <a:t>UserData</a:t>
            </a:r>
            <a:r>
              <a:rPr lang="ko-KR" altLang="en-US" sz="2000" dirty="0"/>
              <a:t> </a:t>
            </a:r>
            <a:r>
              <a:rPr lang="en-US" altLang="ko-KR" sz="2000" dirty="0"/>
              <a:t>Json </a:t>
            </a:r>
            <a:r>
              <a:rPr lang="ko-KR" altLang="en-US" sz="2000" dirty="0"/>
              <a:t>파일의 </a:t>
            </a:r>
            <a:r>
              <a:rPr lang="en-US" altLang="ko-KR" sz="2000" dirty="0"/>
              <a:t>class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/>
              <a:t>Application.persistentDataPath</a:t>
            </a:r>
            <a:r>
              <a:rPr lang="ko-KR" altLang="en-US" sz="2000" dirty="0"/>
              <a:t>에 </a:t>
            </a:r>
            <a:r>
              <a:rPr lang="en-US" altLang="ko-KR" sz="2000" dirty="0" err="1"/>
              <a:t>userData.json</a:t>
            </a:r>
            <a:r>
              <a:rPr lang="en-US" altLang="ko-KR" sz="2000" dirty="0"/>
              <a:t> </a:t>
            </a:r>
            <a:r>
              <a:rPr lang="ko-KR" altLang="en-US" sz="2000" dirty="0"/>
              <a:t>저장 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AE74EB-15A9-8577-9575-66B7571F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720" y="1196721"/>
            <a:ext cx="2261125" cy="22408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CA215C-B4A6-280F-9F47-0BE55EA31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597" y="857000"/>
            <a:ext cx="1494413" cy="275705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228F172-98D6-3F8A-E5D5-FB887A025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035" y="3854053"/>
            <a:ext cx="3620005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3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6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개선 사항 및 향후 계획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5D356A-BDFC-C22B-264F-B4EE405A81B6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CFF8B3-86C1-10EE-919B-F75AD0DB931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522FC5-D4CC-D4D6-03D9-2FFA3B835623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709C28-2CC1-A6B6-712C-3300C2E1F364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D18A40-92E9-A387-3E7D-F985F118E8FD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9B3BCB-5A49-BA6B-47C9-F8F80D10EE03}"/>
              </a:ext>
            </a:extLst>
          </p:cNvPr>
          <p:cNvSpPr txBox="1"/>
          <p:nvPr/>
        </p:nvSpPr>
        <p:spPr>
          <a:xfrm>
            <a:off x="1122122" y="215152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현재까지 진행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A6F334-1CD9-461B-579B-6350724CC407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0E067-ACDB-9A69-4D11-E6BF12E88C52}"/>
              </a:ext>
            </a:extLst>
          </p:cNvPr>
          <p:cNvSpPr txBox="1"/>
          <p:nvPr/>
        </p:nvSpPr>
        <p:spPr>
          <a:xfrm>
            <a:off x="3897128" y="2151529"/>
            <a:ext cx="16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Canvas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설계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ABD121-0022-3606-3267-D8FFEF56B2A1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BDD24-47EA-C837-86E3-9119B2382EDA}"/>
              </a:ext>
            </a:extLst>
          </p:cNvPr>
          <p:cNvSpPr txBox="1"/>
          <p:nvPr/>
        </p:nvSpPr>
        <p:spPr>
          <a:xfrm>
            <a:off x="6465378" y="2151529"/>
            <a:ext cx="201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Event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등 추가 제작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B0D50C-2855-4E5E-00EE-08A318C467EE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E09A3C-AD29-291C-705F-CCB62D58F463}"/>
              </a:ext>
            </a:extLst>
          </p:cNvPr>
          <p:cNvSpPr txBox="1"/>
          <p:nvPr/>
        </p:nvSpPr>
        <p:spPr>
          <a:xfrm>
            <a:off x="9375836" y="2197695"/>
            <a:ext cx="1815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Sprite, Animation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 추가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A704BB-5DE6-2674-4B7C-FA5C65F4638A}"/>
              </a:ext>
            </a:extLst>
          </p:cNvPr>
          <p:cNvSpPr txBox="1"/>
          <p:nvPr/>
        </p:nvSpPr>
        <p:spPr>
          <a:xfrm>
            <a:off x="1091954" y="3145960"/>
            <a:ext cx="1682895" cy="1626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시스템의 기초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Event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Canvas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UI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ButtonControl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D0BE96-5D5F-241D-6ADC-7FEC649DD1F6}"/>
              </a:ext>
            </a:extLst>
          </p:cNvPr>
          <p:cNvSpPr txBox="1"/>
          <p:nvPr/>
        </p:nvSpPr>
        <p:spPr>
          <a:xfrm>
            <a:off x="6633116" y="3147692"/>
            <a:ext cx="1682895" cy="162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더 다양한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Event, Item, Weapon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등의 요소 기획 및 제작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;</a:t>
            </a: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기능 설계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도입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28018B-1A42-BF1F-9722-9478430C3418}"/>
              </a:ext>
            </a:extLst>
          </p:cNvPr>
          <p:cNvSpPr txBox="1"/>
          <p:nvPr/>
        </p:nvSpPr>
        <p:spPr>
          <a:xfrm>
            <a:off x="3866059" y="3147692"/>
            <a:ext cx="1682895" cy="162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Battle, Training, Event canvas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제작 및 작동 설계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;</a:t>
            </a:r>
          </a:p>
          <a:p>
            <a:pPr algn="just">
              <a:lnSpc>
                <a:spcPct val="1200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만들어진 기초 시스템의 대입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67FFC6-D999-1552-F115-538837DE8EB6}"/>
              </a:ext>
            </a:extLst>
          </p:cNvPr>
          <p:cNvSpPr txBox="1"/>
          <p:nvPr/>
        </p:nvSpPr>
        <p:spPr>
          <a:xfrm>
            <a:off x="9417151" y="3142320"/>
            <a:ext cx="1682895" cy="1883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게임의 실작동에 영향을 미치지 않는 요소의 개발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;</a:t>
            </a:r>
          </a:p>
          <a:p>
            <a:pPr algn="just">
              <a:lnSpc>
                <a:spcPct val="120000"/>
              </a:lnSpc>
            </a:pP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 Item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Sprite,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작동 시 적합한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Animation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들의 추가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915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6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개선 사항 및 향후 계획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12C0AA0-E39E-C775-D534-63FAF80A8183}"/>
              </a:ext>
            </a:extLst>
          </p:cNvPr>
          <p:cNvCxnSpPr>
            <a:cxnSpLocks/>
          </p:cNvCxnSpPr>
          <p:nvPr/>
        </p:nvCxnSpPr>
        <p:spPr>
          <a:xfrm>
            <a:off x="172953" y="2502602"/>
            <a:ext cx="11779767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30657BD3-9517-B513-DB8C-81907840B118}"/>
              </a:ext>
            </a:extLst>
          </p:cNvPr>
          <p:cNvSpPr/>
          <p:nvPr/>
        </p:nvSpPr>
        <p:spPr>
          <a:xfrm>
            <a:off x="2177466" y="2291532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4382689-6EFB-FCC8-1407-0515916A420C}"/>
              </a:ext>
            </a:extLst>
          </p:cNvPr>
          <p:cNvSpPr/>
          <p:nvPr/>
        </p:nvSpPr>
        <p:spPr>
          <a:xfrm>
            <a:off x="5761994" y="2291532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23949D3-9516-B8B8-5665-856EDC25FC7F}"/>
              </a:ext>
            </a:extLst>
          </p:cNvPr>
          <p:cNvSpPr/>
          <p:nvPr/>
        </p:nvSpPr>
        <p:spPr>
          <a:xfrm>
            <a:off x="9363720" y="2291532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E3C272-CD8A-9106-D244-DC4A6D72F560}"/>
              </a:ext>
            </a:extLst>
          </p:cNvPr>
          <p:cNvSpPr txBox="1"/>
          <p:nvPr/>
        </p:nvSpPr>
        <p:spPr>
          <a:xfrm>
            <a:off x="9198682" y="292392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학기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B36451-58DE-E428-E1DA-D2309FB2D62B}"/>
              </a:ext>
            </a:extLst>
          </p:cNvPr>
          <p:cNvSpPr txBox="1"/>
          <p:nvPr/>
        </p:nvSpPr>
        <p:spPr>
          <a:xfrm>
            <a:off x="5720721" y="292146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7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월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BB2A67-39E4-A36F-513B-6E2D14CDFCD7}"/>
              </a:ext>
            </a:extLst>
          </p:cNvPr>
          <p:cNvSpPr txBox="1"/>
          <p:nvPr/>
        </p:nvSpPr>
        <p:spPr>
          <a:xfrm>
            <a:off x="2138977" y="292064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월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984287E-B775-E5E3-DCCB-6D27C35EC406}"/>
              </a:ext>
            </a:extLst>
          </p:cNvPr>
          <p:cNvGrpSpPr/>
          <p:nvPr/>
        </p:nvGrpSpPr>
        <p:grpSpPr>
          <a:xfrm>
            <a:off x="1690907" y="3650125"/>
            <a:ext cx="1498450" cy="1222632"/>
            <a:chOff x="390712" y="4305966"/>
            <a:chExt cx="1498450" cy="12226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820F11-5CC8-6534-0A54-FBD425C8B4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 algn="just">
                <a:buFontTx/>
                <a:buChar char="-"/>
              </a:pP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타 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Scene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들의 개발</a:t>
              </a:r>
              <a:endParaRPr lang="en-US" altLang="ko-KR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pPr marL="171450" indent="-171450" algn="just">
                <a:buFontTx/>
                <a:buChar char="-"/>
              </a:pP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정상 작동 하도록 설계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AB3FE5C-59CA-4E56-C858-1162C4B3BB10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전체 기틀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329D2E2-01FA-F308-CCA2-7F531FD1ECEF}"/>
              </a:ext>
            </a:extLst>
          </p:cNvPr>
          <p:cNvGrpSpPr/>
          <p:nvPr/>
        </p:nvGrpSpPr>
        <p:grpSpPr>
          <a:xfrm>
            <a:off x="5266836" y="3650125"/>
            <a:ext cx="1498450" cy="1222632"/>
            <a:chOff x="390712" y="4305966"/>
            <a:chExt cx="1498450" cy="1222632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1FB3DD9-AEED-8198-7C0F-AF0A29049AC1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 algn="just">
                <a:buFontTx/>
                <a:buChar char="-"/>
              </a:pP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다양한 </a:t>
              </a:r>
              <a:r>
                <a:rPr lang="en-US" altLang="ko-KR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Event, Item</a:t>
              </a: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의 추가</a:t>
              </a:r>
              <a:endParaRPr lang="en-US" altLang="ko-KR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pPr marL="171450" indent="-171450" algn="just">
                <a:buFontTx/>
                <a:buChar char="-"/>
              </a:pP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각 요소들의 작동 설계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241005E-2225-D804-984D-FB96F4157067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추가적 요소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DC251A3-32F2-3DF0-E18E-61F7F0708D87}"/>
              </a:ext>
            </a:extLst>
          </p:cNvPr>
          <p:cNvGrpSpPr/>
          <p:nvPr/>
        </p:nvGrpSpPr>
        <p:grpSpPr>
          <a:xfrm>
            <a:off x="8842765" y="3650125"/>
            <a:ext cx="1498450" cy="1222632"/>
            <a:chOff x="390712" y="4305966"/>
            <a:chExt cx="1498450" cy="1222632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D4D7ECB-34E4-7AFE-E4C0-B60078EF33D6}"/>
                </a:ext>
              </a:extLst>
            </p:cNvPr>
            <p:cNvSpPr txBox="1"/>
            <p:nvPr/>
          </p:nvSpPr>
          <p:spPr>
            <a:xfrm>
              <a:off x="413827" y="4697601"/>
              <a:ext cx="147533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 algn="just">
                <a:buFontTx/>
                <a:buChar char="-"/>
              </a:pP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작동하는 게임의 수정 단계</a:t>
              </a:r>
              <a:endParaRPr lang="en-US" altLang="ko-KR" sz="12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  <a:p>
              <a:pPr marL="171450" indent="-171450" algn="just">
                <a:buFontTx/>
                <a:buChar char="-"/>
              </a:pPr>
              <a:r>
                <a:rPr lang="ko-KR" altLang="en-US" sz="12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게임의 전체 퀄리티 향상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22BB73C-D9E7-3B6E-7BFC-B459CC3CD364}"/>
                </a:ext>
              </a:extLst>
            </p:cNvPr>
            <p:cNvSpPr txBox="1"/>
            <p:nvPr/>
          </p:nvSpPr>
          <p:spPr>
            <a:xfrm>
              <a:off x="390712" y="4305966"/>
              <a:ext cx="14984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Sprite,</a:t>
              </a:r>
              <a:r>
                <a:rPr lang="ko-KR" altLang="en-US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en-US" altLang="ko-KR" sz="1600" b="1" spc="-150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Animation</a:t>
              </a:r>
              <a:endParaRPr lang="ko-KR" altLang="en-US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009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그림 225">
            <a:extLst>
              <a:ext uri="{FF2B5EF4-FFF2-40B4-BE49-F238E27FC236}">
                <a16:creationId xmlns:a16="http://schemas.microsoft.com/office/drawing/2014/main" id="{E9F710E5-3FCD-3534-52F4-43CAFFA85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7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566418" y="2388295"/>
            <a:ext cx="49961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9BAEDBE-12FD-5EE1-9883-1EEE1DBAB417}"/>
              </a:ext>
            </a:extLst>
          </p:cNvPr>
          <p:cNvSpPr txBox="1"/>
          <p:nvPr/>
        </p:nvSpPr>
        <p:spPr>
          <a:xfrm flipH="1">
            <a:off x="566417" y="3792914"/>
            <a:ext cx="499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Q &amp; A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408132" y="1979143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1136892" y="1917588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프로젝트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408132" y="277806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1136892" y="2716512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배경과 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408132" y="3514646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1136892" y="3453091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기능 요구명세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8B664-259E-2BC0-E87E-408FA020A689}"/>
              </a:ext>
            </a:extLst>
          </p:cNvPr>
          <p:cNvSpPr txBox="1"/>
          <p:nvPr/>
        </p:nvSpPr>
        <p:spPr>
          <a:xfrm>
            <a:off x="408132" y="431250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0546CF-A22D-A59E-3113-75012730C69A}"/>
              </a:ext>
            </a:extLst>
          </p:cNvPr>
          <p:cNvSpPr txBox="1"/>
          <p:nvPr/>
        </p:nvSpPr>
        <p:spPr>
          <a:xfrm>
            <a:off x="1136892" y="4250953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설계 및 구현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5211EF-A52D-18ED-0C39-B9BB0DCCC46D}"/>
              </a:ext>
            </a:extLst>
          </p:cNvPr>
          <p:cNvSpPr txBox="1"/>
          <p:nvPr/>
        </p:nvSpPr>
        <p:spPr>
          <a:xfrm>
            <a:off x="408132" y="50428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0EE8EF-A207-38B4-DD07-6AEF7A637713}"/>
              </a:ext>
            </a:extLst>
          </p:cNvPr>
          <p:cNvSpPr txBox="1"/>
          <p:nvPr/>
        </p:nvSpPr>
        <p:spPr>
          <a:xfrm>
            <a:off x="1136892" y="4981279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실행 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21A5DB-EEDA-F929-C587-BEA4A35C1D18}"/>
              </a:ext>
            </a:extLst>
          </p:cNvPr>
          <p:cNvSpPr txBox="1"/>
          <p:nvPr/>
        </p:nvSpPr>
        <p:spPr>
          <a:xfrm>
            <a:off x="408132" y="583471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0C2403-1E7A-8F78-0F03-62E43B7975FF}"/>
              </a:ext>
            </a:extLst>
          </p:cNvPr>
          <p:cNvSpPr txBox="1"/>
          <p:nvPr/>
        </p:nvSpPr>
        <p:spPr>
          <a:xfrm>
            <a:off x="1136892" y="5773160"/>
            <a:ext cx="324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개선 사항 및 향후 계획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4D4A7-5800-313A-CAA9-5D1ACA808FCF}"/>
              </a:ext>
            </a:extLst>
          </p:cNvPr>
          <p:cNvSpPr txBox="1"/>
          <p:nvPr/>
        </p:nvSpPr>
        <p:spPr>
          <a:xfrm>
            <a:off x="3274371" y="2371695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  <a:latin typeface="+mn-ea"/>
              </a:rPr>
              <a:t>Pg. 3</a:t>
            </a:r>
            <a:endParaRPr lang="ko-KR" altLang="en-US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A5056-9744-ADBD-1C98-08488646BB9C}"/>
              </a:ext>
            </a:extLst>
          </p:cNvPr>
          <p:cNvSpPr txBox="1"/>
          <p:nvPr/>
        </p:nvSpPr>
        <p:spPr>
          <a:xfrm>
            <a:off x="3274371" y="3178177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  <a:latin typeface="+mn-ea"/>
              </a:rPr>
              <a:t>Pg. 4</a:t>
            </a:r>
            <a:endParaRPr lang="ko-KR" altLang="en-US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A26344-5E4C-F8F4-987C-854F2681BA5C}"/>
              </a:ext>
            </a:extLst>
          </p:cNvPr>
          <p:cNvSpPr txBox="1"/>
          <p:nvPr/>
        </p:nvSpPr>
        <p:spPr>
          <a:xfrm>
            <a:off x="3274371" y="3920415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  <a:latin typeface="+mn-ea"/>
              </a:rPr>
              <a:t>Pg. 5 ~ 6</a:t>
            </a:r>
            <a:endParaRPr lang="ko-KR" altLang="en-US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9849D8-813F-9F51-B84B-9C98B2CD9D5B}"/>
              </a:ext>
            </a:extLst>
          </p:cNvPr>
          <p:cNvSpPr txBox="1"/>
          <p:nvPr/>
        </p:nvSpPr>
        <p:spPr>
          <a:xfrm>
            <a:off x="3270775" y="4729077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  <a:latin typeface="+mn-ea"/>
              </a:rPr>
              <a:t>Pg. 7 ~ 8</a:t>
            </a:r>
            <a:endParaRPr lang="ko-KR" altLang="en-US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B5BAA0-E20F-EF35-7C25-BCDABB7EE106}"/>
              </a:ext>
            </a:extLst>
          </p:cNvPr>
          <p:cNvSpPr txBox="1"/>
          <p:nvPr/>
        </p:nvSpPr>
        <p:spPr>
          <a:xfrm>
            <a:off x="3288443" y="5442944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  <a:latin typeface="+mn-ea"/>
              </a:rPr>
              <a:t>Pg. 9 ~ 12</a:t>
            </a:r>
            <a:endParaRPr lang="ko-KR" altLang="en-US" sz="1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CE13B2-1C30-F5B4-48AA-E4EB065ED9B4}"/>
              </a:ext>
            </a:extLst>
          </p:cNvPr>
          <p:cNvSpPr txBox="1"/>
          <p:nvPr/>
        </p:nvSpPr>
        <p:spPr>
          <a:xfrm>
            <a:off x="3288443" y="6234825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1"/>
                </a:solidFill>
                <a:latin typeface="+mn-ea"/>
              </a:rPr>
              <a:t>Pg. 13 ~ 14</a:t>
            </a:r>
            <a:endParaRPr lang="ko-KR" altLang="en-US" sz="100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880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Motivation,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주요 기능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08304A-B30E-64A5-FF83-30FCD194D59D}"/>
              </a:ext>
            </a:extLst>
          </p:cNvPr>
          <p:cNvSpPr/>
          <p:nvPr/>
        </p:nvSpPr>
        <p:spPr>
          <a:xfrm>
            <a:off x="846814" y="1116378"/>
            <a:ext cx="10615513" cy="2005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F06162-E4D3-7C24-ACD5-4E0E6B585E58}"/>
              </a:ext>
            </a:extLst>
          </p:cNvPr>
          <p:cNvSpPr txBox="1"/>
          <p:nvPr/>
        </p:nvSpPr>
        <p:spPr>
          <a:xfrm>
            <a:off x="1069460" y="1301044"/>
            <a:ext cx="306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</a:rPr>
              <a:t>- Motivation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CC60FB-5314-7FA8-F2CB-100357E3E116}"/>
              </a:ext>
            </a:extLst>
          </p:cNvPr>
          <p:cNvSpPr txBox="1"/>
          <p:nvPr/>
        </p:nvSpPr>
        <p:spPr>
          <a:xfrm>
            <a:off x="1265868" y="1765187"/>
            <a:ext cx="9660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</a:rPr>
              <a:t>과거 어느때보다도 빠르게 성장하고 있는 게임 시장의 흐름에 맞춰 상품의 장르적 특성들을 연구하고  게임 개발 과정을 직접 경험해 보는 것</a:t>
            </a:r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C56EAD-1DAA-A5B1-5508-BFB6A649D796}"/>
              </a:ext>
            </a:extLst>
          </p:cNvPr>
          <p:cNvSpPr/>
          <p:nvPr/>
        </p:nvSpPr>
        <p:spPr>
          <a:xfrm>
            <a:off x="846814" y="3551451"/>
            <a:ext cx="10615513" cy="2005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3B821B-A375-60EE-B8A5-7D4A96BC97F4}"/>
              </a:ext>
            </a:extLst>
          </p:cNvPr>
          <p:cNvSpPr txBox="1"/>
          <p:nvPr/>
        </p:nvSpPr>
        <p:spPr>
          <a:xfrm>
            <a:off x="1069460" y="3736117"/>
            <a:ext cx="306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</a:rPr>
              <a:t>- </a:t>
            </a:r>
            <a:r>
              <a:rPr lang="ko-KR" altLang="en-US" sz="2000" spc="-150" dirty="0">
                <a:solidFill>
                  <a:schemeClr val="bg1"/>
                </a:solidFill>
              </a:rPr>
              <a:t>주요 기능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AFB364-6FE8-89BD-1A27-1BDA9FCBEC09}"/>
              </a:ext>
            </a:extLst>
          </p:cNvPr>
          <p:cNvSpPr txBox="1"/>
          <p:nvPr/>
        </p:nvSpPr>
        <p:spPr>
          <a:xfrm>
            <a:off x="1344246" y="4244594"/>
            <a:ext cx="966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solidFill>
                  <a:schemeClr val="bg1"/>
                </a:solidFill>
              </a:rPr>
              <a:t>텍스트 위주로 진행되는 </a:t>
            </a:r>
            <a:r>
              <a:rPr lang="ko-KR" altLang="en-US" sz="2000" spc="-150" dirty="0" err="1">
                <a:solidFill>
                  <a:schemeClr val="bg1"/>
                </a:solidFill>
              </a:rPr>
              <a:t>로그라이크</a:t>
            </a:r>
            <a:r>
              <a:rPr lang="ko-KR" altLang="en-US" sz="2000" spc="-150" dirty="0">
                <a:solidFill>
                  <a:schemeClr val="bg1"/>
                </a:solidFill>
              </a:rPr>
              <a:t> 속성의 육성 시뮬레이션 게임</a:t>
            </a:r>
            <a:r>
              <a:rPr lang="en-US" altLang="ko-KR" sz="2000" spc="-150" dirty="0">
                <a:solidFill>
                  <a:schemeClr val="bg1"/>
                </a:solidFill>
              </a:rPr>
              <a:t>.</a:t>
            </a:r>
            <a:endParaRPr lang="ko-KR" altLang="en-US" sz="20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배경과 과정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70CD47-9D41-F1A7-3021-5D3C803A858B}"/>
              </a:ext>
            </a:extLst>
          </p:cNvPr>
          <p:cNvSpPr/>
          <p:nvPr/>
        </p:nvSpPr>
        <p:spPr>
          <a:xfrm>
            <a:off x="530576" y="1267736"/>
            <a:ext cx="5232916" cy="474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F9874C-3FEF-2B68-74D2-E088F33596A2}"/>
              </a:ext>
            </a:extLst>
          </p:cNvPr>
          <p:cNvSpPr/>
          <p:nvPr/>
        </p:nvSpPr>
        <p:spPr>
          <a:xfrm>
            <a:off x="949540" y="1530402"/>
            <a:ext cx="4394986" cy="3594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83189-B1B5-E180-999B-E02F8EE2E5D1}"/>
              </a:ext>
            </a:extLst>
          </p:cNvPr>
          <p:cNvSpPr txBox="1"/>
          <p:nvPr/>
        </p:nvSpPr>
        <p:spPr>
          <a:xfrm>
            <a:off x="737754" y="5290026"/>
            <a:ext cx="4818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-</a:t>
            </a:r>
            <a:r>
              <a:rPr lang="ko-KR" altLang="en-US" sz="1600" dirty="0"/>
              <a:t> 유물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로그라이크</a:t>
            </a:r>
            <a:r>
              <a:rPr lang="ko-KR" altLang="en-US" sz="1600" dirty="0"/>
              <a:t> 시스템을 참고한 </a:t>
            </a:r>
            <a:r>
              <a:rPr lang="en-US" altLang="ko-KR" sz="1600" dirty="0"/>
              <a:t>‘Slay The Spire’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5D493B-FB98-B1B0-E851-B043B7ED8D0F}"/>
              </a:ext>
            </a:extLst>
          </p:cNvPr>
          <p:cNvSpPr/>
          <p:nvPr/>
        </p:nvSpPr>
        <p:spPr>
          <a:xfrm>
            <a:off x="6761862" y="1267736"/>
            <a:ext cx="4583324" cy="474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AFA0AC-59A8-9C95-F6F0-D0502E2E440D}"/>
              </a:ext>
            </a:extLst>
          </p:cNvPr>
          <p:cNvSpPr/>
          <p:nvPr/>
        </p:nvSpPr>
        <p:spPr>
          <a:xfrm>
            <a:off x="7121734" y="1523491"/>
            <a:ext cx="3966228" cy="3594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B3F957-EF9E-A062-6F69-27118605DE08}"/>
              </a:ext>
            </a:extLst>
          </p:cNvPr>
          <p:cNvSpPr txBox="1"/>
          <p:nvPr/>
        </p:nvSpPr>
        <p:spPr>
          <a:xfrm>
            <a:off x="6919924" y="5274935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z="1600" dirty="0"/>
              <a:t>게임의 </a:t>
            </a:r>
            <a:r>
              <a:rPr lang="en-US" altLang="ko-KR" sz="1600" dirty="0"/>
              <a:t>UI</a:t>
            </a:r>
            <a:r>
              <a:rPr lang="ko-KR" altLang="en-US" sz="1600" dirty="0"/>
              <a:t>적 디자인</a:t>
            </a:r>
            <a:r>
              <a:rPr lang="en-US" altLang="ko-KR" sz="1600" dirty="0"/>
              <a:t>, </a:t>
            </a:r>
            <a:r>
              <a:rPr lang="ko-KR" altLang="en-US" sz="1600" dirty="0"/>
              <a:t>진행 흐름을</a:t>
            </a:r>
            <a:endParaRPr lang="en-US" altLang="ko-KR" sz="1600" dirty="0"/>
          </a:p>
          <a:p>
            <a:pPr algn="ctr"/>
            <a:r>
              <a:rPr lang="ko-KR" altLang="en-US" sz="1600" dirty="0"/>
              <a:t>참고한 </a:t>
            </a:r>
            <a:r>
              <a:rPr lang="en-US" altLang="ko-KR" sz="1600" dirty="0"/>
              <a:t>‘A Dark Room’</a:t>
            </a:r>
            <a:endParaRPr lang="ko-KR" altLang="en-US" sz="1600" dirty="0"/>
          </a:p>
        </p:txBody>
      </p:sp>
      <p:pic>
        <p:nvPicPr>
          <p:cNvPr id="23" name="그림 22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968774F2-9B3F-60AC-D5FE-2D890A6C2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526" y="4021695"/>
            <a:ext cx="3600801" cy="612368"/>
          </a:xfrm>
          <a:prstGeom prst="rect">
            <a:avLst/>
          </a:prstGeom>
        </p:spPr>
      </p:pic>
      <p:pic>
        <p:nvPicPr>
          <p:cNvPr id="25" name="Picture 2" descr="Relic - Slay the Spire | Interface In Game">
            <a:extLst>
              <a:ext uri="{FF2B5EF4-FFF2-40B4-BE49-F238E27FC236}">
                <a16:creationId xmlns:a16="http://schemas.microsoft.com/office/drawing/2014/main" id="{65161EF3-FA68-2D73-0E71-6E063BE35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02" y="1788934"/>
            <a:ext cx="3427048" cy="192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This iPhone Game Is Just A Bunch Of Simple Text, And People Love It |  HuffPost Impact">
            <a:extLst>
              <a:ext uri="{FF2B5EF4-FFF2-40B4-BE49-F238E27FC236}">
                <a16:creationId xmlns:a16="http://schemas.microsoft.com/office/drawing/2014/main" id="{BCABEDE2-0F9C-0ADE-F258-0467F1BAC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248" y="1934937"/>
            <a:ext cx="1658815" cy="247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A Dark Room Game - Episode 10 - The End - YouTube">
            <a:extLst>
              <a:ext uri="{FF2B5EF4-FFF2-40B4-BE49-F238E27FC236}">
                <a16:creationId xmlns:a16="http://schemas.microsoft.com/office/drawing/2014/main" id="{34F534D0-2C25-3AF6-B78D-CC64FF6178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4" t="774" r="19136"/>
          <a:stretch/>
        </p:blipFill>
        <p:spPr bwMode="auto">
          <a:xfrm>
            <a:off x="8932657" y="2311218"/>
            <a:ext cx="2100711" cy="179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23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70CD47-9D41-F1A7-3021-5D3C803A858B}"/>
              </a:ext>
            </a:extLst>
          </p:cNvPr>
          <p:cNvSpPr/>
          <p:nvPr/>
        </p:nvSpPr>
        <p:spPr>
          <a:xfrm>
            <a:off x="530576" y="1267736"/>
            <a:ext cx="5232916" cy="474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F9874C-3FEF-2B68-74D2-E088F33596A2}"/>
              </a:ext>
            </a:extLst>
          </p:cNvPr>
          <p:cNvSpPr/>
          <p:nvPr/>
        </p:nvSpPr>
        <p:spPr>
          <a:xfrm>
            <a:off x="949540" y="1530402"/>
            <a:ext cx="4394986" cy="3594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83189-B1B5-E180-999B-E02F8EE2E5D1}"/>
              </a:ext>
            </a:extLst>
          </p:cNvPr>
          <p:cNvSpPr txBox="1"/>
          <p:nvPr/>
        </p:nvSpPr>
        <p:spPr>
          <a:xfrm>
            <a:off x="737754" y="5290026"/>
            <a:ext cx="4818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- </a:t>
            </a:r>
            <a:r>
              <a:rPr lang="ko-KR" altLang="en-US" sz="1600" dirty="0"/>
              <a:t>기본적인 선택지를 담은 메인 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5D493B-FB98-B1B0-E851-B043B7ED8D0F}"/>
              </a:ext>
            </a:extLst>
          </p:cNvPr>
          <p:cNvSpPr/>
          <p:nvPr/>
        </p:nvSpPr>
        <p:spPr>
          <a:xfrm>
            <a:off x="6761862" y="1267736"/>
            <a:ext cx="4583324" cy="474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AFA0AC-59A8-9C95-F6F0-D0502E2E440D}"/>
              </a:ext>
            </a:extLst>
          </p:cNvPr>
          <p:cNvSpPr/>
          <p:nvPr/>
        </p:nvSpPr>
        <p:spPr>
          <a:xfrm>
            <a:off x="7121734" y="1523491"/>
            <a:ext cx="3966228" cy="3594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B3F957-EF9E-A062-6F69-27118605DE08}"/>
              </a:ext>
            </a:extLst>
          </p:cNvPr>
          <p:cNvSpPr txBox="1"/>
          <p:nvPr/>
        </p:nvSpPr>
        <p:spPr>
          <a:xfrm>
            <a:off x="6919924" y="5274935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- </a:t>
            </a:r>
            <a:r>
              <a:rPr lang="ko-KR" altLang="en-US" sz="1600" dirty="0"/>
              <a:t>캐릭터와 기타 요소의 육성 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07122-738D-06FD-405E-D748068B6F8D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3F8497-F9B1-FBA5-F4E7-1C5788FE71E4}"/>
              </a:ext>
            </a:extLst>
          </p:cNvPr>
          <p:cNvSpPr txBox="1"/>
          <p:nvPr/>
        </p:nvSpPr>
        <p:spPr>
          <a:xfrm>
            <a:off x="1163052" y="272716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기능 요구 명세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9C74A3-A12A-72FD-A89B-8BDD61941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38" y="2090178"/>
            <a:ext cx="4150254" cy="233786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6B2C36-B07E-976A-93A5-F97BA7913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19" y="1634108"/>
            <a:ext cx="2882572" cy="16250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FBBD28A-9AFE-97F9-8657-62B63FFA6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629" y="3369726"/>
            <a:ext cx="2886947" cy="162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0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70CD47-9D41-F1A7-3021-5D3C803A858B}"/>
              </a:ext>
            </a:extLst>
          </p:cNvPr>
          <p:cNvSpPr/>
          <p:nvPr/>
        </p:nvSpPr>
        <p:spPr>
          <a:xfrm>
            <a:off x="530576" y="1267736"/>
            <a:ext cx="5232916" cy="474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F9874C-3FEF-2B68-74D2-E088F33596A2}"/>
              </a:ext>
            </a:extLst>
          </p:cNvPr>
          <p:cNvSpPr/>
          <p:nvPr/>
        </p:nvSpPr>
        <p:spPr>
          <a:xfrm>
            <a:off x="949540" y="1530402"/>
            <a:ext cx="4394986" cy="3594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83189-B1B5-E180-999B-E02F8EE2E5D1}"/>
              </a:ext>
            </a:extLst>
          </p:cNvPr>
          <p:cNvSpPr txBox="1"/>
          <p:nvPr/>
        </p:nvSpPr>
        <p:spPr>
          <a:xfrm>
            <a:off x="737754" y="5290026"/>
            <a:ext cx="4818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-</a:t>
            </a:r>
            <a:r>
              <a:rPr lang="ko-KR" altLang="en-US" sz="1600" dirty="0"/>
              <a:t> 전투 시스템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5D493B-FB98-B1B0-E851-B043B7ED8D0F}"/>
              </a:ext>
            </a:extLst>
          </p:cNvPr>
          <p:cNvSpPr/>
          <p:nvPr/>
        </p:nvSpPr>
        <p:spPr>
          <a:xfrm>
            <a:off x="6761862" y="1267736"/>
            <a:ext cx="4583324" cy="474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AFA0AC-59A8-9C95-F6F0-D0502E2E440D}"/>
              </a:ext>
            </a:extLst>
          </p:cNvPr>
          <p:cNvSpPr/>
          <p:nvPr/>
        </p:nvSpPr>
        <p:spPr>
          <a:xfrm>
            <a:off x="7121734" y="1523491"/>
            <a:ext cx="3966228" cy="3594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B3F957-EF9E-A062-6F69-27118605DE08}"/>
              </a:ext>
            </a:extLst>
          </p:cNvPr>
          <p:cNvSpPr txBox="1"/>
          <p:nvPr/>
        </p:nvSpPr>
        <p:spPr>
          <a:xfrm>
            <a:off x="6919924" y="5274935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- </a:t>
            </a:r>
            <a:r>
              <a:rPr lang="ko-KR" altLang="en-US" sz="1600" dirty="0"/>
              <a:t>다양한 이벤트 시스템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07122-738D-06FD-405E-D748068B6F8D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3F8497-F9B1-FBA5-F4E7-1C5788FE71E4}"/>
              </a:ext>
            </a:extLst>
          </p:cNvPr>
          <p:cNvSpPr txBox="1"/>
          <p:nvPr/>
        </p:nvSpPr>
        <p:spPr>
          <a:xfrm>
            <a:off x="1163052" y="272716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기능 요구 명세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8784B0-D7E3-ED54-C57C-DBF4E29D4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052" y="2232789"/>
            <a:ext cx="4000075" cy="225761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6D5E31C-C2CD-A179-D6EB-530451D33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877" y="1690544"/>
            <a:ext cx="2699551" cy="152182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B81507C-1903-DF4E-5543-A4685CCF4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868" y="3375604"/>
            <a:ext cx="2797087" cy="157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설계 및 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825479" y="1307847"/>
            <a:ext cx="10697797" cy="3171785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4C9CA-FF2A-9FA9-7B1E-C6740F416733}"/>
              </a:ext>
            </a:extLst>
          </p:cNvPr>
          <p:cNvSpPr txBox="1"/>
          <p:nvPr/>
        </p:nvSpPr>
        <p:spPr>
          <a:xfrm>
            <a:off x="3556910" y="5749391"/>
            <a:ext cx="4967690" cy="40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기초 게임 </a:t>
            </a:r>
            <a:r>
              <a:rPr lang="ko-KR" altLang="en-US" sz="2000" dirty="0" err="1"/>
              <a:t>아키텍쳐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4073DB-4206-31E9-980F-2DF7EC886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60" y="1013542"/>
            <a:ext cx="4244694" cy="14049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019D66-11A1-309A-09CC-D14D07513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408" y="2765223"/>
            <a:ext cx="2344664" cy="260810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CF20E77-6A5F-785E-4A5A-807C6D989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647" y="1013542"/>
            <a:ext cx="2286319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3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설계 및 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825479" y="1307847"/>
            <a:ext cx="10697797" cy="3171785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4C9CA-FF2A-9FA9-7B1E-C6740F416733}"/>
              </a:ext>
            </a:extLst>
          </p:cNvPr>
          <p:cNvSpPr txBox="1"/>
          <p:nvPr/>
        </p:nvSpPr>
        <p:spPr>
          <a:xfrm>
            <a:off x="3556910" y="5749391"/>
            <a:ext cx="4967690" cy="40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기초 게임 플로우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64E61B-A2A2-74A4-C23F-76355D1EB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829" y="888876"/>
            <a:ext cx="7497095" cy="422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5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5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실행 결과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825479" y="1307847"/>
            <a:ext cx="10697797" cy="3171785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4C9CA-FF2A-9FA9-7B1E-C6740F416733}"/>
              </a:ext>
            </a:extLst>
          </p:cNvPr>
          <p:cNvSpPr txBox="1"/>
          <p:nvPr/>
        </p:nvSpPr>
        <p:spPr>
          <a:xfrm>
            <a:off x="3556910" y="5749391"/>
            <a:ext cx="4967690" cy="40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게임 화면의 </a:t>
            </a:r>
            <a:r>
              <a:rPr lang="en-US" altLang="ko-KR" sz="2000" dirty="0"/>
              <a:t>Canvas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018E06-9914-6C98-F7CA-E7C0422EF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952" y="1307847"/>
            <a:ext cx="3183207" cy="32558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4FFEF7-BE85-B56B-A670-C88E9AA2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632" y="1854843"/>
            <a:ext cx="3708663" cy="207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6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441</Words>
  <Application>Microsoft Office PowerPoint</Application>
  <PresentationFormat>와이드스크린</PresentationFormat>
  <Paragraphs>111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Eun Hyeok Lee</cp:lastModifiedBy>
  <cp:revision>50</cp:revision>
  <dcterms:created xsi:type="dcterms:W3CDTF">2022-08-03T01:14:38Z</dcterms:created>
  <dcterms:modified xsi:type="dcterms:W3CDTF">2024-05-26T19:16:17Z</dcterms:modified>
</cp:coreProperties>
</file>