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20159663" cy="2912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3" userDrawn="1">
          <p15:clr>
            <a:srgbClr val="A4A3A4"/>
          </p15:clr>
        </p15:guide>
        <p15:guide id="2" pos="6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060"/>
    <a:srgbClr val="990000"/>
    <a:srgbClr val="FFC8B7"/>
    <a:srgbClr val="FFD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53" autoAdjust="0"/>
  </p:normalViewPr>
  <p:slideViewPr>
    <p:cSldViewPr snapToGrid="0">
      <p:cViewPr varScale="1">
        <p:scale>
          <a:sx n="26" d="100"/>
          <a:sy n="26" d="100"/>
        </p:scale>
        <p:origin x="3210" y="186"/>
      </p:cViewPr>
      <p:guideLst>
        <p:guide orient="horz" pos="9173"/>
        <p:guide pos="63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766406"/>
            <a:ext cx="17135714" cy="10139562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5296988"/>
            <a:ext cx="15119747" cy="7031623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550598"/>
            <a:ext cx="4346927" cy="246814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550598"/>
            <a:ext cx="12788786" cy="246814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3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7260852"/>
            <a:ext cx="17387709" cy="12114887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9490351"/>
            <a:ext cx="17387709" cy="637093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7752990"/>
            <a:ext cx="8567857" cy="184790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7752990"/>
            <a:ext cx="8567857" cy="184790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50604"/>
            <a:ext cx="17387709" cy="56293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7139494"/>
            <a:ext cx="8528481" cy="349895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10638451"/>
            <a:ext cx="8528481" cy="156475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7139494"/>
            <a:ext cx="8570483" cy="349895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10638451"/>
            <a:ext cx="8570483" cy="156475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0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941618"/>
            <a:ext cx="6502016" cy="679566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4193363"/>
            <a:ext cx="10205829" cy="20697112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8737282"/>
            <a:ext cx="6502016" cy="16186897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941618"/>
            <a:ext cx="6502016" cy="679566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4193363"/>
            <a:ext cx="10205829" cy="20697112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8737282"/>
            <a:ext cx="6502016" cy="16186897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550604"/>
            <a:ext cx="17387709" cy="562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7752990"/>
            <a:ext cx="17387709" cy="1847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6993895"/>
            <a:ext cx="4535924" cy="1550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32A6-3FBF-496F-91EC-7436BD54A352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6993895"/>
            <a:ext cx="6803886" cy="1550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6993895"/>
            <a:ext cx="4535924" cy="1550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0F70-6963-4304-BD04-71F54B6D8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5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5978" rtl="0" eaLnBrk="1" latinLnBrk="1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1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1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모서리가 둥근 직사각형 173"/>
          <p:cNvSpPr/>
          <p:nvPr/>
        </p:nvSpPr>
        <p:spPr>
          <a:xfrm>
            <a:off x="365909" y="22488278"/>
            <a:ext cx="19460510" cy="5961511"/>
          </a:xfrm>
          <a:prstGeom prst="roundRect">
            <a:avLst>
              <a:gd name="adj" fmla="val 2420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18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909" y="8461986"/>
            <a:ext cx="19460510" cy="13080331"/>
          </a:xfrm>
          <a:prstGeom prst="roundRect">
            <a:avLst>
              <a:gd name="adj" fmla="val 2420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18"/>
          </a:p>
        </p:txBody>
      </p:sp>
      <p:sp>
        <p:nvSpPr>
          <p:cNvPr id="5" name="TextBox 4"/>
          <p:cNvSpPr txBox="1"/>
          <p:nvPr/>
        </p:nvSpPr>
        <p:spPr>
          <a:xfrm>
            <a:off x="3005001" y="1471824"/>
            <a:ext cx="17077431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174" b="1" spc="-94" dirty="0">
                <a:solidFill>
                  <a:srgbClr val="002060"/>
                </a:solidFill>
              </a:rPr>
              <a:t>Unity</a:t>
            </a:r>
            <a:r>
              <a:rPr lang="ko-KR" altLang="en-US" sz="6174" b="1" spc="-94" dirty="0">
                <a:solidFill>
                  <a:srgbClr val="002060"/>
                </a:solidFill>
              </a:rPr>
              <a:t> </a:t>
            </a:r>
            <a:r>
              <a:rPr lang="en-US" altLang="ko-KR" sz="6174" b="1" spc="-94" dirty="0">
                <a:solidFill>
                  <a:srgbClr val="002060"/>
                </a:solidFill>
              </a:rPr>
              <a:t>Game</a:t>
            </a:r>
            <a:r>
              <a:rPr lang="ko-KR" altLang="en-US" sz="6174" b="1" spc="-94" dirty="0">
                <a:solidFill>
                  <a:srgbClr val="002060"/>
                </a:solidFill>
              </a:rPr>
              <a:t> </a:t>
            </a:r>
            <a:r>
              <a:rPr lang="en-US" altLang="ko-KR" sz="6174" b="1" spc="-94" dirty="0">
                <a:solidFill>
                  <a:srgbClr val="002060"/>
                </a:solidFill>
              </a:rPr>
              <a:t>Engine</a:t>
            </a:r>
            <a:r>
              <a:rPr lang="ko-KR" altLang="en-US" sz="6174" b="1" spc="-94" dirty="0">
                <a:solidFill>
                  <a:srgbClr val="002060"/>
                </a:solidFill>
              </a:rPr>
              <a:t>을 활용한 육성 시뮬레이션 게임</a:t>
            </a:r>
            <a:endParaRPr lang="en-US" altLang="ko-KR" sz="4489" b="1" spc="-94" dirty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983" y="3932146"/>
            <a:ext cx="19460510" cy="3690683"/>
          </a:xfrm>
          <a:prstGeom prst="roundRect">
            <a:avLst>
              <a:gd name="adj" fmla="val 2420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18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1333" y="3308142"/>
            <a:ext cx="3367938" cy="855455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74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74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배경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80503" y="3308141"/>
            <a:ext cx="3367938" cy="855455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74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목표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7258" y="7837984"/>
            <a:ext cx="3367938" cy="855455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74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 구조</a:t>
            </a: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647257" y="21864775"/>
            <a:ext cx="4300321" cy="855455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74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적용 </a:t>
            </a:r>
            <a:r>
              <a:rPr lang="ko-KR" altLang="en-US" sz="374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기대효과</a:t>
            </a:r>
            <a:endParaRPr lang="ko-KR" altLang="en-US" sz="3742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8CDF8-9F69-609A-CEC0-03A0E4C4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1" y="1116109"/>
            <a:ext cx="2565752" cy="17998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C12D2B-FC2E-A2E9-E1A7-1048A7BF2D71}"/>
              </a:ext>
            </a:extLst>
          </p:cNvPr>
          <p:cNvSpPr txBox="1"/>
          <p:nvPr/>
        </p:nvSpPr>
        <p:spPr>
          <a:xfrm flipH="1">
            <a:off x="15692371" y="2680480"/>
            <a:ext cx="4182485" cy="10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993" b="1" dirty="0"/>
              <a:t>지도교수</a:t>
            </a:r>
            <a:r>
              <a:rPr lang="en-US" altLang="ko-KR" sz="2993" b="1" dirty="0"/>
              <a:t>: </a:t>
            </a:r>
            <a:r>
              <a:rPr lang="ko-KR" altLang="en-US" sz="2993" b="1" dirty="0"/>
              <a:t>권태수</a:t>
            </a:r>
            <a:endParaRPr lang="en-US" altLang="ko-KR" sz="2993" b="1" dirty="0"/>
          </a:p>
          <a:p>
            <a:pPr algn="r"/>
            <a:r>
              <a:rPr lang="ko-KR" altLang="en-US" sz="2993" b="1" dirty="0"/>
              <a:t>개발자</a:t>
            </a:r>
            <a:r>
              <a:rPr lang="en-US" altLang="ko-KR" sz="2993" b="1" dirty="0"/>
              <a:t>: </a:t>
            </a:r>
            <a:r>
              <a:rPr lang="ko-KR" altLang="en-US" sz="2993" b="1" dirty="0"/>
              <a:t>이은혁</a:t>
            </a:r>
          </a:p>
        </p:txBody>
      </p:sp>
      <p:graphicFrame>
        <p:nvGraphicFramePr>
          <p:cNvPr id="72" name="표 72">
            <a:extLst>
              <a:ext uri="{FF2B5EF4-FFF2-40B4-BE49-F238E27FC236}">
                <a16:creationId xmlns:a16="http://schemas.microsoft.com/office/drawing/2014/main" id="{3E002CC7-0019-9701-2A9A-7994120F3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81694"/>
              </p:ext>
            </p:extLst>
          </p:nvPr>
        </p:nvGraphicFramePr>
        <p:xfrm>
          <a:off x="77232" y="383296"/>
          <a:ext cx="20005201" cy="5341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08551">
                  <a:extLst>
                    <a:ext uri="{9D8B030D-6E8A-4147-A177-3AD203B41FA5}">
                      <a16:colId xmlns:a16="http://schemas.microsoft.com/office/drawing/2014/main" val="1512126031"/>
                    </a:ext>
                  </a:extLst>
                </a:gridCol>
                <a:gridCol w="4037754">
                  <a:extLst>
                    <a:ext uri="{9D8B030D-6E8A-4147-A177-3AD203B41FA5}">
                      <a16:colId xmlns:a16="http://schemas.microsoft.com/office/drawing/2014/main" val="2125831587"/>
                    </a:ext>
                  </a:extLst>
                </a:gridCol>
                <a:gridCol w="13058896">
                  <a:extLst>
                    <a:ext uri="{9D8B030D-6E8A-4147-A177-3AD203B41FA5}">
                      <a16:colId xmlns:a16="http://schemas.microsoft.com/office/drawing/2014/main" val="1014080419"/>
                    </a:ext>
                  </a:extLst>
                </a:gridCol>
              </a:tblGrid>
              <a:tr h="534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900" dirty="0">
                          <a:solidFill>
                            <a:schemeClr val="bg1"/>
                          </a:solidFill>
                        </a:rPr>
                        <a:t>컴퓨터공학과</a:t>
                      </a:r>
                    </a:p>
                  </a:txBody>
                  <a:tcPr marL="85546" marR="85546" marT="42772" marB="42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900" dirty="0" err="1">
                          <a:solidFill>
                            <a:schemeClr val="bg1"/>
                          </a:solidFill>
                        </a:rPr>
                        <a:t>캡스톤디자인</a:t>
                      </a:r>
                      <a:r>
                        <a:rPr lang="ko-KR" altLang="en-US" sz="2900" dirty="0">
                          <a:solidFill>
                            <a:schemeClr val="bg1"/>
                          </a:solidFill>
                        </a:rPr>
                        <a:t> 작품</a:t>
                      </a:r>
                    </a:p>
                  </a:txBody>
                  <a:tcPr marL="85546" marR="85546" marT="42772" marB="42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900" dirty="0"/>
                        <a:t>202412_41003_03</a:t>
                      </a:r>
                      <a:endParaRPr lang="ko-KR" altLang="en-US" sz="2900" dirty="0"/>
                    </a:p>
                  </a:txBody>
                  <a:tcPr marL="85546" marR="85546" marT="42772" marB="42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58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B72EC-A15E-EAEA-A366-8B0AE99ED203}"/>
              </a:ext>
            </a:extLst>
          </p:cNvPr>
          <p:cNvSpPr txBox="1"/>
          <p:nvPr/>
        </p:nvSpPr>
        <p:spPr>
          <a:xfrm>
            <a:off x="2797417" y="3696569"/>
            <a:ext cx="6297407" cy="241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altLang="ko-KR" sz="3200" b="1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수많은 게임이 날마다 출시 됨</a:t>
            </a:r>
            <a:endParaRPr lang="en-US" altLang="ko-KR" sz="3200" b="1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개중엔 게임 플레이적 재미가 부족한 사례 존재</a:t>
            </a:r>
          </a:p>
        </p:txBody>
      </p:sp>
      <p:pic>
        <p:nvPicPr>
          <p:cNvPr id="9" name="그래픽 8" descr="게임 컨트롤러 단색으로 채워진">
            <a:extLst>
              <a:ext uri="{FF2B5EF4-FFF2-40B4-BE49-F238E27FC236}">
                <a16:creationId xmlns:a16="http://schemas.microsoft.com/office/drawing/2014/main" id="{5FFE36AF-5094-5F6C-432A-59FDC884D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251" y="4516738"/>
            <a:ext cx="914400" cy="914400"/>
          </a:xfrm>
          <a:prstGeom prst="rect">
            <a:avLst/>
          </a:prstGeom>
        </p:spPr>
      </p:pic>
      <p:pic>
        <p:nvPicPr>
          <p:cNvPr id="11" name="그래픽 10" descr="게임 컨트롤러 윤곽선">
            <a:extLst>
              <a:ext uri="{FF2B5EF4-FFF2-40B4-BE49-F238E27FC236}">
                <a16:creationId xmlns:a16="http://schemas.microsoft.com/office/drawing/2014/main" id="{16D48C3A-9807-BD75-B84B-62FC0D13F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0177" y="4516738"/>
            <a:ext cx="914400" cy="914400"/>
          </a:xfrm>
          <a:prstGeom prst="rect">
            <a:avLst/>
          </a:prstGeom>
        </p:spPr>
      </p:pic>
      <p:pic>
        <p:nvPicPr>
          <p:cNvPr id="13" name="그래픽 12" descr="삼목게임 단색으로 채워진">
            <a:extLst>
              <a:ext uri="{FF2B5EF4-FFF2-40B4-BE49-F238E27FC236}">
                <a16:creationId xmlns:a16="http://schemas.microsoft.com/office/drawing/2014/main" id="{90923427-288A-615B-C809-F4566BE48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177" y="5822845"/>
            <a:ext cx="914400" cy="914400"/>
          </a:xfrm>
          <a:prstGeom prst="rect">
            <a:avLst/>
          </a:prstGeom>
        </p:spPr>
      </p:pic>
      <p:pic>
        <p:nvPicPr>
          <p:cNvPr id="15" name="그래픽 14" descr="카드 놀이 단색으로 채워진">
            <a:extLst>
              <a:ext uri="{FF2B5EF4-FFF2-40B4-BE49-F238E27FC236}">
                <a16:creationId xmlns:a16="http://schemas.microsoft.com/office/drawing/2014/main" id="{90F27779-8CDC-4D39-2C95-97B090AE5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251" y="5784279"/>
            <a:ext cx="914400" cy="914400"/>
          </a:xfrm>
          <a:prstGeom prst="rect">
            <a:avLst/>
          </a:prstGeom>
        </p:spPr>
      </p:pic>
      <p:pic>
        <p:nvPicPr>
          <p:cNvPr id="17" name="그래픽 16" descr="불 켜기 단색으로 채워진">
            <a:extLst>
              <a:ext uri="{FF2B5EF4-FFF2-40B4-BE49-F238E27FC236}">
                <a16:creationId xmlns:a16="http://schemas.microsoft.com/office/drawing/2014/main" id="{2801EA67-0E3E-102D-29B4-24E5BAA007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7417" y="614594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DC530C-C90E-F28C-CBF8-B43760145E14}"/>
              </a:ext>
            </a:extLst>
          </p:cNvPr>
          <p:cNvSpPr txBox="1"/>
          <p:nvPr/>
        </p:nvSpPr>
        <p:spPr>
          <a:xfrm>
            <a:off x="3697711" y="6324436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무엇이 재미있는 게임을 만드는가</a:t>
            </a:r>
            <a:r>
              <a:rPr lang="en-US" altLang="ko-KR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200" b="1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4656BA-697E-476B-32CC-A11B154CB942}"/>
              </a:ext>
            </a:extLst>
          </p:cNvPr>
          <p:cNvSpPr txBox="1"/>
          <p:nvPr/>
        </p:nvSpPr>
        <p:spPr>
          <a:xfrm>
            <a:off x="11064840" y="4407483"/>
            <a:ext cx="7282415" cy="123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r>
              <a:rPr lang="en-US" altLang="ko-KR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사운드 외부 요소가 아니라 게임 자체의 재미에 집중한 게임의 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E99B1-4374-1767-2DF2-3FC9F17CC249}"/>
              </a:ext>
            </a:extLst>
          </p:cNvPr>
          <p:cNvSpPr txBox="1"/>
          <p:nvPr/>
        </p:nvSpPr>
        <p:spPr>
          <a:xfrm>
            <a:off x="11064840" y="5825340"/>
            <a:ext cx="7282415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개발 툴의 활용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기획 과정의 학습</a:t>
            </a:r>
          </a:p>
        </p:txBody>
      </p:sp>
      <p:pic>
        <p:nvPicPr>
          <p:cNvPr id="23" name="그림 22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136C27AB-1B35-F25A-5286-129821776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279" y="9966668"/>
            <a:ext cx="9778145" cy="3756992"/>
          </a:xfrm>
          <a:prstGeom prst="rect">
            <a:avLst/>
          </a:prstGeom>
        </p:spPr>
      </p:pic>
      <p:pic>
        <p:nvPicPr>
          <p:cNvPr id="24" name="그림 23" descr="텍스트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4064E61B-A2A2-74A4-C23F-76355D1EB8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3716" y="9602525"/>
            <a:ext cx="6352700" cy="3580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AA2FAE-1D8C-B476-934C-6819FE20BF8B}"/>
              </a:ext>
            </a:extLst>
          </p:cNvPr>
          <p:cNvSpPr txBox="1"/>
          <p:nvPr/>
        </p:nvSpPr>
        <p:spPr>
          <a:xfrm>
            <a:off x="1306370" y="13932540"/>
            <a:ext cx="7282415" cy="123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내 활용되는 씬 위주의 분리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이외 공통적으로 활용되는 아이템 제작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E1803B-F777-EFED-1AB9-CAB983DA3CC1}"/>
              </a:ext>
            </a:extLst>
          </p:cNvPr>
          <p:cNvSpPr txBox="1"/>
          <p:nvPr/>
        </p:nvSpPr>
        <p:spPr>
          <a:xfrm>
            <a:off x="11064839" y="13263648"/>
            <a:ext cx="7282415" cy="241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초반 방향성 지정 이후 반복되는 육성을 통한 게임플레이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</a:t>
            </a:r>
            <a:r>
              <a:rPr lang="ko-KR" altLang="en-US" sz="3200" spc="-94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랜덤성</a:t>
            </a: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부여를 통해 새로운 경험 전달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ACFEA-74CA-7D34-6B98-763B9935148D}"/>
              </a:ext>
            </a:extLst>
          </p:cNvPr>
          <p:cNvSpPr txBox="1"/>
          <p:nvPr/>
        </p:nvSpPr>
        <p:spPr>
          <a:xfrm>
            <a:off x="2331227" y="9040686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>
                <a:solidFill>
                  <a:schemeClr val="tx1">
                    <a:lumMod val="75000"/>
                    <a:lumOff val="25000"/>
                  </a:schemeClr>
                </a:solidFill>
              </a:rPr>
              <a:t>게임 시스템 구조</a:t>
            </a:r>
            <a:endParaRPr lang="ko-KR" altLang="en-US" sz="3200" b="1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E58B4-5CF7-1431-E42B-776FD254D847}"/>
              </a:ext>
            </a:extLst>
          </p:cNvPr>
          <p:cNvSpPr txBox="1"/>
          <p:nvPr/>
        </p:nvSpPr>
        <p:spPr>
          <a:xfrm>
            <a:off x="11411515" y="8958120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플로우 구조</a:t>
            </a:r>
          </a:p>
        </p:txBody>
      </p:sp>
      <p:pic>
        <p:nvPicPr>
          <p:cNvPr id="31" name="그림 30" descr="인간의 얼굴, 스크린샷, 텍스트, 스케치이(가) 표시된 사진&#10;&#10;자동 생성된 설명">
            <a:extLst>
              <a:ext uri="{FF2B5EF4-FFF2-40B4-BE49-F238E27FC236}">
                <a16:creationId xmlns:a16="http://schemas.microsoft.com/office/drawing/2014/main" id="{7F7B0B4B-13F1-B3E6-4608-595FCB71CB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49" y="16793192"/>
            <a:ext cx="3505200" cy="1977390"/>
          </a:xfrm>
          <a:prstGeom prst="rect">
            <a:avLst/>
          </a:prstGeom>
        </p:spPr>
      </p:pic>
      <p:pic>
        <p:nvPicPr>
          <p:cNvPr id="32" name="그림 31" descr="스크린샷, 텍스트, 원, 디자인이(가) 표시된 사진&#10;&#10;자동 생성된 설명">
            <a:extLst>
              <a:ext uri="{FF2B5EF4-FFF2-40B4-BE49-F238E27FC236}">
                <a16:creationId xmlns:a16="http://schemas.microsoft.com/office/drawing/2014/main" id="{B0CBB9DC-624C-023F-020A-8F96FE7CD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279" y="18770582"/>
            <a:ext cx="3505200" cy="19773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D23B12-9673-9A76-9807-FDE4D708208E}"/>
              </a:ext>
            </a:extLst>
          </p:cNvPr>
          <p:cNvSpPr txBox="1"/>
          <p:nvPr/>
        </p:nvSpPr>
        <p:spPr>
          <a:xfrm>
            <a:off x="5135658" y="17391185"/>
            <a:ext cx="4444845" cy="359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단순한 </a:t>
            </a:r>
            <a:r>
              <a:rPr lang="en-US" altLang="ko-KR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플레이 방식으로 접근성 확보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전체 컨셉 지정을 통한 </a:t>
            </a:r>
            <a:r>
              <a:rPr lang="ko-KR" altLang="en-US" sz="3200" spc="-94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내러티브적</a:t>
            </a: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강점 확보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DD726-27D3-BCE4-377F-B4DD574F3415}"/>
              </a:ext>
            </a:extLst>
          </p:cNvPr>
          <p:cNvSpPr txBox="1"/>
          <p:nvPr/>
        </p:nvSpPr>
        <p:spPr>
          <a:xfrm>
            <a:off x="2331226" y="15594081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35" name="그림 3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9135603-246E-8D11-287D-2478D75CE8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219" y="16595465"/>
            <a:ext cx="4086225" cy="44246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0EC338-CEA4-4DD7-3BDC-759F91E3FEAE}"/>
              </a:ext>
            </a:extLst>
          </p:cNvPr>
          <p:cNvSpPr txBox="1"/>
          <p:nvPr/>
        </p:nvSpPr>
        <p:spPr>
          <a:xfrm>
            <a:off x="11264472" y="15768097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 개발 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57E478-32B7-3507-69CD-47E4F31A72A1}"/>
              </a:ext>
            </a:extLst>
          </p:cNvPr>
          <p:cNvSpPr txBox="1"/>
          <p:nvPr/>
        </p:nvSpPr>
        <p:spPr>
          <a:xfrm>
            <a:off x="14763269" y="16715052"/>
            <a:ext cx="4444845" cy="418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Test-Driven Development </a:t>
            </a: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 개발 과정의 체계성 확보</a:t>
            </a:r>
            <a:endParaRPr lang="en-US" altLang="ko-KR" sz="3200" spc="-9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기능 추가 과정에서도 원활한 개발 가능</a:t>
            </a:r>
          </a:p>
        </p:txBody>
      </p:sp>
      <p:pic>
        <p:nvPicPr>
          <p:cNvPr id="38" name="그림 37" descr="스크린샷, 텍스트, 원, 직사각형이(가) 표시된 사진&#10;&#10;자동 생성된 설명">
            <a:extLst>
              <a:ext uri="{FF2B5EF4-FFF2-40B4-BE49-F238E27FC236}">
                <a16:creationId xmlns:a16="http://schemas.microsoft.com/office/drawing/2014/main" id="{CFB8A0E4-FAD3-E4B2-4009-EF88D3B26E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4829" y="24227674"/>
            <a:ext cx="4219575" cy="2361565"/>
          </a:xfrm>
          <a:prstGeom prst="rect">
            <a:avLst/>
          </a:prstGeom>
        </p:spPr>
      </p:pic>
      <p:pic>
        <p:nvPicPr>
          <p:cNvPr id="39" name="그림 38" descr="스크린샷, 텍스트, 원, 도표이(가) 표시된 사진&#10;&#10;자동 생성된 설명">
            <a:extLst>
              <a:ext uri="{FF2B5EF4-FFF2-40B4-BE49-F238E27FC236}">
                <a16:creationId xmlns:a16="http://schemas.microsoft.com/office/drawing/2014/main" id="{17FCA951-4D72-BAC9-A3B9-76E1AA901C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64404" y="24227674"/>
            <a:ext cx="4229886" cy="23615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48E5736-40F4-5A48-7240-A9A60D05C82E}"/>
              </a:ext>
            </a:extLst>
          </p:cNvPr>
          <p:cNvSpPr txBox="1"/>
          <p:nvPr/>
        </p:nvSpPr>
        <p:spPr>
          <a:xfrm>
            <a:off x="2215700" y="23270166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0034E-5742-1E35-5B3D-5BC43330F407}"/>
              </a:ext>
            </a:extLst>
          </p:cNvPr>
          <p:cNvSpPr txBox="1"/>
          <p:nvPr/>
        </p:nvSpPr>
        <p:spPr>
          <a:xfrm>
            <a:off x="11264471" y="22729240"/>
            <a:ext cx="6297407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b="1" spc="-9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 및 개선 방향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30846-424F-FE51-F5E1-A9ABBEEF480C}"/>
              </a:ext>
            </a:extLst>
          </p:cNvPr>
          <p:cNvSpPr txBox="1"/>
          <p:nvPr/>
        </p:nvSpPr>
        <p:spPr>
          <a:xfrm>
            <a:off x="11264471" y="23481822"/>
            <a:ext cx="6803538" cy="4170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3200" dirty="0">
                <a:effectLst/>
                <a:latin typeface="+mn-ea"/>
                <a:cs typeface="Times New Roman" panose="02020603050405020304" pitchFamily="18" charset="0"/>
              </a:rPr>
              <a:t>플레이어가 게임 자체의 </a:t>
            </a:r>
            <a:r>
              <a:rPr lang="ko-KR" altLang="ko-KR" sz="3200" dirty="0" err="1">
                <a:effectLst/>
                <a:latin typeface="+mn-ea"/>
                <a:cs typeface="Times New Roman" panose="02020603050405020304" pitchFamily="18" charset="0"/>
              </a:rPr>
              <a:t>배틀과</a:t>
            </a:r>
            <a:r>
              <a:rPr lang="ko-KR" altLang="ko-KR" sz="3200" dirty="0">
                <a:effectLst/>
                <a:latin typeface="+mn-ea"/>
                <a:cs typeface="Times New Roman" panose="02020603050405020304" pitchFamily="18" charset="0"/>
              </a:rPr>
              <a:t> 성장 시스템을 통해 변수를 창출해 매번 다른 플레이를 유도</a:t>
            </a:r>
            <a:r>
              <a:rPr lang="ko-KR" altLang="en-US" sz="3200" dirty="0">
                <a:effectLst/>
                <a:latin typeface="+mn-ea"/>
                <a:cs typeface="Times New Roman" panose="02020603050405020304" pitchFamily="18" charset="0"/>
              </a:rPr>
              <a:t>하여 </a:t>
            </a:r>
            <a:r>
              <a:rPr lang="ko-KR" altLang="ko-KR" sz="3200" dirty="0">
                <a:effectLst/>
                <a:latin typeface="+mn-ea"/>
                <a:cs typeface="Times New Roman" panose="02020603050405020304" pitchFamily="18" charset="0"/>
              </a:rPr>
              <a:t>즐거운 경험을 전달한다</a:t>
            </a:r>
            <a:endParaRPr lang="en-US" altLang="ko-KR" sz="3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spc="-94" dirty="0">
                <a:latin typeface="+mn-ea"/>
              </a:rPr>
              <a:t>새로운 이벤트 추가 및 기능 개선을 통해 발전 예상 가능</a:t>
            </a:r>
          </a:p>
        </p:txBody>
      </p:sp>
    </p:spTree>
    <p:extLst>
      <p:ext uri="{BB962C8B-B14F-4D97-AF65-F5344CB8AC3E}">
        <p14:creationId xmlns:p14="http://schemas.microsoft.com/office/powerpoint/2010/main" val="17527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166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Sunglok</dc:creator>
  <cp:lastModifiedBy>Eun Hyeok Lee</cp:lastModifiedBy>
  <cp:revision>132</cp:revision>
  <dcterms:created xsi:type="dcterms:W3CDTF">2018-04-20T01:15:34Z</dcterms:created>
  <dcterms:modified xsi:type="dcterms:W3CDTF">2024-12-02T17:04:47Z</dcterms:modified>
</cp:coreProperties>
</file>