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8"/>
  </p:handoutMasterIdLst>
  <p:sldIdLst>
    <p:sldId id="299" r:id="rId4"/>
    <p:sldId id="285" r:id="rId5"/>
    <p:sldId id="265" r:id="rId6"/>
    <p:sldId id="302" r:id="rId7"/>
    <p:sldId id="291" r:id="rId8"/>
    <p:sldId id="288" r:id="rId9"/>
    <p:sldId id="303" r:id="rId10"/>
    <p:sldId id="305" r:id="rId11"/>
    <p:sldId id="306" r:id="rId12"/>
    <p:sldId id="307" r:id="rId13"/>
    <p:sldId id="267" r:id="rId14"/>
    <p:sldId id="309" r:id="rId15"/>
    <p:sldId id="310" r:id="rId16"/>
    <p:sldId id="26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1550"/>
            <a:ext cx="9144000" cy="1656184"/>
          </a:xfrm>
        </p:spPr>
        <p:txBody>
          <a:bodyPr/>
          <a:lstStyle/>
          <a:p>
            <a:r>
              <a:rPr lang="en-US" altLang="ko-KR">
                <a:ea typeface="맑은 고딕" pitchFamily="50" charset="-127"/>
              </a:rPr>
              <a:t>KLASIFIKASI KELAS PEKERJAAN</a:t>
            </a:r>
            <a:br>
              <a:rPr lang="en-US" altLang="ko-KR">
                <a:ea typeface="맑은 고딕" pitchFamily="50" charset="-127"/>
              </a:rPr>
            </a:br>
            <a:r>
              <a:rPr lang="en-US" altLang="ko-KR">
                <a:ea typeface="맑은 고딕" pitchFamily="50" charset="-127"/>
              </a:rPr>
              <a:t>MENGGUNAKAN DECISION TREE &amp; RANDOM FOREST TREE</a:t>
            </a:r>
            <a:endParaRPr lang="ko-KR" altLang="en-US" dirty="0"/>
          </a:p>
        </p:txBody>
      </p:sp>
      <p:sp>
        <p:nvSpPr>
          <p:cNvPr id="12" name="Pentagon 128">
            <a:extLst>
              <a:ext uri="{FF2B5EF4-FFF2-40B4-BE49-F238E27FC236}">
                <a16:creationId xmlns:a16="http://schemas.microsoft.com/office/drawing/2014/main" id="{E6E78D5B-D0CF-C40F-F274-7C5783FE6FF4}"/>
              </a:ext>
            </a:extLst>
          </p:cNvPr>
          <p:cNvSpPr/>
          <p:nvPr/>
        </p:nvSpPr>
        <p:spPr>
          <a:xfrm>
            <a:off x="126633" y="4515966"/>
            <a:ext cx="700951" cy="4443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2B10D-DDA9-6B70-AE15-BB93FBF25DA8}"/>
              </a:ext>
            </a:extLst>
          </p:cNvPr>
          <p:cNvSpPr txBox="1"/>
          <p:nvPr/>
        </p:nvSpPr>
        <p:spPr>
          <a:xfrm>
            <a:off x="165659" y="4622765"/>
            <a:ext cx="700951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00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C9EF35B-C26E-FD2C-942B-EF10301C9DB7}"/>
              </a:ext>
            </a:extLst>
          </p:cNvPr>
          <p:cNvSpPr/>
          <p:nvPr/>
        </p:nvSpPr>
        <p:spPr>
          <a:xfrm>
            <a:off x="872991" y="4552818"/>
            <a:ext cx="2944528" cy="38482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60AF8F-D1B9-6509-8DCD-C61B63C6667E}"/>
              </a:ext>
            </a:extLst>
          </p:cNvPr>
          <p:cNvGrpSpPr/>
          <p:nvPr/>
        </p:nvGrpSpPr>
        <p:grpSpPr>
          <a:xfrm>
            <a:off x="1338592" y="4551718"/>
            <a:ext cx="4875972" cy="374418"/>
            <a:chOff x="2270444" y="1820742"/>
            <a:chExt cx="4605812" cy="470814"/>
          </a:xfrm>
        </p:grpSpPr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E477FB7A-8ADC-350F-34E7-86590F9A1B28}"/>
                </a:ext>
              </a:extLst>
            </p:cNvPr>
            <p:cNvSpPr txBox="1"/>
            <p:nvPr/>
          </p:nvSpPr>
          <p:spPr bwMode="auto">
            <a:xfrm>
              <a:off x="2270444" y="1820742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cs typeface="Arial" pitchFamily="34" charset="0"/>
                </a:rPr>
                <a:t>Muhammad Idham Anugerah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ADB10F21-8B38-105A-CCA1-25AFB7455E3A}"/>
                </a:ext>
              </a:extLst>
            </p:cNvPr>
            <p:cNvSpPr txBox="1"/>
            <p:nvPr/>
          </p:nvSpPr>
          <p:spPr bwMode="auto">
            <a:xfrm>
              <a:off x="2299400" y="2014557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H071201060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3532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226566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+mj-lt"/>
              </a:rPr>
              <a:t>Melatih Model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77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Splitting &amp; Standarizing Data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E2BA8-61DB-D2C4-7E01-5201C8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9622"/>
            <a:ext cx="5616624" cy="811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21DE8-A287-079A-375E-E3D9D426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13" y="2355726"/>
            <a:ext cx="525147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2">
            <a:extLst>
              <a:ext uri="{FF2B5EF4-FFF2-40B4-BE49-F238E27FC236}">
                <a16:creationId xmlns:a16="http://schemas.microsoft.com/office/drawing/2014/main" id="{89839829-634C-5714-4C36-3B378BF3897B}"/>
              </a:ext>
            </a:extLst>
          </p:cNvPr>
          <p:cNvSpPr/>
          <p:nvPr/>
        </p:nvSpPr>
        <p:spPr>
          <a:xfrm>
            <a:off x="2483768" y="267494"/>
            <a:ext cx="2736304" cy="772664"/>
          </a:xfrm>
          <a:prstGeom prst="chevron">
            <a:avLst>
              <a:gd name="adj" fmla="val 4485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A6323A2A-9C33-B803-1304-15D23BF79AD3}"/>
              </a:ext>
            </a:extLst>
          </p:cNvPr>
          <p:cNvSpPr/>
          <p:nvPr/>
        </p:nvSpPr>
        <p:spPr>
          <a:xfrm rot="10800000">
            <a:off x="4283968" y="267494"/>
            <a:ext cx="2292320" cy="772664"/>
          </a:xfrm>
          <a:prstGeom prst="chevron">
            <a:avLst>
              <a:gd name="adj" fmla="val 4485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1C0E3F2-383B-60D2-52D5-44994E9A3A07}"/>
              </a:ext>
            </a:extLst>
          </p:cNvPr>
          <p:cNvSpPr txBox="1">
            <a:spLocks/>
          </p:cNvSpPr>
          <p:nvPr/>
        </p:nvSpPr>
        <p:spPr>
          <a:xfrm>
            <a:off x="2267744" y="382787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+mj-lt"/>
              </a:rPr>
              <a:t>Decision Tree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AB8E7-9381-E5B0-35C1-4911C4A6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14" y="2038304"/>
            <a:ext cx="382557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BDFB0A57-734F-EF00-1123-806D5A4661B6}"/>
              </a:ext>
            </a:extLst>
          </p:cNvPr>
          <p:cNvSpPr/>
          <p:nvPr/>
        </p:nvSpPr>
        <p:spPr>
          <a:xfrm>
            <a:off x="1691680" y="195486"/>
            <a:ext cx="3019578" cy="772664"/>
          </a:xfrm>
          <a:prstGeom prst="chevron">
            <a:avLst>
              <a:gd name="adj" fmla="val 448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Chevron 10">
            <a:extLst>
              <a:ext uri="{FF2B5EF4-FFF2-40B4-BE49-F238E27FC236}">
                <a16:creationId xmlns:a16="http://schemas.microsoft.com/office/drawing/2014/main" id="{C0BFFB76-64C5-9BF8-3215-6210F4304168}"/>
              </a:ext>
            </a:extLst>
          </p:cNvPr>
          <p:cNvSpPr/>
          <p:nvPr/>
        </p:nvSpPr>
        <p:spPr>
          <a:xfrm rot="10800000">
            <a:off x="3779912" y="195486"/>
            <a:ext cx="3600400" cy="772664"/>
          </a:xfrm>
          <a:prstGeom prst="chevron">
            <a:avLst>
              <a:gd name="adj" fmla="val 448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B28FDFD-8225-3472-7381-818685099673}"/>
              </a:ext>
            </a:extLst>
          </p:cNvPr>
          <p:cNvSpPr txBox="1">
            <a:spLocks/>
          </p:cNvSpPr>
          <p:nvPr/>
        </p:nvSpPr>
        <p:spPr>
          <a:xfrm>
            <a:off x="2195736" y="310779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+mj-lt"/>
              </a:rPr>
              <a:t>Random Forest Tree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7B6C3-B1C3-ECA2-6252-43A45F7D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56" y="2053545"/>
            <a:ext cx="2804403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4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3532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226566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+mj-lt"/>
              </a:rPr>
              <a:t>Library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60C14-F0DB-8BEB-1B8F-9ED99917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355726"/>
            <a:ext cx="3255289" cy="11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3532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226566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+mj-lt"/>
              </a:rPr>
              <a:t>Dataset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9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1040466"/>
            <a:ext cx="6768752" cy="15636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1875"/>
            <a:ext cx="1650216" cy="812260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3698" y="1314453"/>
            <a:ext cx="5436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cs typeface="Arial" pitchFamily="34" charset="0"/>
              </a:rPr>
              <a:t>Dataset yang digunakan ialah Informasi Kelas Pekerjaan yang mana berisi beberapa informasi mengenai kelas pekerjaan. Biasanya spesifikasi kelas pekerjaan memiliki informasi yang mencirikan kelas pekerjaan - fitur-fiturnya, dan label - dalam hal ini nilai gaji.</a:t>
            </a:r>
            <a:endParaRPr lang="en-US" altLang="ko-KR" sz="1200" dirty="0"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865FEC-DB51-4CA4-9E84-4953978B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6" y="2884067"/>
            <a:ext cx="8409488" cy="15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49729" y="342334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6372949" y="342334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C1BDC-B411-84B8-2B34-E096286A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23632"/>
            <a:ext cx="3512399" cy="31708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473216-49B4-9A19-9A84-994548B0B0E4}"/>
              </a:ext>
            </a:extLst>
          </p:cNvPr>
          <p:cNvSpPr/>
          <p:nvPr/>
        </p:nvSpPr>
        <p:spPr>
          <a:xfrm>
            <a:off x="870551" y="601964"/>
            <a:ext cx="3397424" cy="431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D3238-9B85-5F49-4FE6-CD3A0429A0D3}"/>
              </a:ext>
            </a:extLst>
          </p:cNvPr>
          <p:cNvSpPr/>
          <p:nvPr/>
        </p:nvSpPr>
        <p:spPr>
          <a:xfrm>
            <a:off x="5076056" y="601963"/>
            <a:ext cx="3397423" cy="431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9443C2-55C8-C98B-BA3B-40A07180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34" y="1223631"/>
            <a:ext cx="3250890" cy="3201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AE0C46-0D6C-E9D1-97E7-2B80B7517714}"/>
              </a:ext>
            </a:extLst>
          </p:cNvPr>
          <p:cNvSpPr txBox="1"/>
          <p:nvPr/>
        </p:nvSpPr>
        <p:spPr>
          <a:xfrm>
            <a:off x="1249090" y="601963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Mengecek Infomasi mengenai Data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CC814-C349-C0A0-02D7-C6233C507135}"/>
              </a:ext>
            </a:extLst>
          </p:cNvPr>
          <p:cNvSpPr txBox="1"/>
          <p:nvPr/>
        </p:nvSpPr>
        <p:spPr>
          <a:xfrm>
            <a:off x="5375078" y="586736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cs typeface="Arial" pitchFamily="34" charset="0"/>
              </a:rPr>
              <a:t>Mengecek apakah nilai pada tiap-tiap kolom adalah null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3532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015716" y="2300711"/>
            <a:ext cx="5112568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+mj-lt"/>
              </a:rPr>
              <a:t>Encoding &amp; Dropping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10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9">
            <a:extLst>
              <a:ext uri="{FF2B5EF4-FFF2-40B4-BE49-F238E27FC236}">
                <a16:creationId xmlns:a16="http://schemas.microsoft.com/office/drawing/2014/main" id="{ECA768EE-6C79-497E-F656-0F6C46CA5AA8}"/>
              </a:ext>
            </a:extLst>
          </p:cNvPr>
          <p:cNvSpPr/>
          <p:nvPr/>
        </p:nvSpPr>
        <p:spPr>
          <a:xfrm>
            <a:off x="4272033" y="1183338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Chevron 9">
            <a:extLst>
              <a:ext uri="{FF2B5EF4-FFF2-40B4-BE49-F238E27FC236}">
                <a16:creationId xmlns:a16="http://schemas.microsoft.com/office/drawing/2014/main" id="{9F3F9BD0-E18F-D98E-96C3-750171D1914B}"/>
              </a:ext>
            </a:extLst>
          </p:cNvPr>
          <p:cNvSpPr/>
          <p:nvPr/>
        </p:nvSpPr>
        <p:spPr>
          <a:xfrm>
            <a:off x="3497847" y="1183338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Chevron 9">
            <a:extLst>
              <a:ext uri="{FF2B5EF4-FFF2-40B4-BE49-F238E27FC236}">
                <a16:creationId xmlns:a16="http://schemas.microsoft.com/office/drawing/2014/main" id="{ED501AE6-35E4-A3AB-186F-3F759D937130}"/>
              </a:ext>
            </a:extLst>
          </p:cNvPr>
          <p:cNvSpPr/>
          <p:nvPr/>
        </p:nvSpPr>
        <p:spPr>
          <a:xfrm>
            <a:off x="2783734" y="1183338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132735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cs typeface="Arial" pitchFamily="34" charset="0"/>
              </a:rPr>
              <a:t>Melakukan pengubahan tipe objek menjadi integer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79E09-2396-F92C-B158-2A569E129A90}"/>
              </a:ext>
            </a:extLst>
          </p:cNvPr>
          <p:cNvSpPr txBox="1">
            <a:spLocks/>
          </p:cNvSpPr>
          <p:nvPr/>
        </p:nvSpPr>
        <p:spPr>
          <a:xfrm>
            <a:off x="-216024" y="123756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Encoding</a:t>
            </a:r>
            <a:endParaRPr lang="ko-KR" alt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1F54143-2DBB-2FF5-7B90-80EE54ED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2499742"/>
            <a:ext cx="746824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2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9">
            <a:extLst>
              <a:ext uri="{FF2B5EF4-FFF2-40B4-BE49-F238E27FC236}">
                <a16:creationId xmlns:a16="http://schemas.microsoft.com/office/drawing/2014/main" id="{ECA768EE-6C79-497E-F656-0F6C46CA5AA8}"/>
              </a:ext>
            </a:extLst>
          </p:cNvPr>
          <p:cNvSpPr/>
          <p:nvPr/>
        </p:nvSpPr>
        <p:spPr>
          <a:xfrm>
            <a:off x="4272033" y="1183338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Chevron 9">
            <a:extLst>
              <a:ext uri="{FF2B5EF4-FFF2-40B4-BE49-F238E27FC236}">
                <a16:creationId xmlns:a16="http://schemas.microsoft.com/office/drawing/2014/main" id="{9F3F9BD0-E18F-D98E-96C3-750171D1914B}"/>
              </a:ext>
            </a:extLst>
          </p:cNvPr>
          <p:cNvSpPr/>
          <p:nvPr/>
        </p:nvSpPr>
        <p:spPr>
          <a:xfrm>
            <a:off x="3497847" y="1183338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Chevron 9">
            <a:extLst>
              <a:ext uri="{FF2B5EF4-FFF2-40B4-BE49-F238E27FC236}">
                <a16:creationId xmlns:a16="http://schemas.microsoft.com/office/drawing/2014/main" id="{ED501AE6-35E4-A3AB-186F-3F759D937130}"/>
              </a:ext>
            </a:extLst>
          </p:cNvPr>
          <p:cNvSpPr/>
          <p:nvPr/>
        </p:nvSpPr>
        <p:spPr>
          <a:xfrm>
            <a:off x="2783734" y="1183338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132735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cs typeface="Arial" pitchFamily="34" charset="0"/>
              </a:rPr>
              <a:t>Membuang kolom yang tidak terlalu penting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79E09-2396-F92C-B158-2A569E129A90}"/>
              </a:ext>
            </a:extLst>
          </p:cNvPr>
          <p:cNvSpPr txBox="1">
            <a:spLocks/>
          </p:cNvSpPr>
          <p:nvPr/>
        </p:nvSpPr>
        <p:spPr>
          <a:xfrm>
            <a:off x="-216024" y="123756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Dropping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50D1E-1251-29A6-BF52-E6112A8C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2499812"/>
            <a:ext cx="7884368" cy="14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40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98</Words>
  <Application>Microsoft Office PowerPoint</Application>
  <PresentationFormat>On-screen Show (16:9)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Cover and End Slide Master</vt:lpstr>
      <vt:lpstr>Contents Slide Master</vt:lpstr>
      <vt:lpstr>Section Break Slide Master</vt:lpstr>
      <vt:lpstr>KLASIFIKASI KELAS PEKERJAAN MENGGUNAKAN DECISION TREE &amp; RANDOM FOREST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Splitting &amp; Standarizing Data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Nearyuu Yuu</cp:lastModifiedBy>
  <cp:revision>90</cp:revision>
  <dcterms:created xsi:type="dcterms:W3CDTF">2016-12-01T00:32:25Z</dcterms:created>
  <dcterms:modified xsi:type="dcterms:W3CDTF">2022-12-15T13:11:08Z</dcterms:modified>
</cp:coreProperties>
</file>