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zH8B0NmjxmFcq2wBZ+biVdVgT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d195dd11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d195dd1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eb8c382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eb8c38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4f98c122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4f98c1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e80dfec7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e4e80dfec7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a4fcd0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a4fcd0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5eb8c382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5eb8c38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4f98c122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4f98c12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45ef9e8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45ef9e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eb8c382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eb8c3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5eb8c382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5eb8c38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d195dd11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d195dd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ahasaweb.com/operator-perbandingan-dan-operator-logika-pada-javascript/"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646363"/>
            <a:ext cx="9144000" cy="92811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PERULANGAN</a:t>
            </a:r>
            <a:endParaRPr/>
          </a:p>
        </p:txBody>
      </p:sp>
      <p:sp>
        <p:nvSpPr>
          <p:cNvPr id="85" name="Google Shape;85;p1"/>
          <p:cNvSpPr txBox="1"/>
          <p:nvPr>
            <p:ph idx="1" type="subTitle"/>
          </p:nvPr>
        </p:nvSpPr>
        <p:spPr>
          <a:xfrm>
            <a:off x="1524000" y="357447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rPr lang="en-US" sz="3600"/>
              <a:t>(PADA 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ed195dd115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perulangan dengan pengondisian</a:t>
            </a:r>
            <a:endParaRPr/>
          </a:p>
        </p:txBody>
      </p:sp>
      <p:sp>
        <p:nvSpPr>
          <p:cNvPr id="138" name="Google Shape;138;ged195dd115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for ( i = 0; i &lt; 10 ; i ++) {</a:t>
            </a:r>
            <a:endParaRPr/>
          </a:p>
          <a:p>
            <a:pPr indent="0" lvl="0" marL="0" rtl="0" algn="l">
              <a:spcBef>
                <a:spcPts val="1000"/>
              </a:spcBef>
              <a:spcAft>
                <a:spcPts val="0"/>
              </a:spcAft>
              <a:buNone/>
            </a:pPr>
            <a:r>
              <a:rPr lang="en-US"/>
              <a:t>	if ( i % 2 == 0 ) {</a:t>
            </a:r>
            <a:endParaRPr/>
          </a:p>
          <a:p>
            <a:pPr indent="0" lvl="0" marL="0" rtl="0" algn="l">
              <a:spcBef>
                <a:spcPts val="1000"/>
              </a:spcBef>
              <a:spcAft>
                <a:spcPts val="0"/>
              </a:spcAft>
              <a:buNone/>
            </a:pPr>
            <a:r>
              <a:rPr lang="en-US"/>
              <a:t>		console.log (‘bilangan genap’) </a:t>
            </a:r>
            <a:endParaRPr/>
          </a:p>
          <a:p>
            <a:pPr indent="0" lvl="0" marL="0" rtl="0" algn="l">
              <a:spcBef>
                <a:spcPts val="1000"/>
              </a:spcBef>
              <a:spcAft>
                <a:spcPts val="0"/>
              </a:spcAft>
              <a:buNone/>
            </a:pPr>
            <a:r>
              <a:rPr lang="en-US"/>
              <a:t>	} else {</a:t>
            </a:r>
            <a:endParaRPr/>
          </a:p>
          <a:p>
            <a:pPr indent="0" lvl="0" marL="0" rtl="0" algn="l">
              <a:spcBef>
                <a:spcPts val="1000"/>
              </a:spcBef>
              <a:spcAft>
                <a:spcPts val="0"/>
              </a:spcAft>
              <a:buNone/>
            </a:pPr>
            <a:r>
              <a:rPr lang="en-US"/>
              <a:t>		console.log (` ${i} adalah bilangan ganjil`)</a:t>
            </a:r>
            <a:endParaRPr/>
          </a:p>
          <a:p>
            <a:pPr indent="0" lvl="0" marL="0" rtl="0" algn="l">
              <a:spcBef>
                <a:spcPts val="1000"/>
              </a:spcBef>
              <a:spcAft>
                <a:spcPts val="0"/>
              </a:spcAft>
              <a:buNone/>
            </a:pP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5eb8c3829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praktik…..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4f98c122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TUGAS!</a:t>
            </a:r>
            <a:endParaRPr/>
          </a:p>
        </p:txBody>
      </p:sp>
      <p:sp>
        <p:nvSpPr>
          <p:cNvPr id="149" name="Google Shape;149;ge4f98c1225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3000"/>
              <a:t>Buat sebuah program menggunakkan nested loop/ perulangan bersarang, agar menampilkan output :</a:t>
            </a:r>
            <a:endParaRPr sz="3000"/>
          </a:p>
          <a:p>
            <a:pPr indent="0" lvl="0" marL="0" rtl="0" algn="l">
              <a:spcBef>
                <a:spcPts val="1000"/>
              </a:spcBef>
              <a:spcAft>
                <a:spcPts val="0"/>
              </a:spcAft>
              <a:buNone/>
            </a:pPr>
            <a:r>
              <a:t/>
            </a:r>
            <a:endParaRPr sz="3000"/>
          </a:p>
          <a:p>
            <a:pPr indent="0" lvl="0" marL="0" rtl="0" algn="l">
              <a:spcBef>
                <a:spcPts val="1000"/>
              </a:spcBef>
              <a:spcAft>
                <a:spcPts val="0"/>
              </a:spcAft>
              <a:buNone/>
            </a:pPr>
            <a:r>
              <a:rPr lang="en-US" sz="3000"/>
              <a:t>*	</a:t>
            </a:r>
            <a:r>
              <a:rPr lang="en-US" sz="3000"/>
              <a:t>*	*	*	*</a:t>
            </a:r>
            <a:endParaRPr sz="3000"/>
          </a:p>
          <a:p>
            <a:pPr indent="0" lvl="0" marL="0" rtl="0" algn="l">
              <a:spcBef>
                <a:spcPts val="1000"/>
              </a:spcBef>
              <a:spcAft>
                <a:spcPts val="0"/>
              </a:spcAft>
              <a:buNone/>
            </a:pPr>
            <a:r>
              <a:rPr lang="en-US" sz="3000"/>
              <a:t>*	*	*	*	*</a:t>
            </a:r>
            <a:endParaRPr sz="3000"/>
          </a:p>
          <a:p>
            <a:pPr indent="0" lvl="0" marL="0" rtl="0" algn="l">
              <a:spcBef>
                <a:spcPts val="1000"/>
              </a:spcBef>
              <a:spcAft>
                <a:spcPts val="0"/>
              </a:spcAft>
              <a:buNone/>
            </a:pPr>
            <a:r>
              <a:rPr lang="en-US" sz="3000"/>
              <a:t>*	*	*	*	*</a:t>
            </a:r>
            <a:endParaRPr sz="3000"/>
          </a:p>
          <a:p>
            <a:pPr indent="0" lvl="0" marL="0" rtl="0" algn="l">
              <a:spcBef>
                <a:spcPts val="1000"/>
              </a:spcBef>
              <a:spcAft>
                <a:spcPts val="0"/>
              </a:spcAft>
              <a:buNone/>
            </a:pPr>
            <a:r>
              <a:rPr lang="en-US" sz="3000"/>
              <a:t>*	*	*	*	*</a:t>
            </a:r>
            <a:endParaRPr sz="3000"/>
          </a:p>
          <a:p>
            <a:pPr indent="0" lvl="0" marL="0" rtl="0" algn="l">
              <a:spcBef>
                <a:spcPts val="1000"/>
              </a:spcBef>
              <a:spcAft>
                <a:spcPts val="0"/>
              </a:spcAft>
              <a:buNone/>
            </a:pPr>
            <a:r>
              <a:rPr lang="en-US" sz="3000"/>
              <a:t>*	*	*	*	*</a:t>
            </a:r>
            <a:endParaRPr sz="3000"/>
          </a:p>
          <a:p>
            <a:pPr indent="0" lvl="0" marL="0" rtl="0" algn="l">
              <a:spcBef>
                <a:spcPts val="1000"/>
              </a:spcBef>
              <a:spcAft>
                <a:spcPts val="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e4e80dfec7_1_5"/>
          <p:cNvSpPr/>
          <p:nvPr/>
        </p:nvSpPr>
        <p:spPr>
          <a:xfrm>
            <a:off x="3552895" y="380980"/>
            <a:ext cx="5086200" cy="6374100"/>
          </a:xfrm>
          <a:prstGeom prst="rect">
            <a:avLst/>
          </a:prstGeom>
          <a:noFill/>
          <a:ln>
            <a:noFill/>
          </a:ln>
        </p:spPr>
        <p:txBody>
          <a:bodyPr anchorCtr="0" anchor="t" bIns="45000" lIns="90000" spcFirstLastPara="1" rIns="90000" wrap="square" tIns="45000">
            <a:noAutofit/>
          </a:bodyPr>
          <a:lstStyle/>
          <a:p>
            <a:pPr indent="0" lvl="0" marL="0" marR="0" rtl="0" algn="ctr">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RULES</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A</a:t>
            </a:r>
            <a:r>
              <a:rPr lang="en-US" sz="2500">
                <a:latin typeface="Calibri"/>
                <a:ea typeface="Calibri"/>
                <a:cs typeface="Calibri"/>
                <a:sym typeface="Calibri"/>
              </a:rPr>
              <a:t>ttendance</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Follow the rules</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Ask us anything in channel discord</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Speak for yourself first</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Mentor availability</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Independent</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Hard work</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Do your best</a:t>
            </a:r>
            <a:endParaRPr b="0" i="0" sz="2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Continuous self improvement</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5a4fcd06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PERULANGAN</a:t>
            </a:r>
            <a:endParaRPr/>
          </a:p>
        </p:txBody>
      </p:sp>
      <p:sp>
        <p:nvSpPr>
          <p:cNvPr id="96" name="Google Shape;96;ge5a4fcd065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300">
                <a:latin typeface="Times New Roman"/>
                <a:ea typeface="Times New Roman"/>
                <a:cs typeface="Times New Roman"/>
                <a:sym typeface="Times New Roman"/>
              </a:rPr>
              <a:t>Perulangan merupakan salah satu struktur dasar pada algoritma. perulangan diibaratkan kita sedang mengikuti  sebuah balapan mobil yang harus juara dengan mengelilingi lap tersebut.</a:t>
            </a:r>
            <a:endParaRPr sz="2300">
              <a:latin typeface="Times New Roman"/>
              <a:ea typeface="Times New Roman"/>
              <a:cs typeface="Times New Roman"/>
              <a:sym typeface="Times New Roman"/>
            </a:endParaRPr>
          </a:p>
          <a:p>
            <a:pPr indent="0" lvl="0" marL="0" rtl="0" algn="just">
              <a:spcBef>
                <a:spcPts val="1000"/>
              </a:spcBef>
              <a:spcAft>
                <a:spcPts val="0"/>
              </a:spcAft>
              <a:buNone/>
            </a:pPr>
            <a:r>
              <a:t/>
            </a:r>
            <a:endParaRPr sz="2400"/>
          </a:p>
          <a:p>
            <a:pPr indent="457200" lvl="0" marL="0" rtl="0" algn="l">
              <a:lnSpc>
                <a:spcPct val="115000"/>
              </a:lnSpc>
              <a:spcBef>
                <a:spcPts val="0"/>
              </a:spcBef>
              <a:spcAft>
                <a:spcPts val="0"/>
              </a:spcAft>
              <a:buNone/>
            </a:pPr>
            <a:r>
              <a:rPr lang="en-US" sz="2200">
                <a:latin typeface="Times New Roman"/>
                <a:ea typeface="Times New Roman"/>
                <a:cs typeface="Times New Roman"/>
                <a:sym typeface="Times New Roman"/>
              </a:rPr>
              <a:t>Ada beberapa jenis loop atau perulang pada javascript yang bisa digunakan tergantung pada kebutuhan data yang ingin kita olah. Proses loop atau perulang ini memudahkan kita untuk membuat sebuah daftar, atau perhitungan secara dinamis tanpa perlu menulis kode berulang secara manual.</a:t>
            </a:r>
            <a:endParaRPr sz="2200">
              <a:latin typeface="Times New Roman"/>
              <a:ea typeface="Times New Roman"/>
              <a:cs typeface="Times New Roman"/>
              <a:sym typeface="Times New Roman"/>
            </a:endParaRPr>
          </a:p>
          <a:p>
            <a:pPr indent="0" lvl="0" marL="0" rtl="0" algn="just">
              <a:spcBef>
                <a:spcPts val="1800"/>
              </a:spcBef>
              <a:spcAft>
                <a:spcPts val="0"/>
              </a:spcAft>
              <a:buClr>
                <a:schemeClr val="dk1"/>
              </a:buClr>
              <a:buSzPts val="1100"/>
              <a:buFont typeface="Arial"/>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e5eb8c3829_0_9"/>
          <p:cNvSpPr txBox="1"/>
          <p:nvPr>
            <p:ph idx="1" type="body"/>
          </p:nvPr>
        </p:nvSpPr>
        <p:spPr>
          <a:xfrm>
            <a:off x="838200" y="878825"/>
            <a:ext cx="10515600" cy="5298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perulangan ini dibagi dua.</a:t>
            </a:r>
            <a:endParaRPr sz="2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Yaitu: </a:t>
            </a:r>
            <a:r>
              <a:rPr i="1" lang="en-US" sz="2200">
                <a:latin typeface="Times New Roman"/>
                <a:ea typeface="Times New Roman"/>
                <a:cs typeface="Times New Roman"/>
                <a:sym typeface="Times New Roman"/>
              </a:rPr>
              <a:t>counted loop</a:t>
            </a:r>
            <a:r>
              <a:rPr lang="en-US" sz="2200">
                <a:latin typeface="Times New Roman"/>
                <a:ea typeface="Times New Roman"/>
                <a:cs typeface="Times New Roman"/>
                <a:sym typeface="Times New Roman"/>
              </a:rPr>
              <a:t> dan </a:t>
            </a:r>
            <a:r>
              <a:rPr i="1" lang="en-US" sz="2200">
                <a:latin typeface="Times New Roman"/>
                <a:ea typeface="Times New Roman"/>
                <a:cs typeface="Times New Roman"/>
                <a:sym typeface="Times New Roman"/>
              </a:rPr>
              <a:t>uncounted loop</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Perbedaanya:</a:t>
            </a:r>
            <a:endParaRPr sz="2200">
              <a:latin typeface="Times New Roman"/>
              <a:ea typeface="Times New Roman"/>
              <a:cs typeface="Times New Roman"/>
              <a:sym typeface="Times New Roman"/>
            </a:endParaRPr>
          </a:p>
          <a:p>
            <a:pPr indent="-368300" lvl="0" marL="457200" rtl="0" algn="l">
              <a:lnSpc>
                <a:spcPct val="115000"/>
              </a:lnSpc>
              <a:spcBef>
                <a:spcPts val="1200"/>
              </a:spcBef>
              <a:spcAft>
                <a:spcPts val="0"/>
              </a:spcAft>
              <a:buSzPts val="2200"/>
              <a:buFont typeface="Times New Roman"/>
              <a:buChar char="●"/>
            </a:pPr>
            <a:r>
              <a:rPr lang="en-US" sz="2200">
                <a:latin typeface="Times New Roman"/>
                <a:ea typeface="Times New Roman"/>
                <a:cs typeface="Times New Roman"/>
                <a:sym typeface="Times New Roman"/>
              </a:rPr>
              <a:t>Counted loop merupakan perulangan yang jelas dan sudah tentu banyak perulangannya.</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Sedangkan Uncounted Loop, merupakan perulangan yang tidak jelas berapa kali ia harus mengulang.</a:t>
            </a:r>
            <a:endParaRPr sz="2200">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2200">
                <a:latin typeface="Times New Roman"/>
                <a:ea typeface="Times New Roman"/>
                <a:cs typeface="Times New Roman"/>
                <a:sym typeface="Times New Roman"/>
              </a:rPr>
              <a:t>*  Contoh dari Counted Loop : FOR</a:t>
            </a:r>
            <a:endParaRPr sz="2200">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US" sz="2200">
                <a:latin typeface="Times New Roman"/>
                <a:ea typeface="Times New Roman"/>
                <a:cs typeface="Times New Roman"/>
                <a:sym typeface="Times New Roman"/>
              </a:rPr>
              <a:t>* Contoh dari Uncounted Loop : While &amp; Do</a:t>
            </a:r>
            <a:endParaRPr sz="2200">
              <a:latin typeface="Times New Roman"/>
              <a:ea typeface="Times New Roman"/>
              <a:cs typeface="Times New Roman"/>
              <a:sym typeface="Times New Roman"/>
            </a:endParaRPr>
          </a:p>
          <a:p>
            <a:pPr indent="0" lvl="0" marL="457200" rtl="0" algn="l">
              <a:lnSpc>
                <a:spcPct val="115000"/>
              </a:lnSpc>
              <a:spcBef>
                <a:spcPts val="1800"/>
              </a:spcBef>
              <a:spcAft>
                <a:spcPts val="0"/>
              </a:spcAft>
              <a:buNone/>
            </a:pPr>
            <a:r>
              <a:t/>
            </a:r>
            <a:endParaRPr sz="1200">
              <a:highlight>
                <a:srgbClr val="FFFFFF"/>
              </a:highlight>
              <a:latin typeface="Georgia"/>
              <a:ea typeface="Georgia"/>
              <a:cs typeface="Georgia"/>
              <a:sym typeface="Georgia"/>
            </a:endParaRPr>
          </a:p>
          <a:p>
            <a:pPr indent="0" lvl="0" marL="0" rtl="0" algn="l">
              <a:spcBef>
                <a:spcPts val="1800"/>
              </a:spcBef>
              <a:spcAft>
                <a:spcPts val="0"/>
              </a:spcAft>
              <a:buNone/>
            </a:pPr>
            <a:r>
              <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e4f98c1225_0_6"/>
          <p:cNvSpPr txBox="1"/>
          <p:nvPr>
            <p:ph type="title"/>
          </p:nvPr>
        </p:nvSpPr>
        <p:spPr>
          <a:xfrm>
            <a:off x="838200" y="1439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perulangan for</a:t>
            </a:r>
            <a:endParaRPr/>
          </a:p>
        </p:txBody>
      </p:sp>
      <p:sp>
        <p:nvSpPr>
          <p:cNvPr id="107" name="Google Shape;107;ge4f98c1225_0_6"/>
          <p:cNvSpPr txBox="1"/>
          <p:nvPr>
            <p:ph idx="1" type="body"/>
          </p:nvPr>
        </p:nvSpPr>
        <p:spPr>
          <a:xfrm>
            <a:off x="291350" y="1469600"/>
            <a:ext cx="11485200" cy="47073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t/>
            </a:r>
            <a:endParaRPr/>
          </a:p>
          <a:p>
            <a:pPr indent="0" lvl="0" marL="0" rtl="0" algn="l">
              <a:lnSpc>
                <a:spcPct val="100000"/>
              </a:lnSpc>
              <a:spcBef>
                <a:spcPts val="0"/>
              </a:spcBef>
              <a:spcAft>
                <a:spcPts val="0"/>
              </a:spcAft>
              <a:buClr>
                <a:schemeClr val="dk1"/>
              </a:buClr>
              <a:buSzPct val="53658"/>
              <a:buFont typeface="Arial"/>
              <a:buNone/>
            </a:pPr>
            <a:r>
              <a:rPr lang="en-US" sz="2050">
                <a:solidFill>
                  <a:schemeClr val="lt1"/>
                </a:solidFill>
                <a:highlight>
                  <a:srgbClr val="282C34"/>
                </a:highlight>
                <a:latin typeface="Courier New"/>
                <a:ea typeface="Courier New"/>
                <a:cs typeface="Courier New"/>
                <a:sym typeface="Courier New"/>
              </a:rPr>
              <a:t>syntak : </a:t>
            </a:r>
            <a:endParaRPr sz="205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53658"/>
              <a:buFont typeface="Arial"/>
              <a:buNone/>
            </a:pPr>
            <a:r>
              <a:t/>
            </a:r>
            <a:endParaRPr sz="205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62857"/>
              <a:buFont typeface="Arial"/>
              <a:buNone/>
            </a:pPr>
            <a:r>
              <a:t/>
            </a:r>
            <a:endParaRPr sz="1750">
              <a:latin typeface="Courier New"/>
              <a:ea typeface="Courier New"/>
              <a:cs typeface="Courier New"/>
              <a:sym typeface="Courier New"/>
            </a:endParaRPr>
          </a:p>
          <a:p>
            <a:pPr indent="0" lvl="0" marL="0" rtl="0" algn="l">
              <a:spcBef>
                <a:spcPts val="1000"/>
              </a:spcBef>
              <a:spcAft>
                <a:spcPts val="0"/>
              </a:spcAft>
              <a:buNone/>
            </a:pPr>
            <a:r>
              <a:t/>
            </a:r>
            <a:endParaRPr sz="2466">
              <a:latin typeface="Times New Roman"/>
              <a:ea typeface="Times New Roman"/>
              <a:cs typeface="Times New Roman"/>
              <a:sym typeface="Times New Roman"/>
            </a:endParaRPr>
          </a:p>
          <a:p>
            <a:pPr indent="0" lvl="0" marL="0" rtl="0" algn="l">
              <a:spcBef>
                <a:spcPts val="1000"/>
              </a:spcBef>
              <a:spcAft>
                <a:spcPts val="0"/>
              </a:spcAft>
              <a:buNone/>
            </a:pPr>
            <a:r>
              <a:t/>
            </a:r>
            <a:endParaRPr sz="2466">
              <a:latin typeface="Times New Roman"/>
              <a:ea typeface="Times New Roman"/>
              <a:cs typeface="Times New Roman"/>
              <a:sym typeface="Times New Roman"/>
            </a:endParaRPr>
          </a:p>
          <a:p>
            <a:pPr indent="0" lvl="0" marL="0" rtl="0" algn="l">
              <a:spcBef>
                <a:spcPts val="1000"/>
              </a:spcBef>
              <a:spcAft>
                <a:spcPts val="0"/>
              </a:spcAft>
              <a:buNone/>
            </a:pPr>
            <a:r>
              <a:t/>
            </a:r>
            <a:endParaRPr sz="2466">
              <a:latin typeface="Times New Roman"/>
              <a:ea typeface="Times New Roman"/>
              <a:cs typeface="Times New Roman"/>
              <a:sym typeface="Times New Roman"/>
            </a:endParaRPr>
          </a:p>
          <a:p>
            <a:pPr indent="-359505" lvl="0" marL="457200" rtl="0" algn="l">
              <a:lnSpc>
                <a:spcPct val="115000"/>
              </a:lnSpc>
              <a:spcBef>
                <a:spcPts val="0"/>
              </a:spcBef>
              <a:spcAft>
                <a:spcPts val="0"/>
              </a:spcAft>
              <a:buClr>
                <a:schemeClr val="dk1"/>
              </a:buClr>
              <a:buSzPct val="100000"/>
              <a:buFont typeface="Times New Roman"/>
              <a:buChar char="●"/>
            </a:pPr>
            <a:r>
              <a:rPr lang="en-US" sz="2660">
                <a:latin typeface="Times New Roman"/>
                <a:ea typeface="Times New Roman"/>
                <a:cs typeface="Times New Roman"/>
                <a:sym typeface="Times New Roman"/>
              </a:rPr>
              <a:t>Inisialisasi adalah saat pertama kali kita mendeklarasi sebuah nilai awal, dimana nilai awal akan berubah selama belum memenuhi syarat kondisi.</a:t>
            </a:r>
            <a:endParaRPr sz="2660">
              <a:latin typeface="Times New Roman"/>
              <a:ea typeface="Times New Roman"/>
              <a:cs typeface="Times New Roman"/>
              <a:sym typeface="Times New Roman"/>
            </a:endParaRPr>
          </a:p>
          <a:p>
            <a:pPr indent="-359505" lvl="0" marL="457200" rtl="0" algn="l">
              <a:lnSpc>
                <a:spcPct val="115000"/>
              </a:lnSpc>
              <a:spcBef>
                <a:spcPts val="0"/>
              </a:spcBef>
              <a:spcAft>
                <a:spcPts val="0"/>
              </a:spcAft>
              <a:buClr>
                <a:schemeClr val="dk1"/>
              </a:buClr>
              <a:buSzPct val="100000"/>
              <a:buFont typeface="Times New Roman"/>
              <a:buChar char="●"/>
            </a:pPr>
            <a:r>
              <a:rPr lang="en-US" sz="2660">
                <a:latin typeface="Times New Roman"/>
                <a:ea typeface="Times New Roman"/>
                <a:cs typeface="Times New Roman"/>
                <a:sym typeface="Times New Roman"/>
              </a:rPr>
              <a:t>Kondisi berfungsi untuk mengecek perubahan yang terjadi setiap kali terjadi eksekusi iterasi perulangan dengan menggunakan </a:t>
            </a:r>
            <a:r>
              <a:rPr lang="en-US" sz="2660">
                <a:uFill>
                  <a:noFill/>
                </a:uFill>
                <a:latin typeface="Times New Roman"/>
                <a:ea typeface="Times New Roman"/>
                <a:cs typeface="Times New Roman"/>
                <a:sym typeface="Times New Roman"/>
                <a:hlinkClick r:id="rId3"/>
              </a:rPr>
              <a:t>operator perbandingan</a:t>
            </a:r>
            <a:r>
              <a:rPr lang="en-US" sz="2660">
                <a:latin typeface="Times New Roman"/>
                <a:ea typeface="Times New Roman"/>
                <a:cs typeface="Times New Roman"/>
                <a:sym typeface="Times New Roman"/>
              </a:rPr>
              <a:t>.</a:t>
            </a:r>
            <a:endParaRPr sz="2660">
              <a:latin typeface="Times New Roman"/>
              <a:ea typeface="Times New Roman"/>
              <a:cs typeface="Times New Roman"/>
              <a:sym typeface="Times New Roman"/>
            </a:endParaRPr>
          </a:p>
          <a:p>
            <a:pPr indent="-359505" lvl="0" marL="457200" rtl="0" algn="l">
              <a:lnSpc>
                <a:spcPct val="115000"/>
              </a:lnSpc>
              <a:spcBef>
                <a:spcPts val="0"/>
              </a:spcBef>
              <a:spcAft>
                <a:spcPts val="0"/>
              </a:spcAft>
              <a:buClr>
                <a:schemeClr val="dk1"/>
              </a:buClr>
              <a:buSzPct val="100000"/>
              <a:buFont typeface="Times New Roman"/>
              <a:buChar char="●"/>
            </a:pPr>
            <a:r>
              <a:rPr lang="en-US" sz="2660">
                <a:latin typeface="Times New Roman"/>
                <a:ea typeface="Times New Roman"/>
                <a:cs typeface="Times New Roman"/>
                <a:sym typeface="Times New Roman"/>
              </a:rPr>
              <a:t>Eksekusi Iterasi proses akhir setiap kali terjadi eksekusi iterasi, biasanya digunakan untuk proses penambahan (increment) atau pengurangan (decrement).</a:t>
            </a:r>
            <a:endParaRPr sz="2660">
              <a:latin typeface="Times New Roman"/>
              <a:ea typeface="Times New Roman"/>
              <a:cs typeface="Times New Roman"/>
              <a:sym typeface="Times New Roman"/>
            </a:endParaRPr>
          </a:p>
          <a:p>
            <a:pPr indent="0" lvl="0" marL="0" rtl="0" algn="l">
              <a:spcBef>
                <a:spcPts val="1800"/>
              </a:spcBef>
              <a:spcAft>
                <a:spcPts val="0"/>
              </a:spcAft>
              <a:buNone/>
            </a:pPr>
            <a:r>
              <a:t/>
            </a:r>
            <a:endParaRPr sz="1750">
              <a:latin typeface="Courier New"/>
              <a:ea typeface="Courier New"/>
              <a:cs typeface="Courier New"/>
              <a:sym typeface="Courier New"/>
            </a:endParaRPr>
          </a:p>
          <a:p>
            <a:pPr indent="0" lvl="0" marL="0" rtl="0" algn="l">
              <a:spcBef>
                <a:spcPts val="1000"/>
              </a:spcBef>
              <a:spcAft>
                <a:spcPts val="0"/>
              </a:spcAft>
              <a:buNone/>
            </a:pPr>
            <a:r>
              <a:t/>
            </a:r>
            <a:endParaRPr sz="1750">
              <a:latin typeface="Courier New"/>
              <a:ea typeface="Courier New"/>
              <a:cs typeface="Courier New"/>
              <a:sym typeface="Courier New"/>
            </a:endParaRPr>
          </a:p>
          <a:p>
            <a:pPr indent="0" lvl="0" marL="0" rtl="0" algn="l">
              <a:spcBef>
                <a:spcPts val="1000"/>
              </a:spcBef>
              <a:spcAft>
                <a:spcPts val="0"/>
              </a:spcAft>
              <a:buNone/>
            </a:pPr>
            <a:r>
              <a:t/>
            </a:r>
            <a:endParaRPr sz="1750">
              <a:latin typeface="Courier New"/>
              <a:ea typeface="Courier New"/>
              <a:cs typeface="Courier New"/>
              <a:sym typeface="Courier New"/>
            </a:endParaRPr>
          </a:p>
        </p:txBody>
      </p:sp>
      <p:pic>
        <p:nvPicPr>
          <p:cNvPr id="108" name="Google Shape;108;ge4f98c1225_0_6"/>
          <p:cNvPicPr preferRelativeResize="0"/>
          <p:nvPr/>
        </p:nvPicPr>
        <p:blipFill>
          <a:blip r:embed="rId4">
            <a:alphaModFix/>
          </a:blip>
          <a:stretch>
            <a:fillRect/>
          </a:stretch>
        </p:blipFill>
        <p:spPr>
          <a:xfrm>
            <a:off x="346675" y="2215300"/>
            <a:ext cx="11609300" cy="100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445ef9e80_0_6"/>
          <p:cNvSpPr txBox="1"/>
          <p:nvPr>
            <p:ph idx="1" type="body"/>
          </p:nvPr>
        </p:nvSpPr>
        <p:spPr>
          <a:xfrm>
            <a:off x="838200" y="623125"/>
            <a:ext cx="10794600" cy="55536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t>Algoritma dari looping FOR</a:t>
            </a:r>
            <a:endParaRPr/>
          </a:p>
        </p:txBody>
      </p:sp>
      <p:pic>
        <p:nvPicPr>
          <p:cNvPr id="114" name="Google Shape;114;g10445ef9e80_0_6"/>
          <p:cNvPicPr preferRelativeResize="0"/>
          <p:nvPr/>
        </p:nvPicPr>
        <p:blipFill>
          <a:blip r:embed="rId3">
            <a:alphaModFix/>
          </a:blip>
          <a:stretch>
            <a:fillRect/>
          </a:stretch>
        </p:blipFill>
        <p:spPr>
          <a:xfrm>
            <a:off x="969700" y="1714450"/>
            <a:ext cx="10242750" cy="443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e5eb8c3829_0_0"/>
          <p:cNvSpPr txBox="1"/>
          <p:nvPr>
            <p:ph type="title"/>
          </p:nvPr>
        </p:nvSpPr>
        <p:spPr>
          <a:xfrm>
            <a:off x="838200" y="223875"/>
            <a:ext cx="10515600" cy="114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perulangan while</a:t>
            </a:r>
            <a:endParaRPr/>
          </a:p>
        </p:txBody>
      </p:sp>
      <p:sp>
        <p:nvSpPr>
          <p:cNvPr id="120" name="Google Shape;120;ge5eb8c3829_0_0"/>
          <p:cNvSpPr txBox="1"/>
          <p:nvPr>
            <p:ph idx="1" type="body"/>
          </p:nvPr>
        </p:nvSpPr>
        <p:spPr>
          <a:xfrm>
            <a:off x="838200" y="1443800"/>
            <a:ext cx="10515600" cy="4733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lang="en-US" sz="2100">
                <a:latin typeface="Times New Roman"/>
                <a:ea typeface="Times New Roman"/>
                <a:cs typeface="Times New Roman"/>
                <a:sym typeface="Times New Roman"/>
              </a:rPr>
              <a:t>Perulangan while merupakan perulangan yang termasuk dalam perulangan </a:t>
            </a:r>
            <a:r>
              <a:rPr i="1" lang="en-US" sz="2100">
                <a:latin typeface="Times New Roman"/>
                <a:ea typeface="Times New Roman"/>
                <a:cs typeface="Times New Roman"/>
                <a:sym typeface="Times New Roman"/>
              </a:rPr>
              <a:t>uncounted loop</a:t>
            </a:r>
            <a:r>
              <a:rPr lang="en-US" sz="2100">
                <a:latin typeface="Times New Roman"/>
                <a:ea typeface="Times New Roman"/>
                <a:cs typeface="Times New Roman"/>
                <a:sym typeface="Times New Roman"/>
              </a:rPr>
              <a:t>. Loop While hanya membutuhkan ekspresi kondisi. Perulangan while dapat mengulang melalui blok kode selama kondisi yang ditentukan benar.</a:t>
            </a:r>
            <a:endParaRPr sz="24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Syntak while </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while (</a:t>
            </a:r>
            <a:r>
              <a:rPr i="1" lang="en-US" sz="1750">
                <a:solidFill>
                  <a:schemeClr val="lt1"/>
                </a:solidFill>
                <a:highlight>
                  <a:schemeClr val="dk1"/>
                </a:highlight>
                <a:latin typeface="Courier New"/>
                <a:ea typeface="Courier New"/>
                <a:cs typeface="Courier New"/>
                <a:sym typeface="Courier New"/>
              </a:rPr>
              <a:t>condition</a:t>
            </a:r>
            <a:r>
              <a:rPr lang="en-US" sz="1750">
                <a:solidFill>
                  <a:schemeClr val="lt1"/>
                </a:solidFill>
                <a:highlight>
                  <a:schemeClr val="dk1"/>
                </a:highlight>
                <a:latin typeface="Courier New"/>
                <a:ea typeface="Courier New"/>
                <a:cs typeface="Courier New"/>
                <a:sym typeface="Courier New"/>
              </a:rPr>
              <a:t>) {</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i="1" lang="en-US" sz="1750">
                <a:solidFill>
                  <a:schemeClr val="lt1"/>
                </a:solidFill>
                <a:highlight>
                  <a:schemeClr val="dk1"/>
                </a:highlight>
                <a:latin typeface="Courier New"/>
                <a:ea typeface="Courier New"/>
                <a:cs typeface="Courier New"/>
                <a:sym typeface="Courier New"/>
              </a:rPr>
              <a:t>  // code block to be executed</a:t>
            </a:r>
            <a:endParaRPr i="1"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US" sz="1750">
                <a:latin typeface="Times New Roman"/>
                <a:ea typeface="Times New Roman"/>
                <a:cs typeface="Times New Roman"/>
                <a:sym typeface="Times New Roman"/>
              </a:rPr>
              <a:t>contoh code sederhananya :</a:t>
            </a:r>
            <a:endParaRPr sz="175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75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let i = 0;</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while (i &lt; 5) {</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  console.log('hari ke',+ i)</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  i++;</a:t>
            </a:r>
            <a:endParaRPr sz="1750">
              <a:solidFill>
                <a:schemeClr val="lt1"/>
              </a:solidFill>
              <a:highlight>
                <a:schemeClr val="dk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US" sz="1750">
                <a:solidFill>
                  <a:schemeClr val="lt1"/>
                </a:solidFill>
                <a:highlight>
                  <a:schemeClr val="dk1"/>
                </a:highlight>
                <a:latin typeface="Courier New"/>
                <a:ea typeface="Courier New"/>
                <a:cs typeface="Courier New"/>
                <a:sym typeface="Courier New"/>
              </a:rPr>
              <a:t>}</a:t>
            </a:r>
            <a:endParaRPr sz="1750">
              <a:solidFill>
                <a:schemeClr val="lt1"/>
              </a:solidFill>
              <a:highlight>
                <a:schemeClr val="dk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5eb8c3829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None/>
            </a:pPr>
            <a:r>
              <a:rPr lang="en-US" sz="1600">
                <a:latin typeface="Times New Roman"/>
                <a:ea typeface="Times New Roman"/>
                <a:cs typeface="Times New Roman"/>
                <a:sym typeface="Times New Roman"/>
              </a:rPr>
              <a:t>Perulangan do/while sama seperti perulangan while.</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latin typeface="Times New Roman"/>
                <a:ea typeface="Times New Roman"/>
                <a:cs typeface="Times New Roman"/>
                <a:sym typeface="Times New Roman"/>
              </a:rPr>
              <a:t>Perbedaanya:</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latin typeface="Times New Roman"/>
                <a:ea typeface="Times New Roman"/>
                <a:cs typeface="Times New Roman"/>
                <a:sym typeface="Times New Roman"/>
              </a:rPr>
              <a:t>Perulangan do/while akan melakukan perulangan sebanyak 1 kali terlebih dahulu, lalu mengecek kondisi yang ada di dalam kurung while.</a:t>
            </a:r>
            <a:endParaRPr sz="16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US" sz="1600">
                <a:solidFill>
                  <a:schemeClr val="lt1"/>
                </a:solidFill>
                <a:highlight>
                  <a:srgbClr val="282C34"/>
                </a:highlight>
                <a:latin typeface="Courier New"/>
                <a:ea typeface="Courier New"/>
                <a:cs typeface="Courier New"/>
                <a:sym typeface="Courier New"/>
              </a:rPr>
              <a:t>Syntak do … while </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US" sz="1600">
                <a:solidFill>
                  <a:schemeClr val="lt1"/>
                </a:solidFill>
                <a:highlight>
                  <a:srgbClr val="282C34"/>
                </a:highlight>
                <a:latin typeface="Courier New"/>
                <a:ea typeface="Courier New"/>
                <a:cs typeface="Courier New"/>
                <a:sym typeface="Courier New"/>
              </a:rPr>
              <a:t>do {</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US" sz="1600">
                <a:solidFill>
                  <a:schemeClr val="lt1"/>
                </a:solidFill>
                <a:highlight>
                  <a:srgbClr val="282C34"/>
                </a:highlight>
                <a:latin typeface="Courier New"/>
                <a:ea typeface="Courier New"/>
                <a:cs typeface="Courier New"/>
                <a:sym typeface="Courier New"/>
              </a:rPr>
              <a:t>  // code block to be executed</a:t>
            </a:r>
            <a:endParaRPr i="1"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US" sz="1600">
                <a:solidFill>
                  <a:schemeClr val="lt1"/>
                </a:solidFill>
                <a:highlight>
                  <a:srgbClr val="282C34"/>
                </a:highlight>
                <a:latin typeface="Courier New"/>
                <a:ea typeface="Courier New"/>
                <a:cs typeface="Courier New"/>
                <a:sym typeface="Courier New"/>
              </a:rPr>
              <a:t>}</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US" sz="1600">
                <a:solidFill>
                  <a:schemeClr val="lt1"/>
                </a:solidFill>
                <a:highlight>
                  <a:srgbClr val="282C34"/>
                </a:highlight>
                <a:latin typeface="Courier New"/>
                <a:ea typeface="Courier New"/>
                <a:cs typeface="Courier New"/>
                <a:sym typeface="Courier New"/>
              </a:rPr>
              <a:t>while (</a:t>
            </a:r>
            <a:r>
              <a:rPr i="1" lang="en-US" sz="1600">
                <a:solidFill>
                  <a:schemeClr val="lt1"/>
                </a:solidFill>
                <a:highlight>
                  <a:srgbClr val="282C34"/>
                </a:highlight>
                <a:latin typeface="Courier New"/>
                <a:ea typeface="Courier New"/>
                <a:cs typeface="Courier New"/>
                <a:sym typeface="Courier New"/>
              </a:rPr>
              <a:t>condition</a:t>
            </a:r>
            <a:r>
              <a:rPr lang="en-US" sz="1600">
                <a:solidFill>
                  <a:schemeClr val="lt1"/>
                </a:solidFill>
                <a:highlight>
                  <a:srgbClr val="282C34"/>
                </a:highlight>
                <a:latin typeface="Courier New"/>
                <a:ea typeface="Courier New"/>
                <a:cs typeface="Courier New"/>
                <a:sym typeface="Courier New"/>
              </a:rPr>
              <a:t>);</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US" sz="1600">
                <a:latin typeface="Times New Roman"/>
                <a:ea typeface="Times New Roman"/>
                <a:cs typeface="Times New Roman"/>
                <a:sym typeface="Times New Roman"/>
              </a:rPr>
              <a:t>contoh sederhananya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68750"/>
              <a:buFont typeface="Arial"/>
              <a:buNone/>
            </a:pPr>
            <a:r>
              <a:rPr lang="en-US" sz="1600">
                <a:solidFill>
                  <a:schemeClr val="lt1"/>
                </a:solidFill>
                <a:highlight>
                  <a:srgbClr val="282C34"/>
                </a:highlight>
                <a:latin typeface="Courier New"/>
                <a:ea typeface="Courier New"/>
                <a:cs typeface="Courier New"/>
                <a:sym typeface="Courier New"/>
              </a:rPr>
              <a:t>let i = 1;</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68750"/>
              <a:buFont typeface="Arial"/>
              <a:buNone/>
            </a:pPr>
            <a:r>
              <a:rPr lang="en-US" sz="1600">
                <a:solidFill>
                  <a:schemeClr val="lt1"/>
                </a:solidFill>
                <a:highlight>
                  <a:srgbClr val="282C34"/>
                </a:highlight>
                <a:latin typeface="Courier New"/>
                <a:ea typeface="Courier New"/>
                <a:cs typeface="Courier New"/>
                <a:sym typeface="Courier New"/>
              </a:rPr>
              <a:t>do {</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68750"/>
              <a:buFont typeface="Arial"/>
              <a:buNone/>
            </a:pPr>
            <a:r>
              <a:rPr lang="en-US" sz="1600">
                <a:solidFill>
                  <a:schemeClr val="lt1"/>
                </a:solidFill>
                <a:highlight>
                  <a:srgbClr val="282C34"/>
                </a:highlight>
                <a:latin typeface="Courier New"/>
                <a:ea typeface="Courier New"/>
                <a:cs typeface="Courier New"/>
                <a:sym typeface="Courier New"/>
              </a:rPr>
              <a:t>  console.log('hari ke '+i)</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68750"/>
              <a:buFont typeface="Arial"/>
              <a:buNone/>
            </a:pPr>
            <a:r>
              <a:rPr lang="en-US" sz="1600">
                <a:solidFill>
                  <a:schemeClr val="lt1"/>
                </a:solidFill>
                <a:highlight>
                  <a:srgbClr val="282C34"/>
                </a:highlight>
                <a:latin typeface="Courier New"/>
                <a:ea typeface="Courier New"/>
                <a:cs typeface="Courier New"/>
                <a:sym typeface="Courier New"/>
              </a:rPr>
              <a:t>  i++;</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68750"/>
              <a:buFont typeface="Arial"/>
              <a:buNone/>
            </a:pPr>
            <a:r>
              <a:rPr lang="en-US" sz="1600">
                <a:solidFill>
                  <a:schemeClr val="lt1"/>
                </a:solidFill>
                <a:highlight>
                  <a:srgbClr val="282C34"/>
                </a:highlight>
                <a:latin typeface="Courier New"/>
                <a:ea typeface="Courier New"/>
                <a:cs typeface="Courier New"/>
                <a:sym typeface="Courier New"/>
              </a:rPr>
              <a:t>}</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68750"/>
              <a:buFont typeface="Arial"/>
              <a:buNone/>
            </a:pPr>
            <a:r>
              <a:rPr lang="en-US" sz="1600">
                <a:solidFill>
                  <a:schemeClr val="lt1"/>
                </a:solidFill>
                <a:highlight>
                  <a:srgbClr val="282C34"/>
                </a:highlight>
                <a:latin typeface="Courier New"/>
                <a:ea typeface="Courier New"/>
                <a:cs typeface="Courier New"/>
                <a:sym typeface="Courier New"/>
              </a:rPr>
              <a:t>while (i &lt; 8);</a:t>
            </a:r>
            <a:endParaRPr sz="1600">
              <a:solidFill>
                <a:schemeClr val="lt1"/>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solidFill>
                <a:schemeClr val="lt1"/>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ct val="68750"/>
              <a:buFont typeface="Arial"/>
              <a:buNone/>
            </a:pPr>
            <a:r>
              <a:t/>
            </a:r>
            <a:endParaRPr sz="1600">
              <a:latin typeface="Courier New"/>
              <a:ea typeface="Courier New"/>
              <a:cs typeface="Courier New"/>
              <a:sym typeface="Courier New"/>
            </a:endParaRPr>
          </a:p>
        </p:txBody>
      </p:sp>
      <p:sp>
        <p:nvSpPr>
          <p:cNvPr id="126" name="Google Shape;126;ge5eb8c3829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perulangan do...while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d195dd115_0_0"/>
          <p:cNvSpPr txBox="1"/>
          <p:nvPr>
            <p:ph type="title"/>
          </p:nvPr>
        </p:nvSpPr>
        <p:spPr>
          <a:xfrm>
            <a:off x="838200" y="1925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Nested Looping</a:t>
            </a:r>
            <a:endParaRPr/>
          </a:p>
        </p:txBody>
      </p:sp>
      <p:sp>
        <p:nvSpPr>
          <p:cNvPr id="132" name="Google Shape;132;ged195dd115_0_0"/>
          <p:cNvSpPr txBox="1"/>
          <p:nvPr>
            <p:ph idx="1" type="body"/>
          </p:nvPr>
        </p:nvSpPr>
        <p:spPr>
          <a:xfrm>
            <a:off x="838200" y="1659450"/>
            <a:ext cx="10515600" cy="4517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200">
                <a:latin typeface="Times New Roman"/>
                <a:ea typeface="Times New Roman"/>
                <a:cs typeface="Times New Roman"/>
                <a:sym typeface="Times New Roman"/>
              </a:rPr>
              <a:t>Nested looping (Perulangan bersarang) pada dasarnya kosepnya sama seperti pengkodisian bersarang, namun cara dan kegunaannya yang berbeda atau biasa disebut perulangan didalam perulangan</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Kegunaan dari perulangan bersarang ini biasanya adalah untuk menampilkan data dalam baris dan kolom. Satu loop menangani baris dan loop lain menangani kolom.</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400">
                <a:latin typeface="Times New Roman"/>
                <a:ea typeface="Times New Roman"/>
                <a:cs typeface="Times New Roman"/>
                <a:sym typeface="Times New Roman"/>
              </a:rPr>
              <a:t>contoh sederhana :</a:t>
            </a:r>
            <a:endParaRPr sz="2400">
              <a:latin typeface="Times New Roman"/>
              <a:ea typeface="Times New Roman"/>
              <a:cs typeface="Times New Roman"/>
              <a:sym typeface="Times New Roman"/>
            </a:endParaRPr>
          </a:p>
          <a:p>
            <a:pPr indent="0" lvl="0" marL="0" rtl="0" algn="l">
              <a:spcBef>
                <a:spcPts val="1000"/>
              </a:spcBef>
              <a:spcAft>
                <a:spcPts val="0"/>
              </a:spcAft>
              <a:buNone/>
            </a:pPr>
            <a:r>
              <a:rPr lang="en-US" sz="1600">
                <a:solidFill>
                  <a:schemeClr val="lt1"/>
                </a:solidFill>
                <a:highlight>
                  <a:schemeClr val="dk1"/>
                </a:highlight>
                <a:latin typeface="Courier New"/>
                <a:ea typeface="Courier New"/>
                <a:cs typeface="Courier New"/>
                <a:sym typeface="Courier New"/>
              </a:rPr>
              <a:t>for (var i=1; i&lt;= 2; i++ ){</a:t>
            </a:r>
            <a:endParaRPr sz="1600">
              <a:solidFill>
                <a:schemeClr val="lt1"/>
              </a:solidFill>
              <a:highlight>
                <a:schemeClr val="dk1"/>
              </a:highlight>
              <a:latin typeface="Courier New"/>
              <a:ea typeface="Courier New"/>
              <a:cs typeface="Courier New"/>
              <a:sym typeface="Courier New"/>
            </a:endParaRPr>
          </a:p>
          <a:p>
            <a:pPr indent="457200" lvl="0" marL="0" rtl="0" algn="l">
              <a:spcBef>
                <a:spcPts val="1000"/>
              </a:spcBef>
              <a:spcAft>
                <a:spcPts val="0"/>
              </a:spcAft>
              <a:buNone/>
            </a:pPr>
            <a:r>
              <a:rPr lang="en-US" sz="1600">
                <a:solidFill>
                  <a:schemeClr val="lt1"/>
                </a:solidFill>
                <a:highlight>
                  <a:schemeClr val="dk1"/>
                </a:highlight>
                <a:latin typeface="Courier New"/>
                <a:ea typeface="Courier New"/>
                <a:cs typeface="Courier New"/>
                <a:sym typeface="Courier New"/>
              </a:rPr>
              <a:t>for (var j=1; j&lt;= 3; j++){</a:t>
            </a:r>
            <a:endParaRPr sz="1600">
              <a:solidFill>
                <a:schemeClr val="lt1"/>
              </a:solidFill>
              <a:highlight>
                <a:schemeClr val="dk1"/>
              </a:highlight>
              <a:latin typeface="Courier New"/>
              <a:ea typeface="Courier New"/>
              <a:cs typeface="Courier New"/>
              <a:sym typeface="Courier New"/>
            </a:endParaRPr>
          </a:p>
          <a:p>
            <a:pPr indent="457200" lvl="0" marL="0" rtl="0" algn="l">
              <a:spcBef>
                <a:spcPts val="1000"/>
              </a:spcBef>
              <a:spcAft>
                <a:spcPts val="0"/>
              </a:spcAft>
              <a:buNone/>
            </a:pPr>
            <a:r>
              <a:rPr lang="en-US" sz="1600">
                <a:solidFill>
                  <a:schemeClr val="lt1"/>
                </a:solidFill>
                <a:highlight>
                  <a:schemeClr val="dk1"/>
                </a:highlight>
                <a:latin typeface="Courier New"/>
                <a:ea typeface="Courier New"/>
                <a:cs typeface="Courier New"/>
                <a:sym typeface="Courier New"/>
              </a:rPr>
              <a:t>console.log(i +' , '+j)</a:t>
            </a:r>
            <a:endParaRPr sz="1600">
              <a:solidFill>
                <a:schemeClr val="lt1"/>
              </a:solidFill>
              <a:highlight>
                <a:schemeClr val="dk1"/>
              </a:highlight>
              <a:latin typeface="Courier New"/>
              <a:ea typeface="Courier New"/>
              <a:cs typeface="Courier New"/>
              <a:sym typeface="Courier New"/>
            </a:endParaRPr>
          </a:p>
          <a:p>
            <a:pPr indent="457200" lvl="0" marL="0" rtl="0" algn="l">
              <a:spcBef>
                <a:spcPts val="1000"/>
              </a:spcBef>
              <a:spcAft>
                <a:spcPts val="0"/>
              </a:spcAft>
              <a:buNone/>
            </a:pPr>
            <a:r>
              <a:rPr lang="en-US" sz="1600">
                <a:solidFill>
                  <a:schemeClr val="lt1"/>
                </a:solidFill>
                <a:highlight>
                  <a:schemeClr val="dk1"/>
                </a:highlight>
                <a:latin typeface="Courier New"/>
                <a:ea typeface="Courier New"/>
                <a:cs typeface="Courier New"/>
                <a:sym typeface="Courier New"/>
              </a:rPr>
              <a:t>}</a:t>
            </a:r>
            <a:endParaRPr sz="1600">
              <a:solidFill>
                <a:schemeClr val="lt1"/>
              </a:solidFill>
              <a:highlight>
                <a:schemeClr val="dk1"/>
              </a:highlight>
              <a:latin typeface="Courier New"/>
              <a:ea typeface="Courier New"/>
              <a:cs typeface="Courier New"/>
              <a:sym typeface="Courier New"/>
            </a:endParaRPr>
          </a:p>
          <a:p>
            <a:pPr indent="0" lvl="0" marL="0" rtl="0" algn="l">
              <a:spcBef>
                <a:spcPts val="1000"/>
              </a:spcBef>
              <a:spcAft>
                <a:spcPts val="0"/>
              </a:spcAft>
              <a:buNone/>
            </a:pPr>
            <a:r>
              <a:rPr lang="en-US" sz="1600">
                <a:solidFill>
                  <a:schemeClr val="lt1"/>
                </a:solidFill>
                <a:highlight>
                  <a:schemeClr val="dk1"/>
                </a:highlight>
                <a:latin typeface="Courier New"/>
                <a:ea typeface="Courier New"/>
                <a:cs typeface="Courier New"/>
                <a:sym typeface="Courier New"/>
              </a:rPr>
              <a:t>}</a:t>
            </a:r>
            <a:endParaRPr sz="2100">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2021-07-15T07:24:42Z</dcterms:created>
  <dc:creator>mackovlak123@gmail.com</dc:creator>
</cp:coreProperties>
</file>