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nEic6KekSG5gIhtfcVdLjni2a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9222ea8b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e9222ea8b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7afb9d6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c7afb9d6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c7afb9d6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ec7afb9d6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155078d8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f155078d8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155078d8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f155078d8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576c7fc5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576c7f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f3bfac2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f3bfa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f3bfac2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f3bfac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45a7f374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e45a7f374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45a7f374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e45a7f374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e80dfec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e4e80dfec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45a7f374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e45a7f374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9222ea8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e9222ea8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222ea8b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e9222ea8b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5a7f37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e45a7f37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45a7f374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e45a7f374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959fbefa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e959fbefa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59fbefa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e959fbefa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646363"/>
            <a:ext cx="9144000" cy="92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t>ARRAY, OBJECT</a:t>
            </a:r>
            <a:endParaRPr/>
          </a:p>
        </p:txBody>
      </p:sp>
      <p:sp>
        <p:nvSpPr>
          <p:cNvPr id="85" name="Google Shape;85;p1"/>
          <p:cNvSpPr txBox="1"/>
          <p:nvPr>
            <p:ph idx="1" type="subTitle"/>
          </p:nvPr>
        </p:nvSpPr>
        <p:spPr>
          <a:xfrm>
            <a:off x="1524000" y="357447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n-US" sz="3600"/>
              <a:t>(PADA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9222ea8bb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spread operator dan destructuring</a:t>
            </a:r>
            <a:endParaRPr/>
          </a:p>
        </p:txBody>
      </p:sp>
      <p:sp>
        <p:nvSpPr>
          <p:cNvPr id="134" name="Google Shape;134;ge9222ea8bb_0_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&gt;Spread Operator</a:t>
            </a:r>
            <a:endParaRPr/>
          </a:p>
          <a:p>
            <a:pPr indent="0" lvl="0" marL="0" rtl="0" algn="l">
              <a:lnSpc>
                <a:spcPct val="90000"/>
              </a:lnSpc>
              <a:spcBef>
                <a:spcPts val="1000"/>
              </a:spcBef>
              <a:spcAft>
                <a:spcPts val="0"/>
              </a:spcAft>
              <a:buSzPts val="1800"/>
              <a:buNone/>
            </a:pPr>
            <a:r>
              <a:rPr lang="en-US"/>
              <a:t>	</a:t>
            </a:r>
            <a:r>
              <a:rPr lang="en-US" sz="2000"/>
              <a:t>Spread Operator digunakan untuk membagi elemen array atau properti pada objek, sehingga elemen array dapat ditambahkan/dimasukan ke dalam array baru</a:t>
            </a:r>
            <a:endParaRPr sz="2000"/>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c7afb9d6b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penggunaan spread OP</a:t>
            </a:r>
            <a:endParaRPr/>
          </a:p>
        </p:txBody>
      </p:sp>
      <p:sp>
        <p:nvSpPr>
          <p:cNvPr id="140" name="Google Shape;140;gec7afb9d6b_0_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menambahkan isi array</a:t>
            </a:r>
            <a:endParaRPr/>
          </a:p>
          <a:p>
            <a:pPr indent="0" lvl="0" marL="457200" rtl="0" algn="l">
              <a:lnSpc>
                <a:spcPct val="90000"/>
              </a:lnSpc>
              <a:spcBef>
                <a:spcPts val="1000"/>
              </a:spcBef>
              <a:spcAft>
                <a:spcPts val="0"/>
              </a:spcAft>
              <a:buSzPts val="1800"/>
              <a:buNone/>
            </a:pPr>
            <a:r>
              <a:t/>
            </a:r>
            <a:endParaRPr/>
          </a:p>
          <a:p>
            <a:pPr indent="0" lvl="0" marL="457200" rtl="0" algn="l">
              <a:lnSpc>
                <a:spcPct val="90000"/>
              </a:lnSpc>
              <a:spcBef>
                <a:spcPts val="1000"/>
              </a:spcBef>
              <a:spcAft>
                <a:spcPts val="0"/>
              </a:spcAft>
              <a:buSzPts val="1800"/>
              <a:buNone/>
            </a:pPr>
            <a:r>
              <a:rPr lang="en-US">
                <a:solidFill>
                  <a:schemeClr val="lt1"/>
                </a:solidFill>
                <a:highlight>
                  <a:schemeClr val="dk1"/>
                </a:highlight>
              </a:rPr>
              <a:t>const angka = [1,2,3];</a:t>
            </a:r>
            <a:endParaRPr>
              <a:solidFill>
                <a:schemeClr val="lt1"/>
              </a:solidFill>
              <a:highlight>
                <a:schemeClr val="dk1"/>
              </a:highlight>
            </a:endParaRPr>
          </a:p>
          <a:p>
            <a:pPr indent="0" lvl="0" marL="457200" rtl="0" algn="l">
              <a:lnSpc>
                <a:spcPct val="90000"/>
              </a:lnSpc>
              <a:spcBef>
                <a:spcPts val="1000"/>
              </a:spcBef>
              <a:spcAft>
                <a:spcPts val="0"/>
              </a:spcAft>
              <a:buSzPts val="1800"/>
              <a:buNone/>
            </a:pPr>
            <a:r>
              <a:rPr lang="en-US">
                <a:solidFill>
                  <a:schemeClr val="lt1"/>
                </a:solidFill>
                <a:highlight>
                  <a:schemeClr val="dk1"/>
                </a:highlight>
              </a:rPr>
              <a:t>const angkaBaru = [...angka, 4,5];</a:t>
            </a:r>
            <a:endParaRPr>
              <a:solidFill>
                <a:schemeClr val="lt1"/>
              </a:solidFill>
              <a:highlight>
                <a:schemeClr val="dk1"/>
              </a:highlight>
            </a:endParaRPr>
          </a:p>
          <a:p>
            <a:pPr indent="0" lvl="0" marL="457200" rtl="0" algn="l">
              <a:lnSpc>
                <a:spcPct val="90000"/>
              </a:lnSpc>
              <a:spcBef>
                <a:spcPts val="1000"/>
              </a:spcBef>
              <a:spcAft>
                <a:spcPts val="0"/>
              </a:spcAft>
              <a:buSzPts val="1800"/>
              <a:buNone/>
            </a:pPr>
            <a:r>
              <a:rPr lang="en-US">
                <a:solidFill>
                  <a:schemeClr val="lt1"/>
                </a:solidFill>
                <a:highlight>
                  <a:schemeClr val="dk1"/>
                </a:highlight>
              </a:rPr>
              <a:t>console.log(angkaBaru); </a:t>
            </a:r>
            <a:endParaRPr>
              <a:solidFill>
                <a:schemeClr val="lt1"/>
              </a:solidFill>
              <a:highlight>
                <a:schemeClr val="dk1"/>
              </a:highlight>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c7afb9d6b_0_7"/>
          <p:cNvSpPr txBox="1"/>
          <p:nvPr>
            <p:ph idx="1" type="body"/>
          </p:nvPr>
        </p:nvSpPr>
        <p:spPr>
          <a:xfrm>
            <a:off x="838200" y="636825"/>
            <a:ext cx="10515600" cy="55401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Char char="-"/>
            </a:pPr>
            <a:r>
              <a:rPr lang="en-US"/>
              <a:t>mencopy array</a:t>
            </a:r>
            <a:endParaRPr/>
          </a:p>
          <a:p>
            <a:pPr indent="0" lvl="0" marL="0" rtl="0" algn="l">
              <a:lnSpc>
                <a:spcPct val="90000"/>
              </a:lnSpc>
              <a:spcBef>
                <a:spcPts val="1000"/>
              </a:spcBef>
              <a:spcAft>
                <a:spcPts val="0"/>
              </a:spcAft>
              <a:buClr>
                <a:schemeClr val="dk1"/>
              </a:buClr>
              <a:buSzPts val="1100"/>
              <a:buFont typeface="Arial"/>
              <a:buNone/>
            </a:pPr>
            <a:r>
              <a:rPr lang="en-US" sz="2700">
                <a:solidFill>
                  <a:schemeClr val="lt1"/>
                </a:solidFill>
                <a:highlight>
                  <a:schemeClr val="dk1"/>
                </a:highlight>
              </a:rPr>
              <a:t>const mhs = ['abe','cede’,'geha']</a:t>
            </a:r>
            <a:endParaRPr sz="2700">
              <a:solidFill>
                <a:schemeClr val="lt1"/>
              </a:solidFill>
              <a:highlight>
                <a:schemeClr val="dk1"/>
              </a:highlight>
            </a:endParaRPr>
          </a:p>
          <a:p>
            <a:pPr indent="0" lvl="0" marL="0" rtl="0" algn="l">
              <a:lnSpc>
                <a:spcPct val="90000"/>
              </a:lnSpc>
              <a:spcBef>
                <a:spcPts val="1000"/>
              </a:spcBef>
              <a:spcAft>
                <a:spcPts val="0"/>
              </a:spcAft>
              <a:buClr>
                <a:schemeClr val="dk1"/>
              </a:buClr>
              <a:buSzPts val="1100"/>
              <a:buFont typeface="Arial"/>
              <a:buNone/>
            </a:pPr>
            <a:r>
              <a:rPr lang="en-US" sz="2700">
                <a:solidFill>
                  <a:schemeClr val="lt1"/>
                </a:solidFill>
                <a:highlight>
                  <a:schemeClr val="dk1"/>
                </a:highlight>
              </a:rPr>
              <a:t>    const mhs1 = [...mhs]</a:t>
            </a:r>
            <a:endParaRPr sz="2700">
              <a:solidFill>
                <a:schemeClr val="lt1"/>
              </a:solidFill>
              <a:highlight>
                <a:schemeClr val="dk1"/>
              </a:highlight>
            </a:endParaRPr>
          </a:p>
          <a:p>
            <a:pPr indent="0" lvl="0" marL="0" rtl="0" algn="l">
              <a:lnSpc>
                <a:spcPct val="90000"/>
              </a:lnSpc>
              <a:spcBef>
                <a:spcPts val="1000"/>
              </a:spcBef>
              <a:spcAft>
                <a:spcPts val="0"/>
              </a:spcAft>
              <a:buClr>
                <a:schemeClr val="dk1"/>
              </a:buClr>
              <a:buSzPts val="1100"/>
              <a:buFont typeface="Arial"/>
              <a:buNone/>
            </a:pPr>
            <a:r>
              <a:rPr lang="en-US" sz="2700">
                <a:solidFill>
                  <a:schemeClr val="lt1"/>
                </a:solidFill>
                <a:highlight>
                  <a:schemeClr val="dk1"/>
                </a:highlight>
              </a:rPr>
              <a:t>    console.log(mhs1);</a:t>
            </a:r>
            <a:endParaRPr sz="2700">
              <a:solidFill>
                <a:schemeClr val="lt1"/>
              </a:solidFill>
              <a:highlight>
                <a:schemeClr val="dk1"/>
              </a:highlight>
            </a:endParaRPr>
          </a:p>
          <a:p>
            <a:pPr indent="0" lvl="0" marL="0" rtl="0" algn="l">
              <a:lnSpc>
                <a:spcPct val="90000"/>
              </a:lnSpc>
              <a:spcBef>
                <a:spcPts val="1000"/>
              </a:spcBef>
              <a:spcAft>
                <a:spcPts val="0"/>
              </a:spcAft>
              <a:buSzPts val="1800"/>
              <a:buNone/>
            </a:pPr>
            <a:r>
              <a:t/>
            </a:r>
            <a:endParaRPr/>
          </a:p>
          <a:p>
            <a:pPr indent="-412416" lvl="0" marL="457200" rtl="0" algn="l">
              <a:lnSpc>
                <a:spcPct val="90000"/>
              </a:lnSpc>
              <a:spcBef>
                <a:spcPts val="1000"/>
              </a:spcBef>
              <a:spcAft>
                <a:spcPts val="0"/>
              </a:spcAft>
              <a:buSzPts val="2895"/>
              <a:buChar char="-"/>
            </a:pPr>
            <a:r>
              <a:rPr lang="en-US" sz="2894"/>
              <a:t>menggabungkan 2 array</a:t>
            </a:r>
            <a:endParaRPr sz="2894"/>
          </a:p>
          <a:p>
            <a:pPr indent="0" lvl="0" marL="0" rtl="0" algn="l">
              <a:lnSpc>
                <a:spcPct val="90000"/>
              </a:lnSpc>
              <a:spcBef>
                <a:spcPts val="1000"/>
              </a:spcBef>
              <a:spcAft>
                <a:spcPts val="0"/>
              </a:spcAft>
              <a:buClr>
                <a:schemeClr val="dk1"/>
              </a:buClr>
              <a:buSzPts val="1100"/>
              <a:buFont typeface="Arial"/>
              <a:buNone/>
            </a:pPr>
            <a:r>
              <a:rPr lang="en-US" sz="3194"/>
              <a:t>   </a:t>
            </a:r>
            <a:r>
              <a:rPr lang="en-US" sz="2103">
                <a:solidFill>
                  <a:schemeClr val="lt1"/>
                </a:solidFill>
                <a:highlight>
                  <a:srgbClr val="0D1117"/>
                </a:highlight>
              </a:rPr>
              <a:t> const mhs = ['faisal','asrof','ragil']</a:t>
            </a:r>
            <a:endParaRPr sz="2103">
              <a:solidFill>
                <a:schemeClr val="lt1"/>
              </a:solidFill>
              <a:highlight>
                <a:srgbClr val="0D1117"/>
              </a:highlight>
            </a:endParaRPr>
          </a:p>
          <a:p>
            <a:pPr indent="0" lvl="0" marL="0" rtl="0" algn="l">
              <a:lnSpc>
                <a:spcPct val="90000"/>
              </a:lnSpc>
              <a:spcBef>
                <a:spcPts val="1000"/>
              </a:spcBef>
              <a:spcAft>
                <a:spcPts val="0"/>
              </a:spcAft>
              <a:buClr>
                <a:schemeClr val="dk1"/>
              </a:buClr>
              <a:buSzPts val="1100"/>
              <a:buFont typeface="Arial"/>
              <a:buNone/>
            </a:pPr>
            <a:r>
              <a:rPr lang="en-US" sz="2103">
                <a:solidFill>
                  <a:schemeClr val="lt1"/>
                </a:solidFill>
                <a:highlight>
                  <a:srgbClr val="0D1117"/>
                </a:highlight>
              </a:rPr>
              <a:t>    const dosen = ['budi',’rafael', 'erik']</a:t>
            </a:r>
            <a:endParaRPr sz="2103">
              <a:solidFill>
                <a:schemeClr val="lt1"/>
              </a:solidFill>
              <a:highlight>
                <a:srgbClr val="0D1117"/>
              </a:highlight>
            </a:endParaRPr>
          </a:p>
          <a:p>
            <a:pPr indent="0" lvl="0" marL="0" rtl="0" algn="l">
              <a:lnSpc>
                <a:spcPct val="90000"/>
              </a:lnSpc>
              <a:spcBef>
                <a:spcPts val="1000"/>
              </a:spcBef>
              <a:spcAft>
                <a:spcPts val="0"/>
              </a:spcAft>
              <a:buClr>
                <a:schemeClr val="dk1"/>
              </a:buClr>
              <a:buSzPts val="1100"/>
              <a:buFont typeface="Arial"/>
              <a:buNone/>
            </a:pPr>
            <a:r>
              <a:rPr lang="en-US" sz="2103">
                <a:solidFill>
                  <a:schemeClr val="lt1"/>
                </a:solidFill>
                <a:highlight>
                  <a:srgbClr val="0D1117"/>
                </a:highlight>
              </a:rPr>
              <a:t>    const orang = [...mhs,...dosen]</a:t>
            </a:r>
            <a:endParaRPr sz="2103">
              <a:solidFill>
                <a:schemeClr val="lt1"/>
              </a:solidFill>
              <a:highlight>
                <a:srgbClr val="0D1117"/>
              </a:highlight>
            </a:endParaRPr>
          </a:p>
          <a:p>
            <a:pPr indent="0" lvl="0" marL="0" rtl="0" algn="l">
              <a:lnSpc>
                <a:spcPct val="90000"/>
              </a:lnSpc>
              <a:spcBef>
                <a:spcPts val="1000"/>
              </a:spcBef>
              <a:spcAft>
                <a:spcPts val="0"/>
              </a:spcAft>
              <a:buClr>
                <a:schemeClr val="dk1"/>
              </a:buClr>
              <a:buSzPts val="1100"/>
              <a:buFont typeface="Arial"/>
              <a:buNone/>
            </a:pPr>
            <a:r>
              <a:rPr lang="en-US" sz="2103">
                <a:solidFill>
                  <a:schemeClr val="lt1"/>
                </a:solidFill>
                <a:highlight>
                  <a:srgbClr val="0D1117"/>
                </a:highlight>
              </a:rPr>
              <a:t>    console.log(orang);// isi gabungan dari 2 array</a:t>
            </a:r>
            <a:endParaRPr sz="2103">
              <a:solidFill>
                <a:schemeClr val="lt1"/>
              </a:solidFill>
              <a:highlight>
                <a:srgbClr val="0D1117"/>
              </a:highlight>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155078d8c_0_1"/>
          <p:cNvSpPr txBox="1"/>
          <p:nvPr>
            <p:ph idx="1" type="body"/>
          </p:nvPr>
        </p:nvSpPr>
        <p:spPr>
          <a:xfrm>
            <a:off x="838200" y="420125"/>
            <a:ext cx="10515600" cy="575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&gt; Destructuring</a:t>
            </a:r>
            <a:endParaRPr/>
          </a:p>
          <a:p>
            <a:pPr indent="457200" lvl="0" marL="0" rtl="0" algn="l">
              <a:lnSpc>
                <a:spcPct val="90000"/>
              </a:lnSpc>
              <a:spcBef>
                <a:spcPts val="1000"/>
              </a:spcBef>
              <a:spcAft>
                <a:spcPts val="0"/>
              </a:spcAft>
              <a:buSzPts val="1800"/>
              <a:buNone/>
            </a:pPr>
            <a:r>
              <a:rPr lang="en-US" sz="2300"/>
              <a:t>adalah ekspresi javascript yang memungkinkan untuk membagi atau memecah nilai dari sebuah array atau objek ke dalam variabel yang berbeda</a:t>
            </a:r>
            <a:endParaRPr sz="2300"/>
          </a:p>
          <a:p>
            <a:pPr indent="457200" lvl="0" marL="0" rtl="0" algn="l">
              <a:lnSpc>
                <a:spcPct val="90000"/>
              </a:lnSpc>
              <a:spcBef>
                <a:spcPts val="1000"/>
              </a:spcBef>
              <a:spcAft>
                <a:spcPts val="0"/>
              </a:spcAft>
              <a:buSzPts val="1800"/>
              <a:buNone/>
            </a:pPr>
            <a:r>
              <a:t/>
            </a:r>
            <a:endParaRPr sz="2300"/>
          </a:p>
          <a:p>
            <a:pPr indent="-374650" lvl="0" marL="457200" rtl="0" algn="l">
              <a:lnSpc>
                <a:spcPct val="90000"/>
              </a:lnSpc>
              <a:spcBef>
                <a:spcPts val="1000"/>
              </a:spcBef>
              <a:spcAft>
                <a:spcPts val="0"/>
              </a:spcAft>
              <a:buSzPts val="2300"/>
              <a:buChar char="-"/>
            </a:pPr>
            <a:r>
              <a:rPr lang="en-US" sz="2300"/>
              <a:t>penggunaan destructuring</a:t>
            </a:r>
            <a:endParaRPr sz="2300"/>
          </a:p>
          <a:p>
            <a:pPr indent="0" lvl="0" marL="457200" rtl="0" algn="l">
              <a:lnSpc>
                <a:spcPct val="90000"/>
              </a:lnSpc>
              <a:spcBef>
                <a:spcPts val="1000"/>
              </a:spcBef>
              <a:spcAft>
                <a:spcPts val="0"/>
              </a:spcAft>
              <a:buSzPts val="1800"/>
              <a:buNone/>
            </a:pPr>
            <a:r>
              <a:t/>
            </a:r>
            <a:endParaRPr sz="2300"/>
          </a:p>
          <a:p>
            <a:pPr indent="0" lvl="0" marL="0" rtl="0" algn="l">
              <a:lnSpc>
                <a:spcPct val="90000"/>
              </a:lnSpc>
              <a:spcBef>
                <a:spcPts val="1000"/>
              </a:spcBef>
              <a:spcAft>
                <a:spcPts val="0"/>
              </a:spcAft>
              <a:buSzPts val="1800"/>
              <a:buNone/>
            </a:pPr>
            <a:r>
              <a:rPr lang="en-US" sz="2300">
                <a:solidFill>
                  <a:schemeClr val="lt1"/>
                </a:solidFill>
                <a:highlight>
                  <a:schemeClr val="dk1"/>
                </a:highlight>
              </a:rPr>
              <a:t>let angka = [1,2];</a:t>
            </a:r>
            <a:endParaRPr sz="2300">
              <a:solidFill>
                <a:schemeClr val="lt1"/>
              </a:solidFill>
              <a:highlight>
                <a:schemeClr val="dk1"/>
              </a:highlight>
            </a:endParaRPr>
          </a:p>
          <a:p>
            <a:pPr indent="0" lvl="0" marL="0" rtl="0" algn="l">
              <a:lnSpc>
                <a:spcPct val="90000"/>
              </a:lnSpc>
              <a:spcBef>
                <a:spcPts val="1000"/>
              </a:spcBef>
              <a:spcAft>
                <a:spcPts val="0"/>
              </a:spcAft>
              <a:buSzPts val="1800"/>
              <a:buNone/>
            </a:pPr>
            <a:r>
              <a:rPr lang="en-US" sz="2300">
                <a:solidFill>
                  <a:schemeClr val="lt1"/>
                </a:solidFill>
                <a:highlight>
                  <a:schemeClr val="dk1"/>
                </a:highlight>
              </a:rPr>
              <a:t>let [a,b] = angka</a:t>
            </a:r>
            <a:endParaRPr sz="2300">
              <a:solidFill>
                <a:schemeClr val="lt1"/>
              </a:solidFill>
              <a:highlight>
                <a:schemeClr val="dk1"/>
              </a:highlight>
            </a:endParaRPr>
          </a:p>
          <a:p>
            <a:pPr indent="0" lvl="0" marL="0" rtl="0" algn="l">
              <a:lnSpc>
                <a:spcPct val="90000"/>
              </a:lnSpc>
              <a:spcBef>
                <a:spcPts val="1000"/>
              </a:spcBef>
              <a:spcAft>
                <a:spcPts val="0"/>
              </a:spcAft>
              <a:buSzPts val="1800"/>
              <a:buNone/>
            </a:pPr>
            <a:r>
              <a:rPr lang="en-US" sz="2300">
                <a:solidFill>
                  <a:schemeClr val="lt1"/>
                </a:solidFill>
                <a:highlight>
                  <a:schemeClr val="dk1"/>
                </a:highlight>
              </a:rPr>
              <a:t>console.log(a,b)</a:t>
            </a:r>
            <a:endParaRPr sz="2300">
              <a:solidFill>
                <a:schemeClr val="lt1"/>
              </a:solidFill>
              <a:highlight>
                <a:schemeClr val="dk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155078d8c_0_8"/>
          <p:cNvSpPr txBox="1"/>
          <p:nvPr>
            <p:ph idx="1" type="body"/>
          </p:nvPr>
        </p:nvSpPr>
        <p:spPr>
          <a:xfrm>
            <a:off x="838200" y="705550"/>
            <a:ext cx="10515600" cy="5471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Char char="-"/>
            </a:pPr>
            <a:r>
              <a:rPr lang="en-US"/>
              <a:t>membalik value</a:t>
            </a:r>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let a = 5</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let b = 10</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let [ a , b] = [b,a]</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console.log(a ,b)</a:t>
            </a:r>
            <a:endParaRPr>
              <a:solidFill>
                <a:schemeClr val="lt1"/>
              </a:solidFill>
              <a:highlight>
                <a:schemeClr val="dk1"/>
              </a:highlight>
            </a:endParaRPr>
          </a:p>
          <a:p>
            <a:pPr indent="-342900" lvl="0" marL="457200" rtl="0" algn="l">
              <a:lnSpc>
                <a:spcPct val="90000"/>
              </a:lnSpc>
              <a:spcBef>
                <a:spcPts val="1000"/>
              </a:spcBef>
              <a:spcAft>
                <a:spcPts val="0"/>
              </a:spcAft>
              <a:buSzPts val="1800"/>
              <a:buChar char="-"/>
            </a:pPr>
            <a:r>
              <a:rPr lang="en-US"/>
              <a:t>digunakkan dengan spread operator</a:t>
            </a:r>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let angka = [3,4,6,7];</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let [angkaAwal, ...angkaLain] =angka;</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console.log(angkaAwal);</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rPr lang="en-US">
                <a:solidFill>
                  <a:schemeClr val="lt1"/>
                </a:solidFill>
                <a:highlight>
                  <a:schemeClr val="dk1"/>
                </a:highlight>
              </a:rPr>
              <a:t>console.log(angkaLain); </a:t>
            </a:r>
            <a:endParaRPr>
              <a:solidFill>
                <a:schemeClr val="lt1"/>
              </a:solidFill>
              <a:highlight>
                <a:schemeClr val="dk1"/>
              </a:highlight>
            </a:endParaRPr>
          </a:p>
          <a:p>
            <a:pPr indent="0" lvl="0" marL="914400" rtl="0" algn="l">
              <a:lnSpc>
                <a:spcPct val="90000"/>
              </a:lnSpc>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0576c7fc5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array of object</a:t>
            </a:r>
            <a:endParaRPr/>
          </a:p>
        </p:txBody>
      </p:sp>
      <p:sp>
        <p:nvSpPr>
          <p:cNvPr id="161" name="Google Shape;161;g10576c7fc5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57200" lvl="0" marL="0" rtl="0" algn="l">
              <a:lnSpc>
                <a:spcPct val="115000"/>
              </a:lnSpc>
              <a:spcBef>
                <a:spcPts val="0"/>
              </a:spcBef>
              <a:spcAft>
                <a:spcPts val="0"/>
              </a:spcAft>
              <a:buClr>
                <a:schemeClr val="dk1"/>
              </a:buClr>
              <a:buSzPts val="1100"/>
              <a:buFont typeface="Arial"/>
              <a:buNone/>
            </a:pPr>
            <a:r>
              <a:rPr lang="en-US"/>
              <a:t>Objek Array (Array of Object) adalah suatu variable yang dapat memuat beberapa nilai secara berurutan atau seri. Artinya variable yang dideklarasikan sebagai array isinya tidak satu.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6f3bfac2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contoh</a:t>
            </a:r>
            <a:endParaRPr/>
          </a:p>
        </p:txBody>
      </p:sp>
      <p:sp>
        <p:nvSpPr>
          <p:cNvPr id="167" name="Google Shape;167;g106f3bfac2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lnSpc>
                <a:spcPct val="135714"/>
              </a:lnSpc>
              <a:spcBef>
                <a:spcPts val="0"/>
              </a:spcBef>
              <a:spcAft>
                <a:spcPts val="0"/>
              </a:spcAft>
              <a:buClr>
                <a:schemeClr val="dk1"/>
              </a:buClr>
              <a:buSzPct val="43000"/>
              <a:buFont typeface="Arial"/>
              <a:buNone/>
            </a:pPr>
            <a:r>
              <a:rPr lang="en-US" sz="2558">
                <a:solidFill>
                  <a:srgbClr val="6A9955"/>
                </a:solidFill>
                <a:highlight>
                  <a:srgbClr val="1E1E1E"/>
                </a:highlight>
                <a:latin typeface="Courier New"/>
                <a:ea typeface="Courier New"/>
                <a:cs typeface="Courier New"/>
                <a:sym typeface="Courier New"/>
              </a:rPr>
              <a:t>// berikut cotoh penerapannya</a:t>
            </a:r>
            <a:endParaRPr sz="2558">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569CD6"/>
                </a:solidFill>
                <a:highlight>
                  <a:srgbClr val="1E1E1E"/>
                </a:highlight>
                <a:latin typeface="Courier New"/>
                <a:ea typeface="Courier New"/>
                <a:cs typeface="Courier New"/>
                <a:sym typeface="Courier New"/>
              </a:rPr>
              <a:t>const</a:t>
            </a:r>
            <a:r>
              <a:rPr lang="en-US" sz="2558">
                <a:solidFill>
                  <a:srgbClr val="D4D4D4"/>
                </a:solidFill>
                <a:highlight>
                  <a:srgbClr val="1E1E1E"/>
                </a:highlight>
                <a:latin typeface="Courier New"/>
                <a:ea typeface="Courier New"/>
                <a:cs typeface="Courier New"/>
                <a:sym typeface="Courier New"/>
              </a:rPr>
              <a:t> </a:t>
            </a:r>
            <a:r>
              <a:rPr lang="en-US" sz="2558">
                <a:solidFill>
                  <a:srgbClr val="4FC1FF"/>
                </a:solidFill>
                <a:highlight>
                  <a:srgbClr val="1E1E1E"/>
                </a:highlight>
                <a:latin typeface="Courier New"/>
                <a:ea typeface="Courier New"/>
                <a:cs typeface="Courier New"/>
                <a:sym typeface="Courier New"/>
              </a:rPr>
              <a:t>vegzas</a:t>
            </a:r>
            <a:r>
              <a:rPr lang="en-US" sz="2558">
                <a:solidFill>
                  <a:srgbClr val="D4D4D4"/>
                </a:solidFill>
                <a:highlight>
                  <a:srgbClr val="1E1E1E"/>
                </a:highlight>
                <a:latin typeface="Courier New"/>
                <a:ea typeface="Courier New"/>
                <a:cs typeface="Courier New"/>
                <a:sym typeface="Courier New"/>
              </a:rPr>
              <a:t> = [</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"Charly"</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22</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true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"m"</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"Steven"</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35</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true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"m"</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"Law"</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21</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true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"m"</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"Rosey"</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42</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false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"f"</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"Steph"</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18</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true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"f"</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name:</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"Jon"</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age:</a:t>
            </a:r>
            <a:r>
              <a:rPr lang="en-US" sz="2558">
                <a:solidFill>
                  <a:srgbClr val="D4D4D4"/>
                </a:solidFill>
                <a:highlight>
                  <a:srgbClr val="1E1E1E"/>
                </a:highlight>
                <a:latin typeface="Courier New"/>
                <a:ea typeface="Courier New"/>
                <a:cs typeface="Courier New"/>
                <a:sym typeface="Courier New"/>
              </a:rPr>
              <a:t> </a:t>
            </a:r>
            <a:r>
              <a:rPr lang="en-US" sz="2558">
                <a:solidFill>
                  <a:srgbClr val="B5CEA8"/>
                </a:solidFill>
                <a:highlight>
                  <a:srgbClr val="1E1E1E"/>
                </a:highlight>
                <a:latin typeface="Courier New"/>
                <a:ea typeface="Courier New"/>
                <a:cs typeface="Courier New"/>
                <a:sym typeface="Courier New"/>
              </a:rPr>
              <a:t>47</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coder:</a:t>
            </a:r>
            <a:r>
              <a:rPr lang="en-US" sz="2558">
                <a:solidFill>
                  <a:srgbClr val="D4D4D4"/>
                </a:solidFill>
                <a:highlight>
                  <a:srgbClr val="1E1E1E"/>
                </a:highlight>
                <a:latin typeface="Courier New"/>
                <a:ea typeface="Courier New"/>
                <a:cs typeface="Courier New"/>
                <a:sym typeface="Courier New"/>
              </a:rPr>
              <a:t> </a:t>
            </a:r>
            <a:r>
              <a:rPr lang="en-US" sz="2558">
                <a:solidFill>
                  <a:srgbClr val="569CD6"/>
                </a:solidFill>
                <a:highlight>
                  <a:srgbClr val="1E1E1E"/>
                </a:highlight>
                <a:latin typeface="Courier New"/>
                <a:ea typeface="Courier New"/>
                <a:cs typeface="Courier New"/>
                <a:sym typeface="Courier New"/>
              </a:rPr>
              <a:t>false</a:t>
            </a:r>
            <a:r>
              <a:rPr lang="en-US" sz="2558">
                <a:solidFill>
                  <a:srgbClr val="D4D4D4"/>
                </a:solidFill>
                <a:highlight>
                  <a:srgbClr val="1E1E1E"/>
                </a:highlight>
                <a:latin typeface="Courier New"/>
                <a:ea typeface="Courier New"/>
                <a:cs typeface="Courier New"/>
                <a:sym typeface="Courier New"/>
              </a:rPr>
              <a:t>, </a:t>
            </a:r>
            <a:r>
              <a:rPr lang="en-US" sz="2558">
                <a:solidFill>
                  <a:srgbClr val="9CDCFE"/>
                </a:solidFill>
                <a:highlight>
                  <a:srgbClr val="1E1E1E"/>
                </a:highlight>
                <a:latin typeface="Courier New"/>
                <a:ea typeface="Courier New"/>
                <a:cs typeface="Courier New"/>
                <a:sym typeface="Courier New"/>
              </a:rPr>
              <a:t>gender:</a:t>
            </a:r>
            <a:r>
              <a:rPr lang="en-US" sz="2558">
                <a:solidFill>
                  <a:srgbClr val="D4D4D4"/>
                </a:solidFill>
                <a:highlight>
                  <a:srgbClr val="1E1E1E"/>
                </a:highlight>
                <a:latin typeface="Courier New"/>
                <a:ea typeface="Courier New"/>
                <a:cs typeface="Courier New"/>
                <a:sym typeface="Courier New"/>
              </a:rPr>
              <a:t> </a:t>
            </a:r>
            <a:r>
              <a:rPr lang="en-US" sz="2558">
                <a:solidFill>
                  <a:srgbClr val="CE9178"/>
                </a:solidFill>
                <a:highlight>
                  <a:srgbClr val="1E1E1E"/>
                </a:highlight>
                <a:latin typeface="Courier New"/>
                <a:ea typeface="Courier New"/>
                <a:cs typeface="Courier New"/>
                <a:sym typeface="Courier New"/>
              </a:rPr>
              <a:t>"m"</a:t>
            </a:r>
            <a:r>
              <a:rPr lang="en-US" sz="2558">
                <a:solidFill>
                  <a:srgbClr val="D4D4D4"/>
                </a:solidFill>
                <a:highlight>
                  <a:srgbClr val="1E1E1E"/>
                </a:highlight>
                <a:latin typeface="Courier New"/>
                <a:ea typeface="Courier New"/>
                <a:cs typeface="Courier New"/>
                <a:sym typeface="Courier New"/>
              </a:rPr>
              <a:t>,},</a:t>
            </a:r>
            <a:endParaRPr sz="2558">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43000"/>
              <a:buFont typeface="Arial"/>
              <a:buNone/>
            </a:pPr>
            <a:r>
              <a:rPr lang="en-US" sz="2558">
                <a:solidFill>
                  <a:srgbClr val="D4D4D4"/>
                </a:solidFill>
                <a:highlight>
                  <a:srgbClr val="1E1E1E"/>
                </a:highlight>
                <a:latin typeface="Courier New"/>
                <a:ea typeface="Courier New"/>
                <a:cs typeface="Courier New"/>
                <a:sym typeface="Courier New"/>
              </a:rPr>
              <a:t>  ];</a:t>
            </a:r>
            <a:endParaRPr sz="2558">
              <a:solidFill>
                <a:srgbClr val="D4D4D4"/>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6f3bfac23_0_6"/>
          <p:cNvSpPr txBox="1"/>
          <p:nvPr>
            <p:ph idx="1" type="body"/>
          </p:nvPr>
        </p:nvSpPr>
        <p:spPr>
          <a:xfrm>
            <a:off x="838200" y="584400"/>
            <a:ext cx="10515600" cy="6428400"/>
          </a:xfrm>
          <a:prstGeom prst="rect">
            <a:avLst/>
          </a:prstGeom>
        </p:spPr>
        <p:txBody>
          <a:bodyPr anchorCtr="0" anchor="t" bIns="45700" lIns="91425" spcFirstLastPara="1" rIns="91425" wrap="square" tIns="45700">
            <a:noAutofit/>
          </a:bodyPr>
          <a:lstStyle/>
          <a:p>
            <a:pPr indent="0" lvl="0" marL="0" rtl="0" algn="l">
              <a:lnSpc>
                <a:spcPct val="115714"/>
              </a:lnSpc>
              <a:spcBef>
                <a:spcPts val="0"/>
              </a:spcBef>
              <a:spcAft>
                <a:spcPts val="0"/>
              </a:spcAft>
              <a:buClr>
                <a:schemeClr val="dk1"/>
              </a:buClr>
              <a:buSzPts val="852"/>
              <a:buFont typeface="Arial"/>
              <a:buNone/>
            </a:pPr>
            <a:r>
              <a:rPr lang="en-US" sz="2171">
                <a:solidFill>
                  <a:srgbClr val="6A9955"/>
                </a:solidFill>
                <a:highlight>
                  <a:srgbClr val="1E1E1E"/>
                </a:highlight>
                <a:latin typeface="Courier New"/>
                <a:ea typeface="Courier New"/>
                <a:cs typeface="Courier New"/>
                <a:sym typeface="Courier New"/>
              </a:rPr>
              <a:t>// misal kita akan mencari data diatas dengan age &gt;= 30</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6A9955"/>
                </a:solidFill>
                <a:highlight>
                  <a:srgbClr val="1E1E1E"/>
                </a:highlight>
                <a:latin typeface="Courier New"/>
                <a:ea typeface="Courier New"/>
                <a:cs typeface="Courier New"/>
                <a:sym typeface="Courier New"/>
              </a:rPr>
              <a:t>// dan gender m</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569CD6"/>
                </a:solidFill>
                <a:highlight>
                  <a:srgbClr val="1E1E1E"/>
                </a:highlight>
                <a:latin typeface="Courier New"/>
                <a:ea typeface="Courier New"/>
                <a:cs typeface="Courier New"/>
                <a:sym typeface="Courier New"/>
              </a:rPr>
              <a:t>function</a:t>
            </a:r>
            <a:r>
              <a:rPr lang="en-US" sz="2171">
                <a:solidFill>
                  <a:srgbClr val="D4D4D4"/>
                </a:solidFill>
                <a:highlight>
                  <a:srgbClr val="1E1E1E"/>
                </a:highlight>
                <a:latin typeface="Courier New"/>
                <a:ea typeface="Courier New"/>
                <a:cs typeface="Courier New"/>
                <a:sym typeface="Courier New"/>
              </a:rPr>
              <a:t> </a:t>
            </a:r>
            <a:r>
              <a:rPr lang="en-US" sz="2171">
                <a:solidFill>
                  <a:srgbClr val="DCDCAA"/>
                </a:solidFill>
                <a:highlight>
                  <a:srgbClr val="1E1E1E"/>
                </a:highlight>
                <a:latin typeface="Courier New"/>
                <a:ea typeface="Courier New"/>
                <a:cs typeface="Courier New"/>
                <a:sym typeface="Courier New"/>
              </a:rPr>
              <a:t>Data</a:t>
            </a:r>
            <a:r>
              <a:rPr lang="en-US" sz="2171">
                <a:solidFill>
                  <a:srgbClr val="D4D4D4"/>
                </a:solidFill>
                <a:highlight>
                  <a:srgbClr val="1E1E1E"/>
                </a:highlight>
                <a:latin typeface="Courier New"/>
                <a:ea typeface="Courier New"/>
                <a:cs typeface="Courier New"/>
                <a:sym typeface="Courier New"/>
              </a:rPr>
              <a:t> () {</a:t>
            </a:r>
            <a:endParaRPr sz="2171">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6A9955"/>
                </a:solidFill>
                <a:highlight>
                  <a:srgbClr val="1E1E1E"/>
                </a:highlight>
                <a:latin typeface="Courier New"/>
                <a:ea typeface="Courier New"/>
                <a:cs typeface="Courier New"/>
                <a:sym typeface="Courier New"/>
              </a:rPr>
              <a:t>// buat fungsi, yang didalamnya melakukkan method filter</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569CD6"/>
                </a:solidFill>
                <a:highlight>
                  <a:srgbClr val="1E1E1E"/>
                </a:highlight>
                <a:latin typeface="Courier New"/>
                <a:ea typeface="Courier New"/>
                <a:cs typeface="Courier New"/>
                <a:sym typeface="Courier New"/>
              </a:rPr>
              <a:t>let</a:t>
            </a:r>
            <a:r>
              <a:rPr lang="en-US" sz="2171">
                <a:solidFill>
                  <a:srgbClr val="D4D4D4"/>
                </a:solidFill>
                <a:highlight>
                  <a:srgbClr val="1E1E1E"/>
                </a:highlight>
                <a:latin typeface="Courier New"/>
                <a:ea typeface="Courier New"/>
                <a:cs typeface="Courier New"/>
                <a:sym typeface="Courier New"/>
              </a:rPr>
              <a:t> </a:t>
            </a:r>
            <a:r>
              <a:rPr lang="en-US" sz="2171">
                <a:solidFill>
                  <a:srgbClr val="9CDCFE"/>
                </a:solidFill>
                <a:highlight>
                  <a:srgbClr val="1E1E1E"/>
                </a:highlight>
                <a:latin typeface="Courier New"/>
                <a:ea typeface="Courier New"/>
                <a:cs typeface="Courier New"/>
                <a:sym typeface="Courier New"/>
              </a:rPr>
              <a:t>newData</a:t>
            </a:r>
            <a:r>
              <a:rPr lang="en-US" sz="2171">
                <a:solidFill>
                  <a:srgbClr val="D4D4D4"/>
                </a:solidFill>
                <a:highlight>
                  <a:srgbClr val="1E1E1E"/>
                </a:highlight>
                <a:latin typeface="Courier New"/>
                <a:ea typeface="Courier New"/>
                <a:cs typeface="Courier New"/>
                <a:sym typeface="Courier New"/>
              </a:rPr>
              <a:t> = </a:t>
            </a:r>
            <a:r>
              <a:rPr lang="en-US" sz="2171">
                <a:solidFill>
                  <a:srgbClr val="4FC1FF"/>
                </a:solidFill>
                <a:highlight>
                  <a:srgbClr val="1E1E1E"/>
                </a:highlight>
                <a:latin typeface="Courier New"/>
                <a:ea typeface="Courier New"/>
                <a:cs typeface="Courier New"/>
                <a:sym typeface="Courier New"/>
              </a:rPr>
              <a:t>vegzas</a:t>
            </a:r>
            <a:r>
              <a:rPr lang="en-US" sz="2171">
                <a:solidFill>
                  <a:srgbClr val="D4D4D4"/>
                </a:solidFill>
                <a:highlight>
                  <a:srgbClr val="1E1E1E"/>
                </a:highlight>
                <a:latin typeface="Courier New"/>
                <a:ea typeface="Courier New"/>
                <a:cs typeface="Courier New"/>
                <a:sym typeface="Courier New"/>
              </a:rPr>
              <a:t>.</a:t>
            </a:r>
            <a:r>
              <a:rPr lang="en-US" sz="2171">
                <a:solidFill>
                  <a:srgbClr val="DCDCAA"/>
                </a:solidFill>
                <a:highlight>
                  <a:srgbClr val="1E1E1E"/>
                </a:highlight>
                <a:latin typeface="Courier New"/>
                <a:ea typeface="Courier New"/>
                <a:cs typeface="Courier New"/>
                <a:sym typeface="Courier New"/>
              </a:rPr>
              <a:t>filter</a:t>
            </a:r>
            <a:r>
              <a:rPr lang="en-US" sz="2171">
                <a:solidFill>
                  <a:srgbClr val="D4D4D4"/>
                </a:solidFill>
                <a:highlight>
                  <a:srgbClr val="1E1E1E"/>
                </a:highlight>
                <a:latin typeface="Courier New"/>
                <a:ea typeface="Courier New"/>
                <a:cs typeface="Courier New"/>
                <a:sym typeface="Courier New"/>
              </a:rPr>
              <a:t>(</a:t>
            </a:r>
            <a:r>
              <a:rPr lang="en-US" sz="2171">
                <a:solidFill>
                  <a:srgbClr val="569CD6"/>
                </a:solidFill>
                <a:highlight>
                  <a:srgbClr val="1E1E1E"/>
                </a:highlight>
                <a:latin typeface="Courier New"/>
                <a:ea typeface="Courier New"/>
                <a:cs typeface="Courier New"/>
                <a:sym typeface="Courier New"/>
              </a:rPr>
              <a:t>function</a:t>
            </a:r>
            <a:r>
              <a:rPr lang="en-US" sz="2171">
                <a:solidFill>
                  <a:srgbClr val="D4D4D4"/>
                </a:solidFill>
                <a:highlight>
                  <a:srgbClr val="1E1E1E"/>
                </a:highlight>
                <a:latin typeface="Courier New"/>
                <a:ea typeface="Courier New"/>
                <a:cs typeface="Courier New"/>
                <a:sym typeface="Courier New"/>
              </a:rPr>
              <a:t> (</a:t>
            </a:r>
            <a:r>
              <a:rPr lang="en-US" sz="2171">
                <a:solidFill>
                  <a:srgbClr val="9CDCFE"/>
                </a:solidFill>
                <a:highlight>
                  <a:srgbClr val="1E1E1E"/>
                </a:highlight>
                <a:latin typeface="Courier New"/>
                <a:ea typeface="Courier New"/>
                <a:cs typeface="Courier New"/>
                <a:sym typeface="Courier New"/>
              </a:rPr>
              <a:t>a</a:t>
            </a:r>
            <a:r>
              <a:rPr lang="en-US" sz="2171">
                <a:solidFill>
                  <a:srgbClr val="D4D4D4"/>
                </a:solidFill>
                <a:highlight>
                  <a:srgbClr val="1E1E1E"/>
                </a:highlight>
                <a:latin typeface="Courier New"/>
                <a:ea typeface="Courier New"/>
                <a:cs typeface="Courier New"/>
                <a:sym typeface="Courier New"/>
              </a:rPr>
              <a:t>) {</a:t>
            </a:r>
            <a:endParaRPr sz="2171">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C586C0"/>
                </a:solidFill>
                <a:highlight>
                  <a:srgbClr val="1E1E1E"/>
                </a:highlight>
                <a:latin typeface="Courier New"/>
                <a:ea typeface="Courier New"/>
                <a:cs typeface="Courier New"/>
                <a:sym typeface="Courier New"/>
              </a:rPr>
              <a:t>return</a:t>
            </a:r>
            <a:r>
              <a:rPr lang="en-US" sz="2171">
                <a:solidFill>
                  <a:srgbClr val="D4D4D4"/>
                </a:solidFill>
                <a:highlight>
                  <a:srgbClr val="1E1E1E"/>
                </a:highlight>
                <a:latin typeface="Courier New"/>
                <a:ea typeface="Courier New"/>
                <a:cs typeface="Courier New"/>
                <a:sym typeface="Courier New"/>
              </a:rPr>
              <a:t> </a:t>
            </a:r>
            <a:r>
              <a:rPr lang="en-US" sz="2171">
                <a:solidFill>
                  <a:srgbClr val="9CDCFE"/>
                </a:solidFill>
                <a:highlight>
                  <a:srgbClr val="1E1E1E"/>
                </a:highlight>
                <a:latin typeface="Courier New"/>
                <a:ea typeface="Courier New"/>
                <a:cs typeface="Courier New"/>
                <a:sym typeface="Courier New"/>
              </a:rPr>
              <a:t>a</a:t>
            </a:r>
            <a:r>
              <a:rPr lang="en-US" sz="2171">
                <a:solidFill>
                  <a:srgbClr val="D4D4D4"/>
                </a:solidFill>
                <a:highlight>
                  <a:srgbClr val="1E1E1E"/>
                </a:highlight>
                <a:latin typeface="Courier New"/>
                <a:ea typeface="Courier New"/>
                <a:cs typeface="Courier New"/>
                <a:sym typeface="Courier New"/>
              </a:rPr>
              <a:t>.</a:t>
            </a:r>
            <a:r>
              <a:rPr lang="en-US" sz="2171">
                <a:solidFill>
                  <a:srgbClr val="9CDCFE"/>
                </a:solidFill>
                <a:highlight>
                  <a:srgbClr val="1E1E1E"/>
                </a:highlight>
                <a:latin typeface="Courier New"/>
                <a:ea typeface="Courier New"/>
                <a:cs typeface="Courier New"/>
                <a:sym typeface="Courier New"/>
              </a:rPr>
              <a:t>gender</a:t>
            </a:r>
            <a:r>
              <a:rPr lang="en-US" sz="2171">
                <a:solidFill>
                  <a:srgbClr val="D4D4D4"/>
                </a:solidFill>
                <a:highlight>
                  <a:srgbClr val="1E1E1E"/>
                </a:highlight>
                <a:latin typeface="Courier New"/>
                <a:ea typeface="Courier New"/>
                <a:cs typeface="Courier New"/>
                <a:sym typeface="Courier New"/>
              </a:rPr>
              <a:t> === </a:t>
            </a:r>
            <a:r>
              <a:rPr lang="en-US" sz="2171">
                <a:solidFill>
                  <a:srgbClr val="CE9178"/>
                </a:solidFill>
                <a:highlight>
                  <a:srgbClr val="1E1E1E"/>
                </a:highlight>
                <a:latin typeface="Courier New"/>
                <a:ea typeface="Courier New"/>
                <a:cs typeface="Courier New"/>
                <a:sym typeface="Courier New"/>
              </a:rPr>
              <a:t>'m'</a:t>
            </a:r>
            <a:r>
              <a:rPr lang="en-US" sz="2171">
                <a:solidFill>
                  <a:srgbClr val="D4D4D4"/>
                </a:solidFill>
                <a:highlight>
                  <a:srgbClr val="1E1E1E"/>
                </a:highlight>
                <a:latin typeface="Courier New"/>
                <a:ea typeface="Courier New"/>
                <a:cs typeface="Courier New"/>
                <a:sym typeface="Courier New"/>
              </a:rPr>
              <a:t> &amp;&amp; </a:t>
            </a:r>
            <a:r>
              <a:rPr lang="en-US" sz="2171">
                <a:solidFill>
                  <a:srgbClr val="9CDCFE"/>
                </a:solidFill>
                <a:highlight>
                  <a:srgbClr val="1E1E1E"/>
                </a:highlight>
                <a:latin typeface="Courier New"/>
                <a:ea typeface="Courier New"/>
                <a:cs typeface="Courier New"/>
                <a:sym typeface="Courier New"/>
              </a:rPr>
              <a:t>a</a:t>
            </a:r>
            <a:r>
              <a:rPr lang="en-US" sz="2171">
                <a:solidFill>
                  <a:srgbClr val="D4D4D4"/>
                </a:solidFill>
                <a:highlight>
                  <a:srgbClr val="1E1E1E"/>
                </a:highlight>
                <a:latin typeface="Courier New"/>
                <a:ea typeface="Courier New"/>
                <a:cs typeface="Courier New"/>
                <a:sym typeface="Courier New"/>
              </a:rPr>
              <a:t>.</a:t>
            </a:r>
            <a:r>
              <a:rPr lang="en-US" sz="2171">
                <a:solidFill>
                  <a:srgbClr val="9CDCFE"/>
                </a:solidFill>
                <a:highlight>
                  <a:srgbClr val="1E1E1E"/>
                </a:highlight>
                <a:latin typeface="Courier New"/>
                <a:ea typeface="Courier New"/>
                <a:cs typeface="Courier New"/>
                <a:sym typeface="Courier New"/>
              </a:rPr>
              <a:t>age</a:t>
            </a:r>
            <a:r>
              <a:rPr lang="en-US" sz="2171">
                <a:solidFill>
                  <a:srgbClr val="D4D4D4"/>
                </a:solidFill>
                <a:highlight>
                  <a:srgbClr val="1E1E1E"/>
                </a:highlight>
                <a:latin typeface="Courier New"/>
                <a:ea typeface="Courier New"/>
                <a:cs typeface="Courier New"/>
                <a:sym typeface="Courier New"/>
              </a:rPr>
              <a:t> &gt;= </a:t>
            </a:r>
            <a:r>
              <a:rPr lang="en-US" sz="2171">
                <a:solidFill>
                  <a:srgbClr val="B5CEA8"/>
                </a:solidFill>
                <a:highlight>
                  <a:srgbClr val="1E1E1E"/>
                </a:highlight>
                <a:latin typeface="Courier New"/>
                <a:ea typeface="Courier New"/>
                <a:cs typeface="Courier New"/>
                <a:sym typeface="Courier New"/>
              </a:rPr>
              <a:t>30</a:t>
            </a:r>
            <a:endParaRPr sz="2171">
              <a:solidFill>
                <a:srgbClr val="B5CEA8"/>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6A9955"/>
                </a:solidFill>
                <a:highlight>
                  <a:srgbClr val="1E1E1E"/>
                </a:highlight>
                <a:latin typeface="Courier New"/>
                <a:ea typeface="Courier New"/>
                <a:cs typeface="Courier New"/>
                <a:sym typeface="Courier New"/>
              </a:rPr>
              <a:t>// a digunakkan sebagai penginisialisasi array vegzas</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6A9955"/>
                </a:solidFill>
                <a:highlight>
                  <a:srgbClr val="1E1E1E"/>
                </a:highlight>
                <a:latin typeface="Courier New"/>
                <a:ea typeface="Courier New"/>
                <a:cs typeface="Courier New"/>
                <a:sym typeface="Courier New"/>
              </a:rPr>
              <a:t>// kemudian panggil nama properti yang ingin kita filter</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endParaRPr sz="2171">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  </a:t>
            </a:r>
            <a:r>
              <a:rPr lang="en-US" sz="2171">
                <a:solidFill>
                  <a:srgbClr val="C586C0"/>
                </a:solidFill>
                <a:highlight>
                  <a:srgbClr val="1E1E1E"/>
                </a:highlight>
                <a:latin typeface="Courier New"/>
                <a:ea typeface="Courier New"/>
                <a:cs typeface="Courier New"/>
                <a:sym typeface="Courier New"/>
              </a:rPr>
              <a:t>return</a:t>
            </a:r>
            <a:r>
              <a:rPr lang="en-US" sz="2171">
                <a:solidFill>
                  <a:srgbClr val="D4D4D4"/>
                </a:solidFill>
                <a:highlight>
                  <a:srgbClr val="1E1E1E"/>
                </a:highlight>
                <a:latin typeface="Courier New"/>
                <a:ea typeface="Courier New"/>
                <a:cs typeface="Courier New"/>
                <a:sym typeface="Courier New"/>
              </a:rPr>
              <a:t> </a:t>
            </a:r>
            <a:r>
              <a:rPr lang="en-US" sz="2171">
                <a:solidFill>
                  <a:srgbClr val="9CDCFE"/>
                </a:solidFill>
                <a:highlight>
                  <a:srgbClr val="1E1E1E"/>
                </a:highlight>
                <a:latin typeface="Courier New"/>
                <a:ea typeface="Courier New"/>
                <a:cs typeface="Courier New"/>
                <a:sym typeface="Courier New"/>
              </a:rPr>
              <a:t>newData</a:t>
            </a:r>
            <a:endParaRPr sz="2171">
              <a:solidFill>
                <a:srgbClr val="9CDCFE"/>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D4D4D4"/>
                </a:solidFill>
                <a:highlight>
                  <a:srgbClr val="1E1E1E"/>
                </a:highlight>
                <a:latin typeface="Courier New"/>
                <a:ea typeface="Courier New"/>
                <a:cs typeface="Courier New"/>
                <a:sym typeface="Courier New"/>
              </a:rPr>
              <a:t>}</a:t>
            </a:r>
            <a:endParaRPr sz="2171">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9CDCFE"/>
                </a:solidFill>
                <a:highlight>
                  <a:srgbClr val="1E1E1E"/>
                </a:highlight>
                <a:latin typeface="Courier New"/>
                <a:ea typeface="Courier New"/>
                <a:cs typeface="Courier New"/>
                <a:sym typeface="Courier New"/>
              </a:rPr>
              <a:t>console</a:t>
            </a:r>
            <a:r>
              <a:rPr lang="en-US" sz="2171">
                <a:solidFill>
                  <a:srgbClr val="D4D4D4"/>
                </a:solidFill>
                <a:highlight>
                  <a:srgbClr val="1E1E1E"/>
                </a:highlight>
                <a:latin typeface="Courier New"/>
                <a:ea typeface="Courier New"/>
                <a:cs typeface="Courier New"/>
                <a:sym typeface="Courier New"/>
              </a:rPr>
              <a:t>.</a:t>
            </a:r>
            <a:r>
              <a:rPr lang="en-US" sz="2171">
                <a:solidFill>
                  <a:srgbClr val="DCDCAA"/>
                </a:solidFill>
                <a:highlight>
                  <a:srgbClr val="1E1E1E"/>
                </a:highlight>
                <a:latin typeface="Courier New"/>
                <a:ea typeface="Courier New"/>
                <a:cs typeface="Courier New"/>
                <a:sym typeface="Courier New"/>
              </a:rPr>
              <a:t>log</a:t>
            </a:r>
            <a:r>
              <a:rPr lang="en-US" sz="2171">
                <a:solidFill>
                  <a:srgbClr val="D4D4D4"/>
                </a:solidFill>
                <a:highlight>
                  <a:srgbClr val="1E1E1E"/>
                </a:highlight>
                <a:latin typeface="Courier New"/>
                <a:ea typeface="Courier New"/>
                <a:cs typeface="Courier New"/>
                <a:sym typeface="Courier New"/>
              </a:rPr>
              <a:t>(</a:t>
            </a:r>
            <a:r>
              <a:rPr lang="en-US" sz="2171">
                <a:solidFill>
                  <a:srgbClr val="DCDCAA"/>
                </a:solidFill>
                <a:highlight>
                  <a:srgbClr val="1E1E1E"/>
                </a:highlight>
                <a:latin typeface="Courier New"/>
                <a:ea typeface="Courier New"/>
                <a:cs typeface="Courier New"/>
                <a:sym typeface="Courier New"/>
              </a:rPr>
              <a:t>Data</a:t>
            </a:r>
            <a:r>
              <a:rPr lang="en-US" sz="2171">
                <a:solidFill>
                  <a:srgbClr val="D4D4D4"/>
                </a:solidFill>
                <a:highlight>
                  <a:srgbClr val="1E1E1E"/>
                </a:highlight>
                <a:latin typeface="Courier New"/>
                <a:ea typeface="Courier New"/>
                <a:cs typeface="Courier New"/>
                <a:sym typeface="Courier New"/>
              </a:rPr>
              <a:t>())</a:t>
            </a:r>
            <a:endParaRPr sz="2171">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6A9955"/>
                </a:solidFill>
                <a:highlight>
                  <a:srgbClr val="1E1E1E"/>
                </a:highlight>
                <a:latin typeface="Courier New"/>
                <a:ea typeface="Courier New"/>
                <a:cs typeface="Courier New"/>
                <a:sym typeface="Courier New"/>
              </a:rPr>
              <a:t>// maka akan tercetak data dimana age dari array vegzas &gt;= 30</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rPr lang="en-US" sz="2171">
                <a:solidFill>
                  <a:srgbClr val="6A9955"/>
                </a:solidFill>
                <a:highlight>
                  <a:srgbClr val="1E1E1E"/>
                </a:highlight>
                <a:latin typeface="Courier New"/>
                <a:ea typeface="Courier New"/>
                <a:cs typeface="Courier New"/>
                <a:sym typeface="Courier New"/>
              </a:rPr>
              <a:t>// dan gender m</a:t>
            </a:r>
            <a:endParaRPr sz="2171">
              <a:solidFill>
                <a:srgbClr val="6A9955"/>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t/>
            </a:r>
            <a:endParaRPr sz="813">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852"/>
              <a:buFont typeface="Arial"/>
              <a:buNone/>
            </a:pPr>
            <a:r>
              <a:t/>
            </a:r>
            <a:endParaRPr sz="813">
              <a:solidFill>
                <a:srgbClr val="D4D4D4"/>
              </a:solidFill>
              <a:highlight>
                <a:srgbClr val="1E1E1E"/>
              </a:highlight>
              <a:latin typeface="Courier New"/>
              <a:ea typeface="Courier New"/>
              <a:cs typeface="Courier New"/>
              <a:sym typeface="Courier New"/>
            </a:endParaRPr>
          </a:p>
          <a:p>
            <a:pPr indent="0" lvl="0" marL="0" rtl="0" algn="l">
              <a:lnSpc>
                <a:spcPct val="70000"/>
              </a:lnSpc>
              <a:spcBef>
                <a:spcPts val="1000"/>
              </a:spcBef>
              <a:spcAft>
                <a:spcPts val="0"/>
              </a:spcAft>
              <a:buSzPts val="852"/>
              <a:buNone/>
            </a:pPr>
            <a:r>
              <a:t/>
            </a:r>
            <a:endParaRPr sz="217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45a7f3745_0_18"/>
          <p:cNvSpPr txBox="1"/>
          <p:nvPr>
            <p:ph idx="1" type="body"/>
          </p:nvPr>
        </p:nvSpPr>
        <p:spPr>
          <a:xfrm>
            <a:off x="838200" y="963525"/>
            <a:ext cx="10515600" cy="521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Praktik…</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e45a7f3745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Tugas !</a:t>
            </a:r>
            <a:endParaRPr/>
          </a:p>
        </p:txBody>
      </p:sp>
      <p:sp>
        <p:nvSpPr>
          <p:cNvPr id="183" name="Google Shape;183;ge45a7f3745_0_13"/>
          <p:cNvSpPr txBox="1"/>
          <p:nvPr>
            <p:ph idx="1" type="body"/>
          </p:nvPr>
        </p:nvSpPr>
        <p:spPr>
          <a:xfrm>
            <a:off x="838200" y="1443800"/>
            <a:ext cx="10515600" cy="47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2400"/>
              <a:t>const dataFilm = </a:t>
            </a:r>
            <a:r>
              <a:rPr lang="en-US" sz="2400"/>
              <a:t>[</a:t>
            </a:r>
            <a:endParaRPr sz="2400"/>
          </a:p>
          <a:p>
            <a:pPr indent="0" lvl="0" marL="0" rtl="0" algn="l">
              <a:spcBef>
                <a:spcPts val="1000"/>
              </a:spcBef>
              <a:spcAft>
                <a:spcPts val="0"/>
              </a:spcAft>
              <a:buClr>
                <a:schemeClr val="dk1"/>
              </a:buClr>
              <a:buSzPts val="1100"/>
              <a:buFont typeface="Arial"/>
              <a:buNone/>
            </a:pPr>
            <a:r>
              <a:rPr lang="en-US" sz="2400"/>
              <a:t>  { judul: 'Doctor Strange', durasi: '2 Jam', genre: 'Action', tahun: 2018},</a:t>
            </a:r>
            <a:endParaRPr sz="2400"/>
          </a:p>
          <a:p>
            <a:pPr indent="0" lvl="0" marL="0" rtl="0" algn="l">
              <a:spcBef>
                <a:spcPts val="1000"/>
              </a:spcBef>
              <a:spcAft>
                <a:spcPts val="0"/>
              </a:spcAft>
              <a:buClr>
                <a:schemeClr val="dk1"/>
              </a:buClr>
              <a:buSzPts val="1100"/>
              <a:buFont typeface="Arial"/>
              <a:buNone/>
            </a:pPr>
            <a:r>
              <a:rPr lang="en-US" sz="2400"/>
              <a:t>  { judul: 'Iron Man 1', durasi: '2 Jam', genre: 'Action', tahun: 2008},</a:t>
            </a:r>
            <a:endParaRPr sz="2400"/>
          </a:p>
          <a:p>
            <a:pPr indent="0" lvl="0" marL="0" rtl="0" algn="l">
              <a:lnSpc>
                <a:spcPct val="90000"/>
              </a:lnSpc>
              <a:spcBef>
                <a:spcPts val="1000"/>
              </a:spcBef>
              <a:spcAft>
                <a:spcPts val="0"/>
              </a:spcAft>
              <a:buClr>
                <a:schemeClr val="dk1"/>
              </a:buClr>
              <a:buSzPts val="1100"/>
              <a:buFont typeface="Arial"/>
              <a:buNone/>
            </a:pPr>
            <a:r>
              <a:rPr lang="en-US" sz="2400"/>
              <a:t>  { judul: 'End Game', durasi: '3 Jam', genre: 'Action', tahun: 2019 },</a:t>
            </a:r>
            <a:endParaRPr sz="2400"/>
          </a:p>
          <a:p>
            <a:pPr indent="0" lvl="0" marL="0" rtl="0" algn="l">
              <a:lnSpc>
                <a:spcPct val="90000"/>
              </a:lnSpc>
              <a:spcBef>
                <a:spcPts val="1000"/>
              </a:spcBef>
              <a:spcAft>
                <a:spcPts val="0"/>
              </a:spcAft>
              <a:buClr>
                <a:schemeClr val="dk1"/>
              </a:buClr>
              <a:buSzPts val="1100"/>
              <a:buFont typeface="Arial"/>
              <a:buNone/>
            </a:pPr>
            <a:r>
              <a:rPr lang="en-US" sz="2400"/>
              <a:t>  { judul: 'Infinity War', durasi: '2 Jam', genre: 'Action', tahun: 2019},</a:t>
            </a:r>
            <a:endParaRPr sz="2400"/>
          </a:p>
          <a:p>
            <a:pPr indent="0" lvl="0" marL="0" rtl="0" algn="l">
              <a:lnSpc>
                <a:spcPct val="90000"/>
              </a:lnSpc>
              <a:spcBef>
                <a:spcPts val="1000"/>
              </a:spcBef>
              <a:spcAft>
                <a:spcPts val="0"/>
              </a:spcAft>
              <a:buClr>
                <a:schemeClr val="dk1"/>
              </a:buClr>
              <a:buSzPts val="1100"/>
              <a:buFont typeface="Arial"/>
              <a:buNone/>
            </a:pPr>
            <a:r>
              <a:rPr lang="en-US" sz="2400"/>
              <a:t>  { judul: 'Captain Marvel', durasi: '2 Jam', genre: 'Action', tahun: 2018}</a:t>
            </a:r>
            <a:endParaRPr sz="2400"/>
          </a:p>
          <a:p>
            <a:pPr indent="0" lvl="0" marL="0" rtl="0" algn="l">
              <a:lnSpc>
                <a:spcPct val="90000"/>
              </a:lnSpc>
              <a:spcBef>
                <a:spcPts val="1000"/>
              </a:spcBef>
              <a:spcAft>
                <a:spcPts val="0"/>
              </a:spcAft>
              <a:buClr>
                <a:schemeClr val="dk1"/>
              </a:buClr>
              <a:buSzPts val="1100"/>
              <a:buFont typeface="Arial"/>
              <a:buNone/>
            </a:pPr>
            <a:r>
              <a:rPr lang="en-US" sz="2400"/>
              <a:t>]</a:t>
            </a:r>
            <a:endParaRPr sz="2400"/>
          </a:p>
          <a:p>
            <a:pPr indent="0" lvl="0" marL="0" rtl="0" algn="l">
              <a:spcBef>
                <a:spcPts val="1000"/>
              </a:spcBef>
              <a:spcAft>
                <a:spcPts val="0"/>
              </a:spcAft>
              <a:buClr>
                <a:schemeClr val="dk1"/>
              </a:buClr>
              <a:buSzPts val="1100"/>
              <a:buFont typeface="Arial"/>
              <a:buNone/>
            </a:pPr>
            <a:r>
              <a:rPr lang="en-US" sz="2400"/>
              <a:t>buatlah function CariDataFilm yang melakukkan filter dengan durasi 2 jam dan tahun 2018 dan 2008. disertakan dengan comment ( // ) bagaimana cara kerjannya seperti contoh</a:t>
            </a:r>
            <a:endParaRPr sz="2400"/>
          </a:p>
          <a:p>
            <a:pPr indent="0" lvl="0" marL="0" rtl="0" algn="l">
              <a:lnSpc>
                <a:spcPct val="90000"/>
              </a:lnSpc>
              <a:spcBef>
                <a:spcPts val="1000"/>
              </a:spcBef>
              <a:spcAft>
                <a:spcPts val="0"/>
              </a:spcAft>
              <a:buClr>
                <a:schemeClr val="dk1"/>
              </a:buClr>
              <a:buSzPts val="1100"/>
              <a:buFont typeface="Arial"/>
              <a:buNone/>
            </a:pPr>
            <a:r>
              <a:t/>
            </a:r>
            <a:endParaRPr sz="2400"/>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e4e80dfec7_1_5"/>
          <p:cNvSpPr/>
          <p:nvPr/>
        </p:nvSpPr>
        <p:spPr>
          <a:xfrm>
            <a:off x="3552895" y="380980"/>
            <a:ext cx="5086200" cy="6374100"/>
          </a:xfrm>
          <a:prstGeom prst="rect">
            <a:avLst/>
          </a:prstGeom>
          <a:noFill/>
          <a:ln>
            <a:noFill/>
          </a:ln>
        </p:spPr>
        <p:txBody>
          <a:bodyPr anchorCtr="0" anchor="t" bIns="45000" lIns="90000" spcFirstLastPara="1" rIns="90000" wrap="square" tIns="45000">
            <a:noAutofit/>
          </a:bodyPr>
          <a:lstStyle/>
          <a:p>
            <a:pPr indent="0" lvl="0" marL="0" marR="0" rtl="0" algn="ctr">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RULES</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Attendance</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Follow the rules</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Ask us anything in channel discord</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Speak for yourself first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Mentor availability</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Independent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Hard work</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Do your best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Continuous self improvement</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45a7f3745_1_0"/>
          <p:cNvSpPr txBox="1"/>
          <p:nvPr>
            <p:ph type="title"/>
          </p:nvPr>
        </p:nvSpPr>
        <p:spPr>
          <a:xfrm>
            <a:off x="838200" y="365125"/>
            <a:ext cx="10515600" cy="98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array</a:t>
            </a:r>
            <a:endParaRPr/>
          </a:p>
        </p:txBody>
      </p:sp>
      <p:sp>
        <p:nvSpPr>
          <p:cNvPr id="96" name="Google Shape;96;ge45a7f3745_1_0"/>
          <p:cNvSpPr txBox="1"/>
          <p:nvPr>
            <p:ph idx="1" type="body"/>
          </p:nvPr>
        </p:nvSpPr>
        <p:spPr>
          <a:xfrm>
            <a:off x="838200" y="1493675"/>
            <a:ext cx="10515600" cy="468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1800"/>
              <a:t>merupakan sebuah tipe data yang digunakan untuk mendeskripsikan kumpulan elemen( nilai atau variabel), yang setiap elemennnya memiliki index. Dengan kata lain array adalah variabel yang lebih sakti, karena bisa menampung lebih dari satu variabel.</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Struktur dari array:</a:t>
            </a:r>
            <a:endParaRPr sz="1800"/>
          </a:p>
          <a:p>
            <a:pPr indent="0" lvl="0" marL="0" rtl="0" algn="l">
              <a:lnSpc>
                <a:spcPct val="90000"/>
              </a:lnSpc>
              <a:spcBef>
                <a:spcPts val="1000"/>
              </a:spcBef>
              <a:spcAft>
                <a:spcPts val="0"/>
              </a:spcAft>
              <a:buSzPts val="1800"/>
              <a:buNone/>
            </a:pPr>
            <a:r>
              <a:rPr lang="en-US" sz="1800"/>
              <a:t>Array diawali dengan [ ] yang didalamnya berisi elemen yang memiliki index. Array sendiri bentuknya adalah Object. Elemen pada array boleh memiliki tipe data yang berbeda.</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e9222ea8bb_0_0"/>
          <p:cNvSpPr txBox="1"/>
          <p:nvPr>
            <p:ph idx="1" type="body"/>
          </p:nvPr>
        </p:nvSpPr>
        <p:spPr>
          <a:xfrm>
            <a:off x="838200" y="494825"/>
            <a:ext cx="10515600" cy="568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penulisan array :</a:t>
            </a:r>
            <a:endParaRPr b="1"/>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var Hari = ['senin', 'selasa', 'rabu', 'kamis', 'jumat', 'sabtu', 'minggu'];</a:t>
            </a:r>
            <a:endParaRPr sz="1800">
              <a:solidFill>
                <a:schemeClr val="lt1"/>
              </a:solidFill>
              <a:highlight>
                <a:schemeClr val="dk1"/>
              </a:highlight>
              <a:latin typeface="Courier New"/>
              <a:ea typeface="Courier New"/>
              <a:cs typeface="Courier New"/>
              <a:sym typeface="Courier New"/>
            </a:endParaRPr>
          </a:p>
          <a:p>
            <a:pPr indent="-349250" lvl="0" marL="914400" rtl="0" algn="l">
              <a:lnSpc>
                <a:spcPct val="90000"/>
              </a:lnSpc>
              <a:spcBef>
                <a:spcPts val="1000"/>
              </a:spcBef>
              <a:spcAft>
                <a:spcPts val="0"/>
              </a:spcAft>
              <a:buSzPts val="1900"/>
              <a:buFont typeface="Times New Roman"/>
              <a:buChar char="-"/>
            </a:pPr>
            <a:r>
              <a:rPr lang="en-US" sz="1900">
                <a:latin typeface="Times New Roman"/>
                <a:ea typeface="Times New Roman"/>
                <a:cs typeface="Times New Roman"/>
                <a:sym typeface="Times New Roman"/>
              </a:rPr>
              <a:t>penulisan array berbeda tipe data</a:t>
            </a:r>
            <a:endParaRPr sz="1900">
              <a:latin typeface="Times New Roman"/>
              <a:ea typeface="Times New Roman"/>
              <a:cs typeface="Times New Roman"/>
              <a:sym typeface="Times New Roman"/>
            </a:endParaRPr>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var arr = [‘web’, 19, true,[‘faisal’,’ragil’,’asrof’]</a:t>
            </a:r>
            <a:endParaRPr sz="1800">
              <a:solidFill>
                <a:schemeClr val="lt1"/>
              </a:solidFill>
              <a:highlight>
                <a:schemeClr val="dk1"/>
              </a:highlight>
              <a:latin typeface="Courier New"/>
              <a:ea typeface="Courier New"/>
              <a:cs typeface="Courier New"/>
              <a:sym typeface="Courier New"/>
            </a:endParaRPr>
          </a:p>
          <a:p>
            <a:pPr indent="-342900" lvl="0" marL="914400" rtl="0" algn="l">
              <a:lnSpc>
                <a:spcPct val="90000"/>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menghitung element  array-nya kita bisa menggunakkan method .lenght</a:t>
            </a:r>
            <a:endParaRPr sz="1800">
              <a:latin typeface="Times New Roman"/>
              <a:ea typeface="Times New Roman"/>
              <a:cs typeface="Times New Roman"/>
              <a:sym typeface="Times New Roman"/>
            </a:endParaRPr>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var arr = [1,2,3,4,5,6,7,8,9,10]</a:t>
            </a:r>
            <a:endParaRPr sz="1800">
              <a:solidFill>
                <a:schemeClr val="lt1"/>
              </a:solidFill>
              <a:highlight>
                <a:schemeClr val="dk1"/>
              </a:highlight>
              <a:latin typeface="Courier New"/>
              <a:ea typeface="Courier New"/>
              <a:cs typeface="Courier New"/>
              <a:sym typeface="Courier New"/>
            </a:endParaRPr>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console.log(arr.lenght)//10</a:t>
            </a:r>
            <a:endParaRPr sz="1800">
              <a:solidFill>
                <a:schemeClr val="lt1"/>
              </a:solidFill>
              <a:highlight>
                <a:schemeClr val="dk1"/>
              </a:highlight>
              <a:latin typeface="Courier New"/>
              <a:ea typeface="Courier New"/>
              <a:cs typeface="Courier New"/>
              <a:sym typeface="Courier New"/>
            </a:endParaRPr>
          </a:p>
          <a:p>
            <a:pPr indent="0" lvl="0" marL="0" rtl="0" algn="l">
              <a:lnSpc>
                <a:spcPct val="90000"/>
              </a:lnSpc>
              <a:spcBef>
                <a:spcPts val="1000"/>
              </a:spcBef>
              <a:spcAft>
                <a:spcPts val="0"/>
              </a:spcAft>
              <a:buSzPts val="1800"/>
              <a:buNone/>
            </a:pPr>
            <a:r>
              <a:rPr b="1" lang="en-US" sz="2400"/>
              <a:t>Contoh pemanggilan array :</a:t>
            </a:r>
            <a:endParaRPr b="1" sz="2400"/>
          </a:p>
          <a:p>
            <a:pPr indent="0" lvl="0" marL="457200" rtl="0" algn="l">
              <a:lnSpc>
                <a:spcPct val="90000"/>
              </a:lnSpc>
              <a:spcBef>
                <a:spcPts val="1000"/>
              </a:spcBef>
              <a:spcAft>
                <a:spcPts val="0"/>
              </a:spcAft>
              <a:buSzPts val="1800"/>
              <a:buNone/>
            </a:pPr>
            <a:r>
              <a:rPr lang="en-US" sz="1800"/>
              <a:t>misal kita akan menampilkan array hari rabu</a:t>
            </a:r>
            <a:endParaRPr sz="1800"/>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var hari = ['senin', 'selasa', 'rabu', 'kamis', 'jumat', 'sabtu', 'minggu']</a:t>
            </a:r>
            <a:endParaRPr sz="1800">
              <a:solidFill>
                <a:schemeClr val="lt1"/>
              </a:solidFill>
              <a:highlight>
                <a:schemeClr val="dk1"/>
              </a:highlight>
              <a:latin typeface="Courier New"/>
              <a:ea typeface="Courier New"/>
              <a:cs typeface="Courier New"/>
              <a:sym typeface="Courier New"/>
            </a:endParaRPr>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console.log(hari[2]);</a:t>
            </a:r>
            <a:endParaRPr sz="1800">
              <a:solidFill>
                <a:schemeClr val="lt1"/>
              </a:solidFill>
              <a:highlight>
                <a:schemeClr val="dk1"/>
              </a:highlight>
              <a:latin typeface="Courier New"/>
              <a:ea typeface="Courier New"/>
              <a:cs typeface="Courier New"/>
              <a:sym typeface="Courier New"/>
            </a:endParaRPr>
          </a:p>
          <a:p>
            <a:pPr indent="-342900" lvl="0" marL="914400" rtl="0" algn="l">
              <a:lnSpc>
                <a:spcPct val="90000"/>
              </a:lnSpc>
              <a:spcBef>
                <a:spcPts val="1000"/>
              </a:spcBef>
              <a:spcAft>
                <a:spcPts val="0"/>
              </a:spcAft>
              <a:buSzPts val="1800"/>
              <a:buChar char="-"/>
            </a:pPr>
            <a:r>
              <a:rPr lang="en-US" sz="1800"/>
              <a:t>pertama panggil nama array nya</a:t>
            </a:r>
            <a:endParaRPr sz="1800"/>
          </a:p>
          <a:p>
            <a:pPr indent="-342900" lvl="0" marL="914400" rtl="0" algn="l">
              <a:lnSpc>
                <a:spcPct val="90000"/>
              </a:lnSpc>
              <a:spcBef>
                <a:spcPts val="0"/>
              </a:spcBef>
              <a:spcAft>
                <a:spcPts val="0"/>
              </a:spcAft>
              <a:buSzPts val="1800"/>
              <a:buChar char="-"/>
            </a:pPr>
            <a:r>
              <a:rPr lang="en-US" sz="1800"/>
              <a:t>kemudian panggil index-nya menggunakkan kurung siku [ ]</a:t>
            </a:r>
            <a:endParaRPr sz="1800"/>
          </a:p>
          <a:p>
            <a:pPr indent="-342900" lvl="0" marL="914400" rtl="0" algn="l">
              <a:lnSpc>
                <a:spcPct val="90000"/>
              </a:lnSpc>
              <a:spcBef>
                <a:spcPts val="0"/>
              </a:spcBef>
              <a:spcAft>
                <a:spcPts val="0"/>
              </a:spcAft>
              <a:buSzPts val="1800"/>
              <a:buChar char="-"/>
            </a:pPr>
            <a:r>
              <a:rPr lang="en-US" sz="1800"/>
              <a:t>karna hari rabu berada pada index ke 2 maka panggil index ke 2</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9222ea8bb_0_5"/>
          <p:cNvSpPr txBox="1"/>
          <p:nvPr>
            <p:ph type="title"/>
          </p:nvPr>
        </p:nvSpPr>
        <p:spPr>
          <a:xfrm>
            <a:off x="75395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menambah dan menghapus array</a:t>
            </a:r>
            <a:endParaRPr/>
          </a:p>
        </p:txBody>
      </p:sp>
      <p:sp>
        <p:nvSpPr>
          <p:cNvPr id="107" name="Google Shape;107;ge9222ea8bb_0_5"/>
          <p:cNvSpPr txBox="1"/>
          <p:nvPr>
            <p:ph idx="1" type="body"/>
          </p:nvPr>
        </p:nvSpPr>
        <p:spPr>
          <a:xfrm>
            <a:off x="838200" y="954900"/>
            <a:ext cx="10515600" cy="4948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lang="en-US"/>
              <a:t>menambah array :</a:t>
            </a:r>
            <a:endParaRPr/>
          </a:p>
          <a:p>
            <a:pPr indent="-361950" lvl="0" marL="457200" rtl="0" algn="l">
              <a:lnSpc>
                <a:spcPct val="90000"/>
              </a:lnSpc>
              <a:spcBef>
                <a:spcPts val="1000"/>
              </a:spcBef>
              <a:spcAft>
                <a:spcPts val="0"/>
              </a:spcAft>
              <a:buSzPts val="2100"/>
              <a:buChar char="-"/>
            </a:pPr>
            <a:r>
              <a:rPr lang="en-US" sz="2100"/>
              <a:t>manual</a:t>
            </a:r>
            <a:endParaRPr sz="2100"/>
          </a:p>
          <a:p>
            <a:pPr indent="0" lvl="0" marL="457200" rtl="0" algn="l">
              <a:lnSpc>
                <a:spcPct val="142857"/>
              </a:lnSpc>
              <a:spcBef>
                <a:spcPts val="0"/>
              </a:spcBef>
              <a:spcAft>
                <a:spcPts val="0"/>
              </a:spcAft>
              <a:buSzPts val="1800"/>
              <a:buNone/>
            </a:pPr>
            <a:r>
              <a:rPr lang="en-US" sz="1650">
                <a:solidFill>
                  <a:schemeClr val="lt1"/>
                </a:solidFill>
                <a:highlight>
                  <a:srgbClr val="0D1117"/>
                </a:highlight>
                <a:latin typeface="Courier New"/>
                <a:ea typeface="Courier New"/>
                <a:cs typeface="Courier New"/>
                <a:sym typeface="Courier New"/>
              </a:rPr>
              <a:t>var array = [];</a:t>
            </a:r>
            <a:endParaRPr sz="165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650">
                <a:solidFill>
                  <a:schemeClr val="lt1"/>
                </a:solidFill>
                <a:highlight>
                  <a:srgbClr val="0D1117"/>
                </a:highlight>
                <a:latin typeface="Courier New"/>
                <a:ea typeface="Courier New"/>
                <a:cs typeface="Courier New"/>
                <a:sym typeface="Courier New"/>
              </a:rPr>
              <a:t>array [0] = 'faisal';</a:t>
            </a:r>
            <a:endParaRPr sz="165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650">
                <a:solidFill>
                  <a:schemeClr val="lt1"/>
                </a:solidFill>
                <a:highlight>
                  <a:srgbClr val="0D1117"/>
                </a:highlight>
                <a:latin typeface="Courier New"/>
                <a:ea typeface="Courier New"/>
                <a:cs typeface="Courier New"/>
                <a:sym typeface="Courier New"/>
              </a:rPr>
              <a:t>array [1] = 'ali';</a:t>
            </a:r>
            <a:endParaRPr sz="165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650">
                <a:solidFill>
                  <a:schemeClr val="lt1"/>
                </a:solidFill>
                <a:highlight>
                  <a:srgbClr val="0D1117"/>
                </a:highlight>
                <a:latin typeface="Courier New"/>
                <a:ea typeface="Courier New"/>
                <a:cs typeface="Courier New"/>
                <a:sym typeface="Courier New"/>
              </a:rPr>
              <a:t>array [2] = 'muhamad';</a:t>
            </a:r>
            <a:endParaRPr sz="165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650">
                <a:solidFill>
                  <a:schemeClr val="lt1"/>
                </a:solidFill>
                <a:highlight>
                  <a:srgbClr val="0D1117"/>
                </a:highlight>
                <a:latin typeface="Courier New"/>
                <a:ea typeface="Courier New"/>
                <a:cs typeface="Courier New"/>
                <a:sym typeface="Courier New"/>
              </a:rPr>
              <a:t>console.log(array) //[‘faisal’,’ali’,’muhamad’]</a:t>
            </a:r>
            <a:endParaRPr sz="1650"/>
          </a:p>
          <a:p>
            <a:pPr indent="0" lvl="0" marL="0" rtl="0" algn="l">
              <a:lnSpc>
                <a:spcPct val="90000"/>
              </a:lnSpc>
              <a:spcBef>
                <a:spcPts val="1000"/>
              </a:spcBef>
              <a:spcAft>
                <a:spcPts val="0"/>
              </a:spcAft>
              <a:buSzPts val="1800"/>
              <a:buNone/>
            </a:pPr>
            <a:r>
              <a:rPr lang="en-US"/>
              <a:t>menghapus array :</a:t>
            </a:r>
            <a:endParaRPr/>
          </a:p>
          <a:p>
            <a:pPr indent="-298450" lvl="0" marL="457200" rtl="0" algn="l">
              <a:lnSpc>
                <a:spcPct val="90000"/>
              </a:lnSpc>
              <a:spcBef>
                <a:spcPts val="1000"/>
              </a:spcBef>
              <a:spcAft>
                <a:spcPts val="0"/>
              </a:spcAft>
              <a:buSzPts val="1100"/>
              <a:buChar char="-"/>
            </a:pPr>
            <a:r>
              <a:rPr lang="en-US" sz="2100"/>
              <a:t>manual</a:t>
            </a:r>
            <a:endParaRPr sz="2100"/>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var array = [“faisal”,”ali”,”muhamad”]</a:t>
            </a:r>
            <a:endParaRPr sz="1800">
              <a:solidFill>
                <a:schemeClr val="lt1"/>
              </a:solidFill>
              <a:highlight>
                <a:schemeClr val="dk1"/>
              </a:highlight>
              <a:latin typeface="Courier New"/>
              <a:ea typeface="Courier New"/>
              <a:cs typeface="Courier New"/>
              <a:sym typeface="Courier New"/>
            </a:endParaRPr>
          </a:p>
          <a:p>
            <a:pPr indent="0" lvl="0" marL="457200" rtl="0" algn="l">
              <a:lnSpc>
                <a:spcPct val="90000"/>
              </a:lnSpc>
              <a:spcBef>
                <a:spcPts val="1000"/>
              </a:spcBef>
              <a:spcAft>
                <a:spcPts val="0"/>
              </a:spcAft>
              <a:buSzPts val="1800"/>
              <a:buNone/>
            </a:pPr>
            <a:r>
              <a:rPr lang="en-US" sz="1800">
                <a:solidFill>
                  <a:schemeClr val="lt1"/>
                </a:solidFill>
                <a:highlight>
                  <a:schemeClr val="dk1"/>
                </a:highlight>
                <a:latin typeface="Courier New"/>
                <a:ea typeface="Courier New"/>
                <a:cs typeface="Courier New"/>
                <a:sym typeface="Courier New"/>
              </a:rPr>
              <a:t>arr [0] = undefined</a:t>
            </a:r>
            <a:endParaRPr sz="1800">
              <a:solidFill>
                <a:schemeClr val="lt1"/>
              </a:solidFill>
              <a:highlight>
                <a:schemeClr val="dk1"/>
              </a:highlight>
              <a:latin typeface="Courier New"/>
              <a:ea typeface="Courier New"/>
              <a:cs typeface="Courier New"/>
              <a:sym typeface="Courier New"/>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sz="1600"/>
              <a:t>note: </a:t>
            </a:r>
            <a:r>
              <a:rPr i="1" lang="en-US" sz="1600" u="sng"/>
              <a:t>cara menambah array dan menghapus array pada materi sebelumnya built in function</a:t>
            </a:r>
            <a:endParaRPr i="1" sz="16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e45a7f374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object</a:t>
            </a:r>
            <a:endParaRPr/>
          </a:p>
        </p:txBody>
      </p:sp>
      <p:sp>
        <p:nvSpPr>
          <p:cNvPr id="113" name="Google Shape;113;ge45a7f3745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rPr lang="en-US" sz="1900">
                <a:latin typeface="Times New Roman"/>
                <a:ea typeface="Times New Roman"/>
                <a:cs typeface="Times New Roman"/>
                <a:sym typeface="Times New Roman"/>
              </a:rPr>
              <a:t>sama seperti array object merupakan kumpulan nilai, yang memiliki nama. beda dengan array yang memiliki indeks, object tidak menggunakan indeks untuk tiap tiap nilainya</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ts val="1100"/>
              <a:buFont typeface="Arial"/>
              <a:buNone/>
            </a:pPr>
            <a:r>
              <a:rPr b="1" lang="en-US" sz="1900">
                <a:latin typeface="Times New Roman"/>
                <a:ea typeface="Times New Roman"/>
                <a:cs typeface="Times New Roman"/>
                <a:sym typeface="Times New Roman"/>
              </a:rPr>
              <a:t>Anatomi Object</a:t>
            </a:r>
            <a:endParaRPr b="1" sz="1900">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variable dalam object == properti</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function pada dalam object == method</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45a7f3745_0_7"/>
          <p:cNvSpPr txBox="1"/>
          <p:nvPr>
            <p:ph idx="1" type="body"/>
          </p:nvPr>
        </p:nvSpPr>
        <p:spPr>
          <a:xfrm>
            <a:off x="838200" y="417650"/>
            <a:ext cx="10515600" cy="5641500"/>
          </a:xfrm>
          <a:prstGeom prst="rect">
            <a:avLst/>
          </a:prstGeom>
          <a:noFill/>
          <a:ln>
            <a:noFill/>
          </a:ln>
        </p:spPr>
        <p:txBody>
          <a:bodyPr anchorCtr="0" anchor="t" bIns="45700" lIns="91425" spcFirstLastPara="1" rIns="91425" wrap="square" tIns="45700">
            <a:noAutofit/>
          </a:bodyPr>
          <a:lstStyle/>
          <a:p>
            <a:pPr indent="0" lvl="0" marL="457200" rtl="0" algn="l">
              <a:lnSpc>
                <a:spcPct val="80000"/>
              </a:lnSpc>
              <a:spcBef>
                <a:spcPts val="1000"/>
              </a:spcBef>
              <a:spcAft>
                <a:spcPts val="0"/>
              </a:spcAft>
              <a:buSzPts val="1800"/>
              <a:buNone/>
            </a:pPr>
            <a:r>
              <a:t/>
            </a:r>
            <a:endParaRPr b="1" sz="1710">
              <a:latin typeface="Times New Roman"/>
              <a:ea typeface="Times New Roman"/>
              <a:cs typeface="Times New Roman"/>
              <a:sym typeface="Times New Roman"/>
            </a:endParaRPr>
          </a:p>
          <a:p>
            <a:pPr indent="0" lvl="0" marL="0" rtl="0" algn="l">
              <a:lnSpc>
                <a:spcPct val="80000"/>
              </a:lnSpc>
              <a:spcBef>
                <a:spcPts val="1000"/>
              </a:spcBef>
              <a:spcAft>
                <a:spcPts val="0"/>
              </a:spcAft>
              <a:buSzPts val="1800"/>
              <a:buNone/>
            </a:pPr>
            <a:r>
              <a:rPr b="1" lang="en-US" sz="2110">
                <a:latin typeface="Times New Roman"/>
                <a:ea typeface="Times New Roman"/>
                <a:cs typeface="Times New Roman"/>
                <a:sym typeface="Times New Roman"/>
              </a:rPr>
              <a:t>Membuat Object</a:t>
            </a:r>
            <a:endParaRPr b="1" sz="2110">
              <a:latin typeface="Times New Roman"/>
              <a:ea typeface="Times New Roman"/>
              <a:cs typeface="Times New Roman"/>
              <a:sym typeface="Times New Roman"/>
            </a:endParaRPr>
          </a:p>
          <a:p>
            <a:pPr indent="0" lvl="0" marL="0" rtl="0" algn="l">
              <a:lnSpc>
                <a:spcPct val="80000"/>
              </a:lnSpc>
              <a:spcBef>
                <a:spcPts val="1000"/>
              </a:spcBef>
              <a:spcAft>
                <a:spcPts val="0"/>
              </a:spcAft>
              <a:buSzPts val="1800"/>
              <a:buNone/>
            </a:pPr>
            <a:r>
              <a:t/>
            </a:r>
            <a:endParaRPr b="1" sz="2110">
              <a:latin typeface="Times New Roman"/>
              <a:ea typeface="Times New Roman"/>
              <a:cs typeface="Times New Roman"/>
              <a:sym typeface="Times New Roman"/>
            </a:endParaRPr>
          </a:p>
          <a:p>
            <a:pPr indent="0" lvl="0" marL="0" rtl="0" algn="l">
              <a:lnSpc>
                <a:spcPct val="80000"/>
              </a:lnSpc>
              <a:spcBef>
                <a:spcPts val="1000"/>
              </a:spcBef>
              <a:spcAft>
                <a:spcPts val="0"/>
              </a:spcAft>
              <a:buSzPts val="358"/>
              <a:buNone/>
            </a:pPr>
            <a:r>
              <a:rPr lang="en-US" sz="1910">
                <a:latin typeface="Times New Roman"/>
                <a:ea typeface="Times New Roman"/>
                <a:cs typeface="Times New Roman"/>
                <a:sym typeface="Times New Roman"/>
              </a:rPr>
              <a:t>Objek pada javascript, dapat dibuat dengan tanda kurung kurawal dengan isi berupa key dan value.</a:t>
            </a:r>
            <a:endParaRPr sz="1910">
              <a:latin typeface="Times New Roman"/>
              <a:ea typeface="Times New Roman"/>
              <a:cs typeface="Times New Roman"/>
              <a:sym typeface="Times New Roman"/>
            </a:endParaRPr>
          </a:p>
          <a:p>
            <a:pPr indent="-330200" lvl="0" marL="457200" rtl="0" algn="l">
              <a:lnSpc>
                <a:spcPct val="8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membuat string Literal</a:t>
            </a:r>
            <a:endParaRPr sz="16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var mhs = { // kita membuat variabel dengan nama, kemudian kita isi dengan object</a:t>
            </a:r>
            <a:endParaRPr sz="1200">
              <a:latin typeface="Courier New"/>
              <a:ea typeface="Courier New"/>
              <a:cs typeface="Courier New"/>
              <a:sym typeface="Courier New"/>
            </a:endParaRPr>
          </a:p>
          <a:p>
            <a:pPr indent="-304800" lvl="0" marL="457200" rtl="0" algn="l">
              <a:lnSpc>
                <a:spcPct val="142857"/>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di dalam object ini kita akan simpan pasangan key dan value</a:t>
            </a:r>
            <a:endParaRPr sz="1200">
              <a:latin typeface="Times New Roman"/>
              <a:ea typeface="Times New Roman"/>
              <a:cs typeface="Times New Roman"/>
              <a:sym typeface="Times New Roman"/>
            </a:endParaRPr>
          </a:p>
          <a:p>
            <a:pPr indent="-304800" lvl="0" marL="457200" rtl="0" algn="l">
              <a:lnSpc>
                <a:spcPct val="142857"/>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key nya merupakan properti dari object ini</a:t>
            </a:r>
            <a:endParaRPr sz="12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200">
                <a:highlight>
                  <a:schemeClr val="dk1"/>
                </a:highlight>
                <a:latin typeface="Courier New"/>
                <a:ea typeface="Courier New"/>
                <a:cs typeface="Courier New"/>
                <a:sym typeface="Courier New"/>
              </a:rPr>
              <a:t> </a:t>
            </a:r>
            <a:r>
              <a:rPr lang="en-US" sz="1200">
                <a:solidFill>
                  <a:schemeClr val="lt1"/>
                </a:solidFill>
                <a:highlight>
                  <a:schemeClr val="dk1"/>
                </a:highlight>
                <a:latin typeface="Courier New"/>
                <a:ea typeface="Courier New"/>
                <a:cs typeface="Courier New"/>
                <a:sym typeface="Courier New"/>
              </a:rPr>
              <a:t>  nama : 'Budi',</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nim : 100110011001,</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alamat : 'Randugunting',</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jurusan : 'TI'</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a:t>
            </a:r>
            <a:endParaRPr sz="1200">
              <a:solidFill>
                <a:schemeClr val="lt1"/>
              </a:solidFill>
              <a:highlight>
                <a:schemeClr val="dk1"/>
              </a:highlight>
              <a:latin typeface="Courier New"/>
              <a:ea typeface="Courier New"/>
              <a:cs typeface="Courier New"/>
              <a:sym typeface="Courier New"/>
            </a:endParaRPr>
          </a:p>
          <a:p>
            <a:pPr indent="-304800" lvl="0" marL="457200" rtl="0" algn="l">
              <a:lnSpc>
                <a:spcPct val="142857"/>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kalo kita membuat object berikutnya</a:t>
            </a:r>
            <a:endParaRPr sz="12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var mhs2 = {</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nama : 'Doremi',</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nim : 011001100110,</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alamat : 'Randugunting',</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   jurusan : 'TI'</a:t>
            </a:r>
            <a:endParaRPr sz="1200">
              <a:solidFill>
                <a:schemeClr val="lt1"/>
              </a:solidFill>
              <a:highlight>
                <a:schemeClr val="dk1"/>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200">
                <a:solidFill>
                  <a:schemeClr val="lt1"/>
                </a:solidFill>
                <a:highlight>
                  <a:schemeClr val="dk1"/>
                </a:highlight>
                <a:latin typeface="Courier New"/>
                <a:ea typeface="Courier New"/>
                <a:cs typeface="Courier New"/>
                <a:sym typeface="Courier New"/>
              </a:rPr>
              <a:t>}</a:t>
            </a:r>
            <a:endParaRPr sz="1200">
              <a:solidFill>
                <a:schemeClr val="lt1"/>
              </a:solidFill>
              <a:highlight>
                <a:schemeClr val="dk1"/>
              </a:highlight>
              <a:latin typeface="Courier New"/>
              <a:ea typeface="Courier New"/>
              <a:cs typeface="Courier New"/>
              <a:sym typeface="Courier New"/>
            </a:endParaRPr>
          </a:p>
          <a:p>
            <a:pPr indent="0" lvl="0" marL="457200" rtl="0" algn="l">
              <a:lnSpc>
                <a:spcPct val="80000"/>
              </a:lnSpc>
              <a:spcBef>
                <a:spcPts val="1000"/>
              </a:spcBef>
              <a:spcAft>
                <a:spcPts val="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959fbefa4_0_3"/>
          <p:cNvSpPr txBox="1"/>
          <p:nvPr>
            <p:ph idx="1" type="body"/>
          </p:nvPr>
        </p:nvSpPr>
        <p:spPr>
          <a:xfrm>
            <a:off x="838200" y="470350"/>
            <a:ext cx="10515600" cy="57066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dengan function declaration</a:t>
            </a:r>
            <a:endParaRPr/>
          </a:p>
          <a:p>
            <a:pPr indent="0" lvl="0" marL="457200" rtl="0" algn="l">
              <a:lnSpc>
                <a:spcPct val="90000"/>
              </a:lnSpc>
              <a:spcBef>
                <a:spcPts val="1000"/>
              </a:spcBef>
              <a:spcAft>
                <a:spcPts val="0"/>
              </a:spcAft>
              <a:buSzPts val="1800"/>
              <a:buNone/>
            </a:pPr>
            <a:r>
              <a:t/>
            </a:r>
            <a:endParaRPr/>
          </a:p>
          <a:p>
            <a:pPr indent="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function mahasiswa(nama, nim, alamat, jurusan) {</a:t>
            </a:r>
            <a:endParaRPr sz="1300">
              <a:solidFill>
                <a:schemeClr val="lt1"/>
              </a:solidFill>
              <a:highlight>
                <a:srgbClr val="0D1117"/>
              </a:highlight>
              <a:latin typeface="Courier New"/>
              <a:ea typeface="Courier New"/>
              <a:cs typeface="Courier New"/>
              <a:sym typeface="Courier New"/>
            </a:endParaRPr>
          </a:p>
          <a:p>
            <a:pPr indent="45720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var mhs = {} // buat variabel dengan nama, dan bikin dengan object</a:t>
            </a:r>
            <a:endParaRPr sz="1300">
              <a:solidFill>
                <a:schemeClr val="lt1"/>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300">
                <a:latin typeface="Times New Roman"/>
                <a:ea typeface="Times New Roman"/>
                <a:cs typeface="Times New Roman"/>
                <a:sym typeface="Times New Roman"/>
              </a:rPr>
              <a:t>properti ini di isi dengan argumen yang ada di functionnya	</a:t>
            </a:r>
            <a:endParaRPr sz="1300">
              <a:latin typeface="Times New Roman"/>
              <a:ea typeface="Times New Roman"/>
              <a:cs typeface="Times New Roman"/>
              <a:sym typeface="Times New Roman"/>
            </a:endParaRPr>
          </a:p>
          <a:p>
            <a:pPr indent="0" lvl="0" marL="9144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mhs.nama = nama,</a:t>
            </a:r>
            <a:endParaRPr sz="1300">
              <a:solidFill>
                <a:schemeClr val="lt1"/>
              </a:solidFill>
              <a:highlight>
                <a:srgbClr val="0D1117"/>
              </a:highlight>
              <a:latin typeface="Courier New"/>
              <a:ea typeface="Courier New"/>
              <a:cs typeface="Courier New"/>
              <a:sym typeface="Courier New"/>
            </a:endParaRPr>
          </a:p>
          <a:p>
            <a:pPr indent="0" lvl="0" marL="9144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mhs.nim = nim,</a:t>
            </a:r>
            <a:endParaRPr sz="1300">
              <a:solidFill>
                <a:schemeClr val="lt1"/>
              </a:solidFill>
              <a:highlight>
                <a:srgbClr val="0D1117"/>
              </a:highlight>
              <a:latin typeface="Courier New"/>
              <a:ea typeface="Courier New"/>
              <a:cs typeface="Courier New"/>
              <a:sym typeface="Courier New"/>
            </a:endParaRPr>
          </a:p>
          <a:p>
            <a:pPr indent="0" lvl="0" marL="9144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mhs.alamat = alamat,</a:t>
            </a:r>
            <a:endParaRPr sz="1300">
              <a:solidFill>
                <a:schemeClr val="lt1"/>
              </a:solidFill>
              <a:highlight>
                <a:srgbClr val="0D1117"/>
              </a:highlight>
              <a:latin typeface="Courier New"/>
              <a:ea typeface="Courier New"/>
              <a:cs typeface="Courier New"/>
              <a:sym typeface="Courier New"/>
            </a:endParaRPr>
          </a:p>
          <a:p>
            <a:pPr indent="0" lvl="0" marL="9144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mhs.jurusan = jurusan</a:t>
            </a:r>
            <a:endParaRPr sz="1300">
              <a:solidFill>
                <a:schemeClr val="lt1"/>
              </a:solidFill>
              <a:highlight>
                <a:srgbClr val="0D1117"/>
              </a:highlight>
              <a:latin typeface="Courier New"/>
              <a:ea typeface="Courier New"/>
              <a:cs typeface="Courier New"/>
              <a:sym typeface="Courier New"/>
            </a:endParaRPr>
          </a:p>
          <a:p>
            <a:pPr indent="45720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return mhs // kemudian kembalikan nilai objectnya</a:t>
            </a:r>
            <a:endParaRPr sz="1300">
              <a:solidFill>
                <a:schemeClr val="lt1"/>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300">
                <a:solidFill>
                  <a:srgbClr val="C9D1D9"/>
                </a:solidFill>
                <a:highlight>
                  <a:srgbClr val="0D1117"/>
                </a:highlight>
                <a:latin typeface="Courier New"/>
                <a:ea typeface="Courier New"/>
                <a:cs typeface="Courier New"/>
                <a:sym typeface="Courier New"/>
              </a:rPr>
              <a:t>}</a:t>
            </a:r>
            <a:endParaRPr sz="1300">
              <a:solidFill>
                <a:srgbClr val="C9D1D9"/>
              </a:solidFill>
              <a:highlight>
                <a:srgbClr val="0D1117"/>
              </a:highlight>
              <a:latin typeface="Courier New"/>
              <a:ea typeface="Courier New"/>
              <a:cs typeface="Courier New"/>
              <a:sym typeface="Courier New"/>
            </a:endParaRPr>
          </a:p>
          <a:p>
            <a:pPr indent="-330200" lvl="0" marL="457200" rtl="0" algn="l">
              <a:lnSpc>
                <a:spcPct val="142857"/>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untuk isi objectnya</a:t>
            </a:r>
            <a:endParaRPr sz="1600">
              <a:latin typeface="Times New Roman"/>
              <a:ea typeface="Times New Roman"/>
              <a:cs typeface="Times New Roman"/>
              <a:sym typeface="Times New Roman"/>
            </a:endParaRPr>
          </a:p>
          <a:p>
            <a:pPr indent="-330200" lvl="0" marL="457200" rtl="0" algn="l">
              <a:lnSpc>
                <a:spcPct val="142857"/>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kita buat varaibel mhs3, kemudian panggil nama functionnya</a:t>
            </a:r>
            <a:endParaRPr sz="1600">
              <a:latin typeface="Times New Roman"/>
              <a:ea typeface="Times New Roman"/>
              <a:cs typeface="Times New Roman"/>
              <a:sym typeface="Times New Roman"/>
            </a:endParaRPr>
          </a:p>
          <a:p>
            <a:pPr indent="-330200" lvl="0" marL="457200" rtl="0" algn="l">
              <a:lnSpc>
                <a:spcPct val="142857"/>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kemudian isi objectnya sesuai dengan argumen functionnya</a:t>
            </a:r>
            <a:endParaRPr sz="16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300">
                <a:solidFill>
                  <a:schemeClr val="lt1"/>
                </a:solidFill>
                <a:highlight>
                  <a:schemeClr val="dk1"/>
                </a:highlight>
                <a:latin typeface="Courier New"/>
                <a:ea typeface="Courier New"/>
                <a:cs typeface="Courier New"/>
                <a:sym typeface="Courier New"/>
              </a:rPr>
              <a:t>var mhs3 = mahasiswa('faisal', 210930193, 'cendrawasih', 'ti')</a:t>
            </a:r>
            <a:endParaRPr sz="1300">
              <a:solidFill>
                <a:schemeClr val="lt1"/>
              </a:solidFill>
              <a:highlight>
                <a:schemeClr val="dk1"/>
              </a:highlight>
              <a:latin typeface="Courier New"/>
              <a:ea typeface="Courier New"/>
              <a:cs typeface="Courier New"/>
              <a:sym typeface="Courier New"/>
            </a:endParaRPr>
          </a:p>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959fbefa4_0_9"/>
          <p:cNvSpPr txBox="1"/>
          <p:nvPr>
            <p:ph idx="1" type="body"/>
          </p:nvPr>
        </p:nvSpPr>
        <p:spPr>
          <a:xfrm>
            <a:off x="838200" y="402575"/>
            <a:ext cx="10515600" cy="5774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dengan function constructor</a:t>
            </a:r>
            <a:endParaRPr/>
          </a:p>
          <a:p>
            <a:pPr indent="0" lvl="0" marL="457200" rtl="0" algn="l">
              <a:lnSpc>
                <a:spcPct val="90000"/>
              </a:lnSpc>
              <a:spcBef>
                <a:spcPts val="1000"/>
              </a:spcBef>
              <a:spcAft>
                <a:spcPts val="0"/>
              </a:spcAft>
              <a:buSzPts val="1800"/>
              <a:buNone/>
            </a:pPr>
            <a:r>
              <a:t/>
            </a:r>
            <a:endParaRPr/>
          </a:p>
          <a:p>
            <a:pPr indent="0" lvl="0" marL="0" rtl="0" algn="l">
              <a:lnSpc>
                <a:spcPct val="142857"/>
              </a:lnSpc>
              <a:spcBef>
                <a:spcPts val="0"/>
              </a:spcBef>
              <a:spcAft>
                <a:spcPts val="0"/>
              </a:spcAft>
              <a:buSzPts val="1800"/>
              <a:buNone/>
            </a:pPr>
            <a:r>
              <a:rPr lang="en-US" sz="1600">
                <a:latin typeface="Times New Roman"/>
                <a:ea typeface="Times New Roman"/>
                <a:cs typeface="Times New Roman"/>
                <a:sym typeface="Times New Roman"/>
              </a:rPr>
              <a:t>menggunakkan constructor mirip dengan function declaration</a:t>
            </a:r>
            <a:endParaRPr sz="16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function Mahasiswa(nama, nim, alamat, jurusan) {</a:t>
            </a:r>
            <a:endParaRPr sz="1300">
              <a:solidFill>
                <a:schemeClr val="lt1"/>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300">
                <a:latin typeface="Times New Roman"/>
                <a:ea typeface="Times New Roman"/>
                <a:cs typeface="Times New Roman"/>
                <a:sym typeface="Times New Roman"/>
              </a:rPr>
              <a:t>kita pakai keyword this</a:t>
            </a:r>
            <a:endParaRPr sz="1300">
              <a:latin typeface="Times New Roman"/>
              <a:ea typeface="Times New Roman"/>
              <a:cs typeface="Times New Roman"/>
              <a:sym typeface="Times New Roman"/>
            </a:endParaRPr>
          </a:p>
          <a:p>
            <a:pPr indent="45720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this.nama = nama</a:t>
            </a:r>
            <a:endParaRPr sz="130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this.nim = nim</a:t>
            </a:r>
            <a:endParaRPr sz="130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this.alamat = alamat</a:t>
            </a:r>
            <a:endParaRPr sz="1300">
              <a:solidFill>
                <a:schemeClr val="lt1"/>
              </a:solidFill>
              <a:highlight>
                <a:srgbClr val="0D1117"/>
              </a:highlight>
              <a:latin typeface="Courier New"/>
              <a:ea typeface="Courier New"/>
              <a:cs typeface="Courier New"/>
              <a:sym typeface="Courier New"/>
            </a:endParaRPr>
          </a:p>
          <a:p>
            <a:pPr indent="0" lvl="0" marL="45720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this.jurusan = jurusan </a:t>
            </a:r>
            <a:endParaRPr sz="1300">
              <a:solidFill>
                <a:schemeClr val="lt1"/>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a:t>
            </a:r>
            <a:endParaRPr sz="1300">
              <a:solidFill>
                <a:schemeClr val="lt1"/>
              </a:solidFill>
              <a:highlight>
                <a:srgbClr val="0D1117"/>
              </a:highlight>
              <a:latin typeface="Courier New"/>
              <a:ea typeface="Courier New"/>
              <a:cs typeface="Courier New"/>
              <a:sym typeface="Courier New"/>
            </a:endParaRPr>
          </a:p>
          <a:p>
            <a:pPr indent="0" lvl="0" marL="0" rtl="0" algn="l">
              <a:lnSpc>
                <a:spcPct val="142857"/>
              </a:lnSpc>
              <a:spcBef>
                <a:spcPts val="0"/>
              </a:spcBef>
              <a:spcAft>
                <a:spcPts val="0"/>
              </a:spcAft>
              <a:buSzPts val="1800"/>
              <a:buNone/>
            </a:pPr>
            <a:r>
              <a:rPr lang="en-US" sz="1600">
                <a:latin typeface="Times New Roman"/>
                <a:ea typeface="Times New Roman"/>
                <a:cs typeface="Times New Roman"/>
                <a:sym typeface="Times New Roman"/>
              </a:rPr>
              <a:t>cara pemanggilan beda dengan pemanggialan function declaration</a:t>
            </a:r>
            <a:endParaRPr sz="16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600">
                <a:latin typeface="Times New Roman"/>
                <a:ea typeface="Times New Roman"/>
                <a:cs typeface="Times New Roman"/>
                <a:sym typeface="Times New Roman"/>
              </a:rPr>
              <a:t>kita pakai new</a:t>
            </a:r>
            <a:endParaRPr sz="1600">
              <a:latin typeface="Times New Roman"/>
              <a:ea typeface="Times New Roman"/>
              <a:cs typeface="Times New Roman"/>
              <a:sym typeface="Times New Roman"/>
            </a:endParaRPr>
          </a:p>
          <a:p>
            <a:pPr indent="0" lvl="0" marL="0" rtl="0" algn="l">
              <a:lnSpc>
                <a:spcPct val="142857"/>
              </a:lnSpc>
              <a:spcBef>
                <a:spcPts val="0"/>
              </a:spcBef>
              <a:spcAft>
                <a:spcPts val="0"/>
              </a:spcAft>
              <a:buSzPts val="1800"/>
              <a:buNone/>
            </a:pPr>
            <a:r>
              <a:rPr lang="en-US" sz="1300">
                <a:solidFill>
                  <a:schemeClr val="lt1"/>
                </a:solidFill>
                <a:highlight>
                  <a:srgbClr val="0D1117"/>
                </a:highlight>
                <a:latin typeface="Courier New"/>
                <a:ea typeface="Courier New"/>
                <a:cs typeface="Courier New"/>
                <a:sym typeface="Courier New"/>
              </a:rPr>
              <a:t>var mhs4 = new Mahasiswa ('faisal', 210930193, 'cendrawasih', 'ti')</a:t>
            </a:r>
            <a:endParaRPr sz="1300">
              <a:solidFill>
                <a:schemeClr val="lt1"/>
              </a:solidFill>
              <a:highlight>
                <a:srgbClr val="0D1117"/>
              </a:highlight>
              <a:latin typeface="Courier New"/>
              <a:ea typeface="Courier New"/>
              <a:cs typeface="Courier New"/>
              <a:sym typeface="Courier New"/>
            </a:endParaRPr>
          </a:p>
          <a:p>
            <a:pPr indent="0" lvl="0" marL="457200" rtl="0" algn="l">
              <a:lnSpc>
                <a:spcPct val="9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2021-07-15T07:24:42Z</dcterms:created>
  <dc:creator>mackovlak123@gmail.com</dc:creator>
</cp:coreProperties>
</file>