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geaf1a34a3a_2_496" hidden="0"/>
          <p:cNvSpPr txBox="1"/>
          <p:nvPr isPhoto="0" userDrawn="0">
            <p:ph type="ctrTitle" hasCustomPrompt="0"/>
          </p:nvPr>
        </p:nvSpPr>
        <p:spPr bwMode="auto"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geaf1a34a3a_2_496" hidden="0"/>
          <p:cNvSpPr txBox="1"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geaf1a34a3a_2_496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geaf1a34a3a_2_496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geaf1a34a3a_2_496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Vertical Text" preserve="0" showMasterPhAnim="0" type="vertTx" userDrawn="1">
  <p:cSld name="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geaf1a34a3a_2_553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geaf1a34a3a_2_553" hidden="0"/>
          <p:cNvSpPr txBox="1"/>
          <p:nvPr isPhoto="0" userDrawn="0">
            <p:ph type="body" idx="1" hasCustomPrompt="0"/>
          </p:nvPr>
        </p:nvSpPr>
        <p:spPr bwMode="auto"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geaf1a34a3a_2_553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geaf1a34a3a_2_553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geaf1a34a3a_2_553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Vertical Title and Text" preserve="0" showMasterPhAnim="0" type="vertTitleAndTx" userDrawn="1">
  <p:cSld name="VERTICAL_TITLE_AND_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geaf1a34a3a_2_559" hidden="0"/>
          <p:cNvSpPr txBox="1"/>
          <p:nvPr isPhoto="0" userDrawn="0">
            <p:ph type="title" hasCustomPrompt="0"/>
          </p:nvPr>
        </p:nvSpPr>
        <p:spPr bwMode="auto"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geaf1a34a3a_2_559" hidden="0"/>
          <p:cNvSpPr txBox="1"/>
          <p:nvPr isPhoto="0" userDrawn="0">
            <p:ph type="body" idx="1" hasCustomPrompt="0"/>
          </p:nvPr>
        </p:nvSpPr>
        <p:spPr bwMode="auto"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geaf1a34a3a_2_559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geaf1a34a3a_2_559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geaf1a34a3a_2_559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geaf1a34a3a_2_502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geaf1a34a3a_2_502" hidden="0"/>
          <p:cNvSpPr txBox="1"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geaf1a34a3a_2_502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geaf1a34a3a_2_502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geaf1a34a3a_2_502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geaf1a34a3a_2_508" hidden="0"/>
          <p:cNvSpPr txBox="1"/>
          <p:nvPr isPhoto="0" userDrawn="0">
            <p:ph type="title" hasCustomPrompt="0"/>
          </p:nvPr>
        </p:nvSpPr>
        <p:spPr bwMode="auto">
          <a:xfrm>
            <a:off x="831850" y="1709738"/>
            <a:ext cx="105156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geaf1a34a3a_2_508" hidden="0"/>
          <p:cNvSpPr txBox="1"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geaf1a34a3a_2_508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geaf1a34a3a_2_508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geaf1a34a3a_2_508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geaf1a34a3a_2_514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geaf1a34a3a_2_514" hidden="0"/>
          <p:cNvSpPr txBox="1"/>
          <p:nvPr isPhoto="0" userDrawn="0">
            <p:ph type="body" idx="1" hasCustomPrompt="0"/>
          </p:nvPr>
        </p:nvSpPr>
        <p:spPr bwMode="auto"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geaf1a34a3a_2_514" hidden="0"/>
          <p:cNvSpPr txBox="1"/>
          <p:nvPr isPhoto="0" userDrawn="0">
            <p:ph type="body" idx="2" hasCustomPrompt="0"/>
          </p:nvPr>
        </p:nvSpPr>
        <p:spPr bwMode="auto"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geaf1a34a3a_2_514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geaf1a34a3a_2_514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geaf1a34a3a_2_514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type="twoTxTwoObj" userDrawn="1">
  <p:cSld name="TWO_OBJECTS_WITH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geaf1a34a3a_2_521" hidden="0"/>
          <p:cNvSpPr txBox="1"/>
          <p:nvPr isPhoto="0" userDrawn="0">
            <p:ph type="title" hasCustomPrompt="0"/>
          </p:nvPr>
        </p:nvSpPr>
        <p:spPr bwMode="auto"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geaf1a34a3a_2_521" hidden="0"/>
          <p:cNvSpPr txBox="1"/>
          <p:nvPr isPhoto="0" userDrawn="0">
            <p:ph type="body" idx="1" hasCustomPrompt="0"/>
          </p:nvPr>
        </p:nvSpPr>
        <p:spPr bwMode="auto"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geaf1a34a3a_2_521" hidden="0"/>
          <p:cNvSpPr txBox="1"/>
          <p:nvPr isPhoto="0" userDrawn="0">
            <p:ph type="body" idx="2" hasCustomPrompt="0"/>
          </p:nvPr>
        </p:nvSpPr>
        <p:spPr bwMode="auto">
          <a:xfrm>
            <a:off x="839788" y="2505074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geaf1a34a3a_2_521" hidden="0"/>
          <p:cNvSpPr txBox="1"/>
          <p:nvPr isPhoto="0" userDrawn="0">
            <p:ph type="body" idx="3" hasCustomPrompt="0"/>
          </p:nvPr>
        </p:nvSpPr>
        <p:spPr bwMode="auto"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geaf1a34a3a_2_521" hidden="0"/>
          <p:cNvSpPr txBox="1"/>
          <p:nvPr isPhoto="0" userDrawn="0">
            <p:ph type="body" idx="4" hasCustomPrompt="0"/>
          </p:nvPr>
        </p:nvSpPr>
        <p:spPr bwMode="auto">
          <a:xfrm>
            <a:off x="6172200" y="2505074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geaf1a34a3a_2_521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geaf1a34a3a_2_521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geaf1a34a3a_2_521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geaf1a34a3a_2_530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geaf1a34a3a_2_530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geaf1a34a3a_2_530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geaf1a34a3a_2_530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geaf1a34a3a_2_535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geaf1a34a3a_2_535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geaf1a34a3a_2_535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with Caption" preserve="0" showMasterPhAnim="0" type="objTx" userDrawn="1">
  <p:cSld name="OBJECT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geaf1a34a3a_2_539" hidden="0"/>
          <p:cNvSpPr txBox="1"/>
          <p:nvPr isPhoto="0" userDrawn="0">
            <p:ph type="title" hasCustomPrompt="0"/>
          </p:nvPr>
        </p:nvSpPr>
        <p:spPr bwMode="auto"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geaf1a34a3a_2_539" hidden="0"/>
          <p:cNvSpPr txBox="1"/>
          <p:nvPr isPhoto="0" userDrawn="0">
            <p:ph type="body" idx="1" hasCustomPrompt="0"/>
          </p:nvPr>
        </p:nvSpPr>
        <p:spPr bwMode="auto"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geaf1a34a3a_2_539" hidden="0"/>
          <p:cNvSpPr txBox="1"/>
          <p:nvPr isPhoto="0" userDrawn="0">
            <p:ph type="body" idx="2" hasCustomPrompt="0"/>
          </p:nvPr>
        </p:nvSpPr>
        <p:spPr bwMode="auto"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geaf1a34a3a_2_539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geaf1a34a3a_2_539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geaf1a34a3a_2_539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icture with Caption" preserve="0" showMasterPhAnim="0" type="picTx" userDrawn="1">
  <p:cSld name="PICTURE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geaf1a34a3a_2_546" hidden="0"/>
          <p:cNvSpPr txBox="1"/>
          <p:nvPr isPhoto="0" userDrawn="0">
            <p:ph type="title" hasCustomPrompt="0"/>
          </p:nvPr>
        </p:nvSpPr>
        <p:spPr bwMode="auto"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geaf1a34a3a_2_546" hidden="0"/>
          <p:cNvSpPr/>
          <p:nvPr isPhoto="0" userDrawn="0">
            <p:ph type="pic" idx="2" hasCustomPrompt="0"/>
          </p:nvPr>
        </p:nvSpPr>
        <p:spPr bwMode="auto"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geaf1a34a3a_2_546" hidden="0"/>
          <p:cNvSpPr txBox="1"/>
          <p:nvPr isPhoto="0" userDrawn="0">
            <p:ph type="body" idx="1" hasCustomPrompt="0"/>
          </p:nvPr>
        </p:nvSpPr>
        <p:spPr bwMode="auto"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geaf1a34a3a_2_546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geaf1a34a3a_2_546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geaf1a34a3a_2_546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alphaModFix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geaf1a34a3a_2_490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geaf1a34a3a_2_490" hidden="0"/>
          <p:cNvSpPr txBox="1"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geaf1a34a3a_2_490" hidden="0"/>
          <p:cNvSpPr txBox="1"/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geaf1a34a3a_2_490" hidden="0"/>
          <p:cNvSpPr txBox="1"/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geaf1a34a3a_2_490" hidden="0"/>
          <p:cNvSpPr txBox="1"/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" hidden="0"/>
          <p:cNvSpPr/>
          <p:nvPr isPhoto="0" userDrawn="0"/>
        </p:nvSpPr>
        <p:spPr bwMode="auto">
          <a:xfrm>
            <a:off x="3048" y="2059012"/>
            <a:ext cx="12189000" cy="1828800"/>
          </a:xfrm>
          <a:prstGeom prst="rect">
            <a:avLst/>
          </a:prstGeom>
          <a:solidFill>
            <a:schemeClr val="dk1">
              <a:alpha val="937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</a:endParaRPr>
          </a:p>
        </p:txBody>
      </p:sp>
      <p:sp>
        <p:nvSpPr>
          <p:cNvPr id="89" name="Google Shape;89;p1" hidden="0"/>
          <p:cNvSpPr txBox="1"/>
          <p:nvPr isPhoto="0" userDrawn="0">
            <p:ph type="ctrTitle" hasCustomPrompt="0"/>
          </p:nvPr>
        </p:nvSpPr>
        <p:spPr bwMode="auto">
          <a:xfrm>
            <a:off x="361672" y="2232627"/>
            <a:ext cx="114717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/>
            </a:pPr>
            <a:r>
              <a:rPr lang="en-US">
                <a:solidFill>
                  <a:schemeClr val="lt1"/>
                </a:solidFill>
              </a:rPr>
              <a:t>HTML DASAR</a:t>
            </a:r>
            <a:endParaRPr/>
          </a:p>
        </p:txBody>
      </p:sp>
      <p:sp>
        <p:nvSpPr>
          <p:cNvPr id="90" name="Google Shape;90;p1" hidden="0"/>
          <p:cNvSpPr/>
          <p:nvPr isPhoto="0" userDrawn="0"/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lt1">
              <a:alpha val="9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Google Shape;154;geaf1a34a3a_2_614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9928800" cy="99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Tag Formating</a:t>
            </a:r>
            <a:endParaRPr/>
          </a:p>
        </p:txBody>
      </p:sp>
      <p:sp>
        <p:nvSpPr>
          <p:cNvPr id="155" name="Google Shape;155;geaf1a34a3a_2_614" hidden="0"/>
          <p:cNvSpPr txBox="1"/>
          <p:nvPr isPhoto="0" userDrawn="0">
            <p:ph type="body" idx="1" hasCustomPrompt="0"/>
          </p:nvPr>
        </p:nvSpPr>
        <p:spPr bwMode="auto">
          <a:xfrm>
            <a:off x="838200" y="1518475"/>
            <a:ext cx="10515600" cy="465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/>
              <a:t>beberapa tag formating :</a:t>
            </a:r>
            <a:endParaRPr/>
          </a:p>
          <a:p>
            <a: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-"/>
              <a:defRPr/>
            </a:pPr>
            <a:r>
              <a:rPr lang="en-US"/>
              <a:t>&lt;b&gt; atau &lt;strong&gt; = mempertebal huruf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pPr>
            <a:r>
              <a:rPr lang="en-US"/>
              <a:t>&lt;i&gt; atau &lt;em&gt; = memiringkan huruf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pPr>
            <a:r>
              <a:rPr lang="en-US"/>
              <a:t>&lt;u&gt; atau &lt;ins&gt; = untuk menggaris bawahi huruf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pPr>
            <a:r>
              <a:rPr lang="en-US"/>
              <a:t>&lt;del&gt; atau &lt;s&gt; = untuk mencoret huruf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" name="Google Shape;161;geaf1a34a3a_2_620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Tag list</a:t>
            </a:r>
            <a:endParaRPr/>
          </a:p>
        </p:txBody>
      </p:sp>
      <p:sp>
        <p:nvSpPr>
          <p:cNvPr id="162" name="Google Shape;162;geaf1a34a3a_2_620" hidden="0"/>
          <p:cNvSpPr txBox="1"/>
          <p:nvPr isPhoto="0" userDrawn="0">
            <p:ph type="body" idx="1" hasCustomPrompt="0"/>
          </p:nvPr>
        </p:nvSpPr>
        <p:spPr bwMode="auto">
          <a:xfrm>
            <a:off x="1057250" y="1516500"/>
            <a:ext cx="10515600" cy="464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  <a:defRPr/>
            </a:pPr>
            <a:r>
              <a:rPr lang="en-US" sz="2400">
                <a:latin typeface="Georgia"/>
                <a:ea typeface="Georgia"/>
                <a:cs typeface="Georgia"/>
              </a:rPr>
              <a:t>&lt;ol&gt; Ordered List adalah list yang terurut </a:t>
            </a:r>
            <a:endParaRPr sz="2400">
              <a:latin typeface="Georgia"/>
              <a:ea typeface="Georgia"/>
              <a:cs typeface="Georgia"/>
            </a:endParaRPr>
          </a:p>
          <a:p>
            <a:pPr marL="0" lvl="0" indent="0" algn="l">
              <a:lnSpc>
                <a:spcPct val="114999"/>
              </a:lnSpc>
              <a:spcBef>
                <a:spcPts val="1800"/>
              </a:spcBef>
              <a:spcAft>
                <a:spcPts val="0"/>
              </a:spcAft>
              <a:buNone/>
              <a:defRPr/>
            </a:pPr>
            <a:r>
              <a:rPr lang="en-US" sz="2500">
                <a:latin typeface="Georgia"/>
                <a:ea typeface="Georgia"/>
                <a:cs typeface="Georgia"/>
              </a:rPr>
              <a:t> kita bisa menggunakan atribut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sz="2500">
                <a:latin typeface="Georgia"/>
                <a:ea typeface="Georgia"/>
                <a:cs typeface="Georgia"/>
              </a:rPr>
              <a:t>pada tag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ol</a:t>
            </a:r>
            <a:r>
              <a:rPr lang="en-US" sz="2500">
                <a:latin typeface="Georgia"/>
                <a:ea typeface="Georgia"/>
                <a:cs typeface="Georgia"/>
              </a:rPr>
              <a:t> dan berikut ini nilai yang bisa diberikan:</a:t>
            </a:r>
            <a:endParaRPr sz="25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sz="2500">
                <a:latin typeface="Georgia"/>
                <a:ea typeface="Georgia"/>
                <a:cs typeface="Georgia"/>
              </a:rPr>
              <a:t>untuk alfabet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b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c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500">
                <a:latin typeface="Georgia"/>
                <a:ea typeface="Georgia"/>
                <a:cs typeface="Georgia"/>
              </a:rPr>
              <a:t>dan seterusnya;</a:t>
            </a:r>
            <a:endParaRPr sz="25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sz="2500">
                <a:latin typeface="Georgia"/>
                <a:ea typeface="Georgia"/>
                <a:cs typeface="Georgia"/>
              </a:rPr>
              <a:t>untuk alfabet </a:t>
            </a:r>
            <a:r>
              <a:rPr lang="en-US" sz="2600">
                <a:solidFill>
                  <a:srgbClr val="4D7FE2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sz="2500">
                <a:solidFill>
                  <a:srgbClr val="4D7FE2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600">
                <a:solidFill>
                  <a:srgbClr val="4D7FE2"/>
                </a:solidFill>
                <a:latin typeface="Courier New"/>
                <a:ea typeface="Courier New"/>
                <a:cs typeface="Courier New"/>
              </a:rPr>
              <a:t>B</a:t>
            </a:r>
            <a:r>
              <a:rPr lang="en-US" sz="2500">
                <a:solidFill>
                  <a:srgbClr val="4D7FE2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600">
                <a:solidFill>
                  <a:srgbClr val="4D7FE2"/>
                </a:solidFill>
                <a:latin typeface="Courier New"/>
                <a:ea typeface="Courier New"/>
                <a:cs typeface="Courier New"/>
              </a:rPr>
              <a:t>C</a:t>
            </a:r>
            <a:r>
              <a:rPr lang="en-US" sz="2500">
                <a:solidFill>
                  <a:srgbClr val="4D7FE2"/>
                </a:solidFill>
                <a:latin typeface="Georgia"/>
                <a:ea typeface="Georgia"/>
                <a:cs typeface="Georgia"/>
              </a:rPr>
              <a:t>,</a:t>
            </a:r>
            <a:r>
              <a:rPr lang="en-US" sz="2500">
                <a:latin typeface="Georgia"/>
                <a:ea typeface="Georgia"/>
                <a:cs typeface="Georgia"/>
              </a:rPr>
              <a:t> dan seterusnya;</a:t>
            </a:r>
            <a:endParaRPr sz="25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600">
                <a:solidFill>
                  <a:srgbClr val="4D7FE2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sz="2500">
                <a:latin typeface="Georgia"/>
                <a:ea typeface="Georgia"/>
                <a:cs typeface="Georgia"/>
              </a:rPr>
              <a:t> untuk angka romwari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ii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iii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500">
                <a:latin typeface="Georgia"/>
                <a:ea typeface="Georgia"/>
                <a:cs typeface="Georgia"/>
              </a:rPr>
              <a:t>dan seterusnya;</a:t>
            </a:r>
            <a:endParaRPr sz="25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sz="2500">
                <a:latin typeface="Georgia"/>
                <a:ea typeface="Georgia"/>
                <a:cs typeface="Georgia"/>
              </a:rPr>
              <a:t>untuk angka romwari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II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III</a:t>
            </a:r>
            <a:r>
              <a:rPr lang="en-US" sz="2500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, </a:t>
            </a:r>
            <a:r>
              <a:rPr lang="en-US" sz="2500">
                <a:latin typeface="Georgia"/>
                <a:ea typeface="Georgia"/>
                <a:cs typeface="Georgia"/>
              </a:rPr>
              <a:t>dan seterusnya.</a:t>
            </a:r>
            <a:endParaRPr sz="2500">
              <a:latin typeface="Georgia"/>
              <a:ea typeface="Georgia"/>
              <a:cs typeface="Georgia"/>
            </a:endParaRPr>
          </a:p>
          <a:p>
            <a:pPr marL="0" lvl="0" indent="0" algn="l">
              <a:lnSpc>
                <a:spcPct val="114999"/>
              </a:lnSpc>
              <a:spcBef>
                <a:spcPts val="1800"/>
              </a:spcBef>
              <a:spcAft>
                <a:spcPts val="0"/>
              </a:spcAft>
              <a:buNone/>
              <a:defRPr/>
            </a:pPr>
            <a:endParaRPr sz="1800">
              <a:latin typeface="Georgia"/>
              <a:ea typeface="Georgia"/>
              <a:cs typeface="Georgia"/>
            </a:endParaRPr>
          </a:p>
          <a:p>
            <a:pPr marL="0" lvl="0" indent="0" algn="l">
              <a:lnSpc>
                <a:spcPct val="114999"/>
              </a:lnSpc>
              <a:spcBef>
                <a:spcPts val="1800"/>
              </a:spcBef>
              <a:spcAft>
                <a:spcPts val="0"/>
              </a:spcAft>
              <a:buNone/>
              <a:defRPr/>
            </a:pPr>
            <a:endParaRPr sz="1800">
              <a:latin typeface="Georgia"/>
              <a:ea typeface="Georgia"/>
              <a:cs typeface="Georgia"/>
            </a:endParaRPr>
          </a:p>
          <a:p>
            <a:pPr marL="0" lvl="0" indent="0" algn="l">
              <a:spcBef>
                <a:spcPts val="180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Google Shape;168;geb79a5f55d_0_44" hidden="0"/>
          <p:cNvSpPr txBox="1"/>
          <p:nvPr isPhoto="0" userDrawn="0">
            <p:ph type="body" idx="1" hasCustomPrompt="0"/>
          </p:nvPr>
        </p:nvSpPr>
        <p:spPr bwMode="auto">
          <a:xfrm>
            <a:off x="838200" y="808799"/>
            <a:ext cx="10515600" cy="536789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>
                <a:latin typeface="Georgia"/>
                <a:ea typeface="Georgia"/>
                <a:cs typeface="Georgia"/>
              </a:rPr>
              <a:t>2.	</a:t>
            </a:r>
            <a:r>
              <a:rPr lang="en-US" sz="2300">
                <a:latin typeface="Georgia"/>
                <a:ea typeface="Georgia"/>
                <a:cs typeface="Georgia"/>
              </a:rPr>
              <a:t>&lt;ul&gt; Unordered List adalah list yang tak terurut</a:t>
            </a:r>
            <a:endParaRPr sz="2300">
              <a:latin typeface="Georgia"/>
              <a:ea typeface="Georgia"/>
              <a:cs typeface="Georgia"/>
            </a:endParaRPr>
          </a:p>
          <a:p>
            <a:pPr marL="0" lvl="0" indent="0" algn="l">
              <a:lnSpc>
                <a:spcPct val="114999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>
                <a:latin typeface="Georgia"/>
                <a:ea typeface="Georgia"/>
                <a:cs typeface="Georgia"/>
              </a:rPr>
              <a:t>Secara default simbol yang digunakan oleh unordered list adalah lingkaran kecil </a:t>
            </a:r>
            <a:r>
              <a:rPr lang="en-US" sz="2000" i="1">
                <a:latin typeface="Georgia"/>
                <a:ea typeface="Georgia"/>
                <a:cs typeface="Georgia"/>
              </a:rPr>
              <a:t>(disc)</a:t>
            </a:r>
            <a:r>
              <a:rPr lang="en-US" sz="2000">
                <a:latin typeface="Georgia"/>
                <a:ea typeface="Georgia"/>
                <a:cs typeface="Georgia"/>
              </a:rPr>
              <a:t>. Kita juga bisa menggantinya dengan atribut </a:t>
            </a: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sz="2000">
                <a:latin typeface="Georgia"/>
                <a:ea typeface="Georgia"/>
                <a:cs typeface="Georgia"/>
              </a:rPr>
              <a:t>.</a:t>
            </a:r>
            <a:endParaRPr sz="2000">
              <a:latin typeface="Georgia"/>
              <a:ea typeface="Georgia"/>
              <a:cs typeface="Georgia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>
                <a:latin typeface="Georgia"/>
                <a:ea typeface="Georgia"/>
                <a:cs typeface="Georgia"/>
              </a:rPr>
              <a:t>Berikut ini nilai yang bisa diberikan untuk atribut </a:t>
            </a: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sz="2000">
                <a:latin typeface="Georgia"/>
                <a:ea typeface="Georgia"/>
                <a:cs typeface="Georgia"/>
              </a:rPr>
              <a:t>:</a:t>
            </a:r>
            <a:endParaRPr sz="20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square</a:t>
            </a:r>
            <a:r>
              <a:rPr lang="en-US" sz="2000">
                <a:latin typeface="Georgia"/>
                <a:ea typeface="Georgia"/>
                <a:cs typeface="Georgia"/>
              </a:rPr>
              <a:t> untuk simbol persegi;</a:t>
            </a:r>
            <a:endParaRPr sz="20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disc</a:t>
            </a:r>
            <a:r>
              <a:rPr lang="en-US" sz="2000">
                <a:latin typeface="Georgia"/>
                <a:ea typeface="Georgia"/>
                <a:cs typeface="Georgia"/>
              </a:rPr>
              <a:t> (default) untuk simbol lingkaran disc;</a:t>
            </a:r>
            <a:endParaRPr sz="20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none</a:t>
            </a:r>
            <a:r>
              <a:rPr lang="en-US" sz="2000">
                <a:latin typeface="Georgia"/>
                <a:ea typeface="Georgia"/>
                <a:cs typeface="Georgia"/>
              </a:rPr>
              <a:t> tidak memakai simbol;</a:t>
            </a:r>
            <a:endParaRPr sz="20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circle</a:t>
            </a:r>
            <a:r>
              <a:rPr lang="en-US" sz="2000">
                <a:latin typeface="Georgia"/>
                <a:ea typeface="Georgia"/>
                <a:cs typeface="Georgia"/>
              </a:rPr>
              <a:t> untuk simbol lingkaran;</a:t>
            </a:r>
            <a:endParaRPr sz="2000">
              <a:latin typeface="Georgia"/>
              <a:ea typeface="Georgia"/>
              <a:cs typeface="Georgia"/>
            </a:endParaRPr>
          </a:p>
          <a:p>
            <a:pPr marL="0" lvl="0" indent="0" algn="l">
              <a:lnSpc>
                <a:spcPct val="114999"/>
              </a:lnSpc>
              <a:spcBef>
                <a:spcPts val="1800"/>
              </a:spcBef>
              <a:spcAft>
                <a:spcPts val="1800"/>
              </a:spcAft>
              <a:buNone/>
              <a:defRPr/>
            </a:pPr>
            <a:endParaRPr sz="2300">
              <a:latin typeface="Georgia"/>
              <a:ea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" name="Google Shape;174;gea1dd6679e_0_0" hidden="0"/>
          <p:cNvSpPr txBox="1"/>
          <p:nvPr isPhoto="0" userDrawn="0">
            <p:ph type="body" idx="1" hasCustomPrompt="0"/>
          </p:nvPr>
        </p:nvSpPr>
        <p:spPr bwMode="auto">
          <a:xfrm>
            <a:off x="838200" y="494075"/>
            <a:ext cx="10515600" cy="568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3600">
                <a:latin typeface="Times New Roman"/>
                <a:ea typeface="Times New Roman"/>
                <a:cs typeface="Times New Roman"/>
              </a:rPr>
              <a:t>Tag img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2100">
                <a:latin typeface="Times New Roman"/>
                <a:ea typeface="Times New Roman"/>
                <a:cs typeface="Times New Roman"/>
              </a:rPr>
              <a:t>Gambar dapat kita tambakan di HTML dengan menggunakan tag &lt;img&gt;. Tag ini memiliki atribut wajib, yakni src.</a:t>
            </a:r>
            <a:endParaRPr sz="21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2100">
                <a:latin typeface="Times New Roman"/>
                <a:ea typeface="Times New Roman"/>
                <a:cs typeface="Times New Roman"/>
              </a:rPr>
              <a:t>Jika kita tidak mengisi atribut src, maka gambar tidak akan ditampilkan.an untuk menampilkan gabar pada document html</a:t>
            </a:r>
            <a:endParaRPr sz="210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75" name="Google Shape;175;gea1dd6679e_0_0" hidden="0"/>
          <p:cNvPicPr/>
          <p:nvPr isPhoto="0" userDrawn="0"/>
        </p:nvPicPr>
        <p:blipFill>
          <a:blip r:embed="rId2">
            <a:alphaModFix/>
          </a:blip>
          <a:srcRect l="0" t="11262" r="2466" b="12944"/>
          <a:stretch/>
        </p:blipFill>
        <p:spPr bwMode="auto">
          <a:xfrm>
            <a:off x="970550" y="2743975"/>
            <a:ext cx="6173950" cy="25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a1dd6679e_0_0" hidden="0"/>
          <p:cNvSpPr txBox="1"/>
          <p:nvPr isPhoto="0" userDrawn="0"/>
        </p:nvSpPr>
        <p:spPr bwMode="auto">
          <a:xfrm>
            <a:off x="7532000" y="3261325"/>
            <a:ext cx="3942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50">
                <a:solidFill>
                  <a:schemeClr val="dk1"/>
                </a:solidFill>
                <a:latin typeface="Georgia"/>
                <a:ea typeface="Georgia"/>
                <a:cs typeface="Georgia"/>
              </a:rPr>
              <a:t>Alamat URL gambar pada atribut </a:t>
            </a: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src</a:t>
            </a:r>
            <a:r>
              <a:rPr lang="en-US" sz="1650">
                <a:solidFill>
                  <a:schemeClr val="dk1"/>
                </a:solidFill>
                <a:latin typeface="Georgia"/>
                <a:ea typeface="Georgia"/>
                <a:cs typeface="Georgia"/>
              </a:rPr>
              <a:t> dapat berupa URL maupun alamat path.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" name="Google Shape;182;gea1dd6679e_0_14" hidden="0"/>
          <p:cNvSpPr txBox="1"/>
          <p:nvPr isPhoto="0" userDrawn="0">
            <p:ph type="body" idx="1" hasCustomPrompt="0"/>
          </p:nvPr>
        </p:nvSpPr>
        <p:spPr bwMode="auto">
          <a:xfrm>
            <a:off x="838200" y="686575"/>
            <a:ext cx="10515600" cy="54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2600">
                <a:latin typeface="Times New Roman"/>
                <a:ea typeface="Times New Roman"/>
                <a:cs typeface="Times New Roman"/>
              </a:rPr>
              <a:t>untuk melakukkan hyperlink</a:t>
            </a:r>
            <a:r>
              <a:rPr lang="en-US" sz="225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>
                <a:latin typeface="Times New Roman"/>
                <a:ea typeface="Times New Roman"/>
                <a:cs typeface="Times New Roman"/>
              </a:rPr>
              <a:t>elemen HTML, yang berfungsi menghubungkan suatu halaman web ke halaman web yang lain.</a:t>
            </a:r>
            <a:endParaRPr sz="26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2600">
                <a:latin typeface="Times New Roman"/>
                <a:ea typeface="Times New Roman"/>
                <a:cs typeface="Times New Roman"/>
              </a:rPr>
              <a:t>dapat dibuat dengan tag </a:t>
            </a:r>
            <a:r>
              <a:rPr lang="en-US" sz="2600">
                <a:solidFill>
                  <a:srgbClr val="E83E8C"/>
                </a:solidFill>
                <a:latin typeface="Times New Roman"/>
                <a:ea typeface="Times New Roman"/>
                <a:cs typeface="Times New Roman"/>
              </a:rPr>
              <a:t>&lt;a&gt;</a:t>
            </a:r>
            <a:r>
              <a:rPr lang="en-US" sz="2600">
                <a:latin typeface="Times New Roman"/>
                <a:ea typeface="Times New Roman"/>
                <a:cs typeface="Times New Roman"/>
              </a:rPr>
              <a:t>, kemudian tag ini harus memiliki atribut </a:t>
            </a:r>
            <a:r>
              <a:rPr lang="en-US" sz="2600">
                <a:solidFill>
                  <a:srgbClr val="E83E8C"/>
                </a:solidFill>
                <a:latin typeface="Times New Roman"/>
                <a:ea typeface="Times New Roman"/>
                <a:cs typeface="Times New Roman"/>
              </a:rPr>
              <a:t>href</a:t>
            </a:r>
            <a:r>
              <a:rPr lang="en-US" sz="2600">
                <a:latin typeface="Times New Roman"/>
                <a:ea typeface="Times New Roman"/>
                <a:cs typeface="Times New Roman"/>
              </a:rPr>
              <a:t> untuk menentukan alamat URL tujuan dari link.</a:t>
            </a:r>
            <a:endParaRPr sz="26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6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2700">
                <a:latin typeface="Times New Roman"/>
                <a:ea typeface="Times New Roman"/>
                <a:cs typeface="Times New Roman"/>
              </a:rPr>
              <a:t>contoh sederhana :</a:t>
            </a:r>
            <a:endParaRPr sz="27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1700">
                <a:latin typeface="Courier New"/>
                <a:ea typeface="Courier New"/>
                <a:cs typeface="Courier New"/>
              </a:rPr>
              <a:t> &lt;a href="about.html"&gt;About us&lt;/a&gt;</a:t>
            </a:r>
            <a:endParaRPr sz="34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7" name="Google Shape;187;p8" hidden="0"/>
          <p:cNvPicPr/>
          <p:nvPr isPhoto="0" userDrawn="0"/>
        </p:nvPicPr>
        <p:blipFill>
          <a:blip r:embed="rId2">
            <a:alphaModFix amt="40000"/>
          </a:blip>
          <a:srcRect l="0" t="15730" r="0" b="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/>
            </a:pPr>
            <a:r>
              <a:rPr lang="en-US"/>
              <a:t>TABEL</a:t>
            </a:r>
            <a:endParaRPr/>
          </a:p>
        </p:txBody>
      </p:sp>
      <p:sp>
        <p:nvSpPr>
          <p:cNvPr id="189" name="Google Shape;189;p8" hidden="0"/>
          <p:cNvSpPr txBox="1"/>
          <p:nvPr isPhoto="0" userDrawn="0"/>
        </p:nvSpPr>
        <p:spPr bwMode="auto">
          <a:xfrm>
            <a:off x="842783" y="2216728"/>
            <a:ext cx="10670344" cy="393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14350" marR="0" lvl="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</a:rPr>
              <a:t>Tabel memungkinkan web developer untuk membuat dan memasukkan data ke baris dan kolom table.</a:t>
            </a:r>
            <a:endParaRPr>
              <a:solidFill>
                <a:schemeClr val="dk1"/>
              </a:solidFill>
            </a:endParaRPr>
          </a:p>
          <a:p>
            <a:pPr marL="514350" marR="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pPr>
            <a:endParaRPr sz="3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</a:endParaRPr>
          </a:p>
          <a:p>
            <a:pPr marL="514350" marR="0" lvl="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</a:rPr>
              <a:t>Terdapat beberapa atribut pada table seperti Border,cell spacing, rowspan,colspan</a:t>
            </a:r>
            <a:endParaRPr sz="3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" name="Google Shape;195;geb79a5f55d_0_0" hidden="0"/>
          <p:cNvSpPr txBox="1"/>
          <p:nvPr isPhoto="0" userDrawn="0">
            <p:ph type="body" idx="1" hasCustomPrompt="0"/>
          </p:nvPr>
        </p:nvSpPr>
        <p:spPr bwMode="auto">
          <a:xfrm>
            <a:off x="838200" y="606600"/>
            <a:ext cx="10515600" cy="557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/>
              <a:t>struktur table</a:t>
            </a:r>
            <a:endParaRPr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900">
              <a:latin typeface="Times New Roman"/>
              <a:ea typeface="Times New Roman"/>
              <a:cs typeface="Times New Roman"/>
            </a:endParaRPr>
          </a:p>
          <a:p>
            <a:pPr marL="457200" lvl="0" indent="-3683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  <a:defRPr/>
            </a:pPr>
            <a:r>
              <a:rPr lang="en-US" sz="2200">
                <a:latin typeface="Times New Roman"/>
                <a:ea typeface="Times New Roman"/>
                <a:cs typeface="Times New Roman"/>
              </a:rPr>
              <a:t>Baris</a:t>
            </a:r>
            <a:endParaRPr sz="2200">
              <a:latin typeface="Times New Roman"/>
              <a:ea typeface="Times New Roman"/>
              <a:cs typeface="Times New Roman"/>
            </a:endParaRPr>
          </a:p>
          <a:p>
            <a:pPr marL="457200" lvl="0" indent="-3683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  <a:defRPr/>
            </a:pPr>
            <a:r>
              <a:rPr lang="en-US" sz="2200">
                <a:latin typeface="Times New Roman"/>
                <a:ea typeface="Times New Roman"/>
                <a:cs typeface="Times New Roman"/>
              </a:rPr>
              <a:t>Kolom</a:t>
            </a:r>
            <a:endParaRPr sz="2200">
              <a:latin typeface="Times New Roman"/>
              <a:ea typeface="Times New Roman"/>
              <a:cs typeface="Times New Roman"/>
            </a:endParaRPr>
          </a:p>
          <a:p>
            <a:pPr marL="457200" lvl="0" indent="-3683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  <a:defRPr/>
            </a:pPr>
            <a:r>
              <a:rPr lang="en-US" sz="2200">
                <a:latin typeface="Times New Roman"/>
                <a:ea typeface="Times New Roman"/>
                <a:cs typeface="Times New Roman"/>
              </a:rPr>
              <a:t>Sel</a:t>
            </a:r>
            <a:endParaRPr sz="22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80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96" name="Google Shape;196;geb79a5f55d_0_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086100" y="1470550"/>
            <a:ext cx="6019800" cy="350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" name="Google Shape;202;geb79a5f55d_0_8" hidden="0"/>
          <p:cNvSpPr txBox="1"/>
          <p:nvPr isPhoto="0" userDrawn="0">
            <p:ph type="body" idx="1" hasCustomPrompt="0"/>
          </p:nvPr>
        </p:nvSpPr>
        <p:spPr bwMode="auto">
          <a:xfrm>
            <a:off x="838200" y="589750"/>
            <a:ext cx="10515600" cy="558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>
                <a:latin typeface="Georgia"/>
                <a:ea typeface="Georgia"/>
                <a:cs typeface="Georgia"/>
              </a:rPr>
              <a:t>Tag yang terdapat pada table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361950" algn="l">
              <a:lnSpc>
                <a:spcPct val="114999"/>
              </a:lnSpc>
              <a:spcBef>
                <a:spcPts val="1800"/>
              </a:spcBef>
              <a:spcAft>
                <a:spcPts val="0"/>
              </a:spcAft>
              <a:buSzPts val="2100"/>
              <a:buFont typeface="Georgia"/>
              <a:buAutoNum type="arabicPeriod"/>
              <a:defRPr/>
            </a:pPr>
            <a:r>
              <a:rPr lang="en-US" sz="2100">
                <a:latin typeface="Georgia"/>
                <a:ea typeface="Georgia"/>
                <a:cs typeface="Georgia"/>
              </a:rPr>
              <a:t>Tag </a:t>
            </a: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&lt;table&gt;</a:t>
            </a:r>
            <a:r>
              <a:rPr lang="en-US" sz="2100">
                <a:latin typeface="Georgia"/>
                <a:ea typeface="Georgia"/>
                <a:cs typeface="Georgia"/>
              </a:rPr>
              <a:t> untuk membungkus tabelnya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3619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AutoNum type="arabicPeriod"/>
              <a:defRPr/>
            </a:pPr>
            <a:r>
              <a:rPr lang="en-US" sz="2100">
                <a:latin typeface="Georgia"/>
                <a:ea typeface="Georgia"/>
                <a:cs typeface="Georgia"/>
              </a:rPr>
              <a:t>Tag </a:t>
            </a: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&lt;thead&gt;</a:t>
            </a:r>
            <a:r>
              <a:rPr lang="en-US" sz="2100">
                <a:latin typeface="Georgia"/>
                <a:ea typeface="Georgia"/>
                <a:cs typeface="Georgia"/>
              </a:rPr>
              <a:t> untuk membungkus bagian kepala tabel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3619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AutoNum type="arabicPeriod"/>
              <a:defRPr/>
            </a:pPr>
            <a:r>
              <a:rPr lang="en-US" sz="2100">
                <a:latin typeface="Georgia"/>
                <a:ea typeface="Georgia"/>
                <a:cs typeface="Georgia"/>
              </a:rPr>
              <a:t>Tag </a:t>
            </a: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&lt;tbody&gt;</a:t>
            </a:r>
            <a:r>
              <a:rPr lang="en-US" sz="2100">
                <a:latin typeface="Georgia"/>
                <a:ea typeface="Georgia"/>
                <a:cs typeface="Georgia"/>
              </a:rPr>
              <a:t> untuk membungkus bagian body dari tabel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3619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AutoNum type="arabicPeriod"/>
              <a:defRPr/>
            </a:pPr>
            <a:r>
              <a:rPr lang="en-US" sz="2100">
                <a:latin typeface="Georgia"/>
                <a:ea typeface="Georgia"/>
                <a:cs typeface="Georgia"/>
              </a:rPr>
              <a:t>Tag </a:t>
            </a: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&lt;tr&gt;</a:t>
            </a:r>
            <a:r>
              <a:rPr lang="en-US" sz="2100">
                <a:latin typeface="Georgia"/>
                <a:ea typeface="Georgia"/>
                <a:cs typeface="Georgia"/>
              </a:rPr>
              <a:t> (table row) untuk membuat baris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3619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AutoNum type="arabicPeriod"/>
              <a:defRPr/>
            </a:pPr>
            <a:r>
              <a:rPr lang="en-US" sz="2100">
                <a:latin typeface="Georgia"/>
                <a:ea typeface="Georgia"/>
                <a:cs typeface="Georgia"/>
              </a:rPr>
              <a:t>Tag </a:t>
            </a: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&lt;td&gt;</a:t>
            </a:r>
            <a:r>
              <a:rPr lang="en-US" sz="2100">
                <a:latin typeface="Georgia"/>
                <a:ea typeface="Georgia"/>
                <a:cs typeface="Georgia"/>
              </a:rPr>
              <a:t> (table data) untuk membuat sel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3619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AutoNum type="arabicPeriod"/>
              <a:defRPr/>
            </a:pPr>
            <a:r>
              <a:rPr lang="en-US" sz="2100">
                <a:latin typeface="Georgia"/>
                <a:ea typeface="Georgia"/>
                <a:cs typeface="Georgia"/>
              </a:rPr>
              <a:t>Tag </a:t>
            </a:r>
            <a:r>
              <a:rPr lang="en-US" sz="2100">
                <a:solidFill>
                  <a:srgbClr val="E83E8C"/>
                </a:solidFill>
                <a:latin typeface="Courier New"/>
                <a:ea typeface="Courier New"/>
                <a:cs typeface="Courier New"/>
              </a:rPr>
              <a:t>&lt;th&gt;</a:t>
            </a:r>
            <a:r>
              <a:rPr lang="en-US" sz="2100">
                <a:latin typeface="Georgia"/>
                <a:ea typeface="Georgia"/>
                <a:cs typeface="Georgia"/>
              </a:rPr>
              <a:t> (table head) untuk membuat judul pada header</a:t>
            </a:r>
            <a:endParaRPr sz="2100">
              <a:latin typeface="Georgia"/>
              <a:ea typeface="Georgia"/>
              <a:cs typeface="Georgia"/>
            </a:endParaRPr>
          </a:p>
          <a:p>
            <a:pPr marL="0" lvl="0" indent="0" algn="l">
              <a:lnSpc>
                <a:spcPct val="114999"/>
              </a:lnSpc>
              <a:spcBef>
                <a:spcPts val="1800"/>
              </a:spcBef>
              <a:spcAft>
                <a:spcPts val="0"/>
              </a:spcAft>
              <a:buNone/>
              <a:defRPr/>
            </a:pPr>
            <a:r>
              <a:rPr lang="en-US" sz="2100">
                <a:latin typeface="Georgia"/>
                <a:ea typeface="Georgia"/>
                <a:cs typeface="Georgia"/>
                <a:highlight>
                  <a:schemeClr val="dk1"/>
                </a:highlight>
              </a:rPr>
              <a:t>	</a:t>
            </a:r>
            <a:r>
              <a:rPr lang="en-US" sz="2100">
                <a:solidFill>
                  <a:schemeClr val="lt1"/>
                </a:solidFill>
                <a:latin typeface="Georgia"/>
                <a:ea typeface="Georgia"/>
                <a:cs typeface="Georgia"/>
                <a:highlight>
                  <a:schemeClr val="dk1"/>
                </a:highlight>
              </a:rPr>
              <a:t>“</a:t>
            </a:r>
            <a:r>
              <a:rPr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highlight>
                  <a:schemeClr val="dk1"/>
                </a:highlight>
              </a:rPr>
              <a:t>Tag yang paling penting untuk diingat adalah tag </a:t>
            </a:r>
            <a:r>
              <a:rPr lang="en-US" sz="2000">
                <a:solidFill>
                  <a:srgbClr val="E83E8C"/>
                </a:solidFill>
                <a:latin typeface="Courier New"/>
                <a:ea typeface="Courier New"/>
                <a:cs typeface="Courier New"/>
                <a:highlight>
                  <a:schemeClr val="dk1"/>
                </a:highlight>
              </a:rPr>
              <a:t>&lt;table&gt;</a:t>
            </a:r>
            <a:r>
              <a:rPr lang="en-US" sz="2000">
                <a:latin typeface="Georgia"/>
                <a:ea typeface="Georgia"/>
                <a:cs typeface="Georgia"/>
                <a:highlight>
                  <a:schemeClr val="dk1"/>
                </a:highlight>
              </a:rPr>
              <a:t>, </a:t>
            </a:r>
            <a:r>
              <a:rPr lang="en-US" sz="2000">
                <a:solidFill>
                  <a:srgbClr val="E83E8C"/>
                </a:solidFill>
                <a:latin typeface="Courier New"/>
                <a:ea typeface="Courier New"/>
                <a:cs typeface="Courier New"/>
                <a:highlight>
                  <a:schemeClr val="dk1"/>
                </a:highlight>
              </a:rPr>
              <a:t>&lt;tr&gt;</a:t>
            </a:r>
            <a:r>
              <a:rPr lang="en-US" sz="2000">
                <a:latin typeface="Georgia"/>
                <a:ea typeface="Georgia"/>
                <a:cs typeface="Georgia"/>
                <a:highlight>
                  <a:schemeClr val="dk1"/>
                </a:highlight>
              </a:rPr>
              <a:t>, </a:t>
            </a:r>
            <a:r>
              <a:rPr lang="en-US" sz="2000">
                <a:solidFill>
                  <a:srgbClr val="FFFFFE"/>
                </a:solidFill>
                <a:latin typeface="Georgia"/>
                <a:ea typeface="Georgia"/>
                <a:cs typeface="Georgia"/>
                <a:highlight>
                  <a:schemeClr val="dk1"/>
                </a:highlight>
              </a:rPr>
              <a:t>dan</a:t>
            </a:r>
            <a:r>
              <a:rPr lang="en-US" sz="2000">
                <a:latin typeface="Georgia"/>
                <a:ea typeface="Georgia"/>
                <a:cs typeface="Georgia"/>
                <a:highlight>
                  <a:schemeClr val="dk1"/>
                </a:highlight>
              </a:rPr>
              <a:t> </a:t>
            </a:r>
            <a:r>
              <a:rPr lang="en-US" sz="2000">
                <a:solidFill>
                  <a:srgbClr val="E83E8C"/>
                </a:solidFill>
                <a:latin typeface="Courier New"/>
                <a:ea typeface="Courier New"/>
                <a:cs typeface="Courier New"/>
                <a:highlight>
                  <a:schemeClr val="dk1"/>
                </a:highlight>
              </a:rPr>
              <a:t>&lt;td&gt;</a:t>
            </a:r>
            <a:r>
              <a:rPr lang="en-US" sz="2000">
                <a:latin typeface="Georgia"/>
                <a:ea typeface="Georgia"/>
                <a:cs typeface="Georgia"/>
                <a:highlight>
                  <a:schemeClr val="dk1"/>
                </a:highlight>
              </a:rPr>
              <a:t>. </a:t>
            </a:r>
            <a:r>
              <a:rPr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highlight>
                  <a:schemeClr val="dk1"/>
                </a:highlight>
              </a:rPr>
              <a:t>Sementara tag yang lain adalah tambahan (opsional), boleh digunakan boleh tidak.”</a:t>
            </a: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highlight>
                <a:schemeClr val="dk1"/>
              </a:highlight>
            </a:endParaRPr>
          </a:p>
          <a:p>
            <a:pPr marL="0" lvl="0" indent="0" algn="l">
              <a:spcBef>
                <a:spcPts val="180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Google Shape;208;geb79a5f55d_0_16" hidden="0"/>
          <p:cNvSpPr txBox="1"/>
          <p:nvPr isPhoto="0" userDrawn="0">
            <p:ph type="body" idx="1" hasCustomPrompt="0"/>
          </p:nvPr>
        </p:nvSpPr>
        <p:spPr bwMode="auto">
          <a:xfrm>
            <a:off x="838200" y="601799"/>
            <a:ext cx="10515600" cy="565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950">
                <a:latin typeface="Times New Roman"/>
                <a:ea typeface="Times New Roman"/>
                <a:cs typeface="Times New Roman"/>
              </a:rPr>
              <a:t>contoh :</a:t>
            </a:r>
            <a:endParaRPr sz="195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209" name="Google Shape;209;geb79a5f55d_0_16" hidden="0"/>
          <p:cNvPicPr/>
          <p:nvPr isPhoto="0" userDrawn="0"/>
        </p:nvPicPr>
        <p:blipFill>
          <a:blip r:embed="rId2">
            <a:alphaModFix/>
          </a:blip>
          <a:srcRect l="36899" t="30544" r="49832" b="53809"/>
          <a:stretch/>
        </p:blipFill>
        <p:spPr bwMode="auto">
          <a:xfrm>
            <a:off x="8000625" y="2476949"/>
            <a:ext cx="3353174" cy="22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eb79a5f55d_0_16" hidden="0"/>
          <p:cNvSpPr txBox="1"/>
          <p:nvPr isPhoto="0" userDrawn="0"/>
        </p:nvSpPr>
        <p:spPr bwMode="auto">
          <a:xfrm>
            <a:off x="7251225" y="3007350"/>
            <a:ext cx="600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8400"/>
              <a:t>{</a:t>
            </a:r>
            <a:endParaRPr sz="9500"/>
          </a:p>
        </p:txBody>
      </p:sp>
      <p:sp>
        <p:nvSpPr>
          <p:cNvPr id="211" name="Google Shape;211;geb79a5f55d_0_16" hidden="0"/>
          <p:cNvSpPr/>
          <p:nvPr isPhoto="0" userDrawn="0"/>
        </p:nvSpPr>
        <p:spPr bwMode="auto">
          <a:xfrm>
            <a:off x="6403025" y="2476949"/>
            <a:ext cx="1213200" cy="573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2" name="Google Shape;212;geb79a5f55d_0_16" hidden="0"/>
          <p:cNvSpPr/>
          <p:nvPr isPhoto="0" userDrawn="0"/>
        </p:nvSpPr>
        <p:spPr bwMode="auto">
          <a:xfrm>
            <a:off x="6038025" y="3539250"/>
            <a:ext cx="1213200" cy="573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" name="Google Shape;213;geb79a5f55d_0_16" hidden="0"/>
          <p:cNvSpPr txBox="1"/>
          <p:nvPr isPhoto="0" userDrawn="0"/>
        </p:nvSpPr>
        <p:spPr bwMode="auto">
          <a:xfrm>
            <a:off x="5570100" y="2477850"/>
            <a:ext cx="887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/>
              <a:t>&lt;th&gt;</a:t>
            </a:r>
            <a:endParaRPr sz="2600"/>
          </a:p>
        </p:txBody>
      </p:sp>
      <p:sp>
        <p:nvSpPr>
          <p:cNvPr id="214" name="Google Shape;214;geb79a5f55d_0_16" hidden="0"/>
          <p:cNvSpPr txBox="1"/>
          <p:nvPr isPhoto="0" userDrawn="0"/>
        </p:nvSpPr>
        <p:spPr bwMode="auto">
          <a:xfrm>
            <a:off x="5195350" y="3533250"/>
            <a:ext cx="103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/>
              <a:t>&lt;td&gt;</a:t>
            </a:r>
            <a:endParaRPr sz="2600"/>
          </a:p>
        </p:txBody>
      </p:sp>
      <p:pic>
        <p:nvPicPr>
          <p:cNvPr id="215" name="Google Shape;215;geb79a5f55d_0_16" hidden="0"/>
          <p:cNvPicPr/>
          <p:nvPr isPhoto="0" userDrawn="0"/>
        </p:nvPicPr>
        <p:blipFill>
          <a:blip r:embed="rId3">
            <a:alphaModFix/>
          </a:blip>
          <a:srcRect l="23217" t="32919" r="50476" b="3442"/>
          <a:stretch/>
        </p:blipFill>
        <p:spPr bwMode="auto">
          <a:xfrm>
            <a:off x="1175775" y="979261"/>
            <a:ext cx="3600600" cy="48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" name="Google Shape;221;geb79a5f55d_0_33" hidden="0"/>
          <p:cNvSpPr txBox="1"/>
          <p:nvPr isPhoto="0" userDrawn="0">
            <p:ph type="body" idx="1" hasCustomPrompt="0"/>
          </p:nvPr>
        </p:nvSpPr>
        <p:spPr bwMode="auto">
          <a:xfrm>
            <a:off x="838200" y="606600"/>
            <a:ext cx="10515600" cy="557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700">
                <a:latin typeface="Georgia"/>
                <a:ea typeface="Georgia"/>
                <a:cs typeface="Georgia"/>
              </a:rPr>
              <a:t>Atribut yang digunakan untuk menggabungkan sel tabel adalah </a:t>
            </a:r>
            <a:r>
              <a:rPr lang="en-US" sz="1800">
                <a:latin typeface="Courier New"/>
                <a:ea typeface="Courier New"/>
                <a:cs typeface="Courier New"/>
              </a:rPr>
              <a:t>rowspan</a:t>
            </a:r>
            <a:r>
              <a:rPr lang="en-US" sz="1700">
                <a:latin typeface="Georgia"/>
                <a:ea typeface="Georgia"/>
                <a:cs typeface="Georgia"/>
              </a:rPr>
              <a:t> dan </a:t>
            </a:r>
            <a:r>
              <a:rPr lang="en-US" sz="1800">
                <a:latin typeface="Courier New"/>
                <a:ea typeface="Courier New"/>
                <a:cs typeface="Courier New"/>
              </a:rPr>
              <a:t>colspan</a:t>
            </a:r>
            <a:r>
              <a:rPr lang="en-US" sz="1700">
                <a:latin typeface="Georgia"/>
                <a:ea typeface="Georgia"/>
                <a:cs typeface="Georgia"/>
              </a:rPr>
              <a:t>:</a:t>
            </a:r>
            <a:endParaRPr sz="17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1800">
                <a:latin typeface="Courier New"/>
                <a:ea typeface="Courier New"/>
                <a:cs typeface="Courier New"/>
              </a:rPr>
              <a:t>rowspan</a:t>
            </a:r>
            <a:r>
              <a:rPr lang="en-US" sz="1700">
                <a:latin typeface="Georgia"/>
                <a:ea typeface="Georgia"/>
                <a:cs typeface="Georgia"/>
              </a:rPr>
              <a:t> untuk menggbungkan baris;</a:t>
            </a:r>
            <a:endParaRPr sz="17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1800">
                <a:latin typeface="Courier New"/>
                <a:ea typeface="Courier New"/>
                <a:cs typeface="Courier New"/>
              </a:rPr>
              <a:t>colspan</a:t>
            </a:r>
            <a:r>
              <a:rPr lang="en-US" sz="1700">
                <a:latin typeface="Georgia"/>
                <a:ea typeface="Georgia"/>
                <a:cs typeface="Georgia"/>
              </a:rPr>
              <a:t> untuk mebggabungkan kolom.</a:t>
            </a:r>
            <a:endParaRPr sz="1700">
              <a:latin typeface="Georgia"/>
              <a:ea typeface="Georgia"/>
              <a:cs typeface="Georgia"/>
            </a:endParaRPr>
          </a:p>
          <a:p>
            <a:pPr marL="0" lvl="0" indent="0" algn="l">
              <a:spcBef>
                <a:spcPts val="1800"/>
              </a:spcBef>
              <a:spcAft>
                <a:spcPts val="0"/>
              </a:spcAft>
              <a:buNone/>
              <a:defRPr/>
            </a:pPr>
            <a:r>
              <a:rPr lang="en-US" sz="1950">
                <a:latin typeface="Georgia"/>
                <a:ea typeface="Georgia"/>
                <a:cs typeface="Georgia"/>
              </a:rPr>
              <a:t>Atribut ini bisa kita berikan kepada tag </a:t>
            </a:r>
            <a:r>
              <a:rPr lang="en-US" sz="1800">
                <a:latin typeface="Courier New"/>
                <a:ea typeface="Courier New"/>
                <a:cs typeface="Courier New"/>
              </a:rPr>
              <a:t>&lt;td&gt;</a:t>
            </a:r>
            <a:r>
              <a:rPr lang="en-US" sz="1950">
                <a:latin typeface="Georgia"/>
                <a:ea typeface="Georgia"/>
                <a:cs typeface="Georgia"/>
              </a:rPr>
              <a:t> atau </a:t>
            </a:r>
            <a:r>
              <a:rPr lang="en-US" sz="1800">
                <a:latin typeface="Courier New"/>
                <a:ea typeface="Courier New"/>
                <a:cs typeface="Courier New"/>
              </a:rPr>
              <a:t>&lt;th&gt;</a:t>
            </a:r>
            <a:r>
              <a:rPr lang="en-US" sz="1950">
                <a:latin typeface="Georgia"/>
                <a:ea typeface="Georgia"/>
                <a:cs typeface="Georgia"/>
              </a:rPr>
              <a:t>.</a:t>
            </a:r>
            <a:endParaRPr sz="1950">
              <a:latin typeface="Georgia"/>
              <a:ea typeface="Georgia"/>
              <a:cs typeface="Georgia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950">
              <a:latin typeface="Georgia"/>
              <a:ea typeface="Georgia"/>
              <a:cs typeface="Georgia"/>
            </a:endParaRPr>
          </a:p>
        </p:txBody>
      </p:sp>
      <p:pic>
        <p:nvPicPr>
          <p:cNvPr id="222" name="Google Shape;222;geb79a5f55d_0_3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2766700" y="2387800"/>
            <a:ext cx="7781501" cy="38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2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/>
            </a:pPr>
            <a:r>
              <a:rPr lang="en-US"/>
              <a:t>RULES</a:t>
            </a:r>
            <a:endParaRPr/>
          </a:p>
        </p:txBody>
      </p:sp>
      <p:sp>
        <p:nvSpPr>
          <p:cNvPr id="96" name="Google Shape;96;p2" hidden="0"/>
          <p:cNvSpPr txBox="1"/>
          <p:nvPr isPhoto="0" userDrawn="0">
            <p:ph type="body" idx="1" hasCustomPrompt="0"/>
          </p:nvPr>
        </p:nvSpPr>
        <p:spPr bwMode="auto">
          <a:xfrm>
            <a:off x="1247625" y="1648950"/>
            <a:ext cx="58320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pPr>
            <a:r>
              <a:rPr lang="en-US" sz="2800"/>
              <a:t>A</a:t>
            </a:r>
            <a:r>
              <a:rPr lang="en-US"/>
              <a:t>ttendance</a:t>
            </a:r>
            <a:endParaRPr/>
          </a:p>
          <a:p>
            <a:pPr marL="182880" lvl="0" indent="-1828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•"/>
              <a:defRPr/>
            </a:pPr>
            <a:r>
              <a:rPr lang="en-US" sz="2800"/>
              <a:t>Follow the rules</a:t>
            </a:r>
            <a:endParaRPr/>
          </a:p>
          <a:p>
            <a:pPr marL="182880" lvl="0" indent="-1828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•"/>
              <a:defRPr/>
            </a:pPr>
            <a:r>
              <a:rPr lang="en-US" sz="2800"/>
              <a:t>Ask us anything in channel discord</a:t>
            </a:r>
            <a:endParaRPr/>
          </a:p>
          <a:p>
            <a:pPr marL="182880" lvl="0" indent="-1828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•"/>
              <a:defRPr/>
            </a:pPr>
            <a:r>
              <a:rPr lang="en-US" sz="2800"/>
              <a:t>Speak for yourself first</a:t>
            </a:r>
            <a:endParaRPr/>
          </a:p>
          <a:p>
            <a:pPr marL="182880" lvl="0" indent="-1828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•"/>
              <a:defRPr/>
            </a:pPr>
            <a:r>
              <a:rPr lang="en-US" sz="2800"/>
              <a:t>Mentor availability</a:t>
            </a:r>
            <a:endParaRPr/>
          </a:p>
          <a:p>
            <a:pPr marL="457200" lvl="0" indent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" name="Google Shape;97;p2" hidden="0"/>
          <p:cNvSpPr txBox="1"/>
          <p:nvPr isPhoto="0" userDrawn="0"/>
        </p:nvSpPr>
        <p:spPr bwMode="auto">
          <a:xfrm>
            <a:off x="6613200" y="2297900"/>
            <a:ext cx="45897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en-US" sz="2800">
                <a:solidFill>
                  <a:schemeClr val="dk1"/>
                </a:solidFill>
              </a:rPr>
              <a:t>Independent</a:t>
            </a:r>
            <a:endParaRPr sz="2800">
              <a:solidFill>
                <a:schemeClr val="dk1"/>
              </a:solidFill>
            </a:endParaRPr>
          </a:p>
          <a:p>
            <a:pPr marL="182880" lvl="0" indent="-1828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en-US" sz="2800">
                <a:solidFill>
                  <a:schemeClr val="dk1"/>
                </a:solidFill>
              </a:rPr>
              <a:t>Hard work</a:t>
            </a:r>
            <a:endParaRPr sz="2800">
              <a:solidFill>
                <a:schemeClr val="dk1"/>
              </a:solidFill>
            </a:endParaRPr>
          </a:p>
          <a:p>
            <a:pPr marL="182880" lvl="0" indent="-1828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en-US" sz="2800">
                <a:solidFill>
                  <a:schemeClr val="dk1"/>
                </a:solidFill>
              </a:rPr>
              <a:t>Do your best</a:t>
            </a:r>
            <a:endParaRPr sz="2800">
              <a:solidFill>
                <a:schemeClr val="dk1"/>
              </a:solidFill>
            </a:endParaRPr>
          </a:p>
          <a:p>
            <a:pPr marL="182880" lvl="0" indent="-1828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en-US" sz="2800">
                <a:solidFill>
                  <a:schemeClr val="dk1"/>
                </a:solidFill>
              </a:rPr>
              <a:t>Continuous self improvement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7" name="Google Shape;227;p10" hidden="0"/>
          <p:cNvPicPr/>
          <p:nvPr isPhoto="0" userDrawn="0"/>
        </p:nvPicPr>
        <p:blipFill>
          <a:blip r:embed="rId2">
            <a:alphaModFix amt="40000"/>
          </a:blip>
          <a:srcRect l="0" t="15730" r="0" b="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/>
            </a:pPr>
            <a:r>
              <a:rPr lang="en-US"/>
              <a:t>FORM</a:t>
            </a:r>
            <a:endParaRPr/>
          </a:p>
        </p:txBody>
      </p:sp>
      <p:sp>
        <p:nvSpPr>
          <p:cNvPr id="229" name="Google Shape;229;p10" hidden="0"/>
          <p:cNvSpPr txBox="1"/>
          <p:nvPr isPhoto="0" userDrawn="0"/>
        </p:nvSpPr>
        <p:spPr bwMode="auto">
          <a:xfrm>
            <a:off x="838208" y="1778628"/>
            <a:ext cx="10670400" cy="3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14350" marR="0" lvl="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</a:rPr>
              <a:t>HTML Form digunakan oleh developer web untuk menerima user input</a:t>
            </a:r>
            <a:endParaRPr>
              <a:solidFill>
                <a:schemeClr val="dk1"/>
              </a:solidFill>
            </a:endParaRPr>
          </a:p>
          <a:p>
            <a:pPr marL="514350" marR="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pPr>
            <a:endParaRPr sz="3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</a:endParaRPr>
          </a:p>
          <a:p>
            <a:pPr marL="514350" marR="0" lvl="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</a:rPr>
              <a:t>User input tersebut digunakan dalam proses tertentu pada web.</a:t>
            </a:r>
            <a:endParaRPr>
              <a:solidFill>
                <a:schemeClr val="dk1"/>
              </a:solidFill>
            </a:endParaRPr>
          </a:p>
          <a:p>
            <a:pPr marL="514350" marR="0" lvl="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</a:rPr>
              <a:t>Terdapat beberapa elemen pada Form seperti text area,button,dan input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" name="Google Shape;236;gfb7fd60cc6_0_1" hidden="0"/>
          <p:cNvSpPr txBox="1"/>
          <p:nvPr isPhoto="0" userDrawn="0">
            <p:ph type="title" hasCustomPrompt="0"/>
          </p:nvPr>
        </p:nvSpPr>
        <p:spPr bwMode="auto">
          <a:xfrm>
            <a:off x="995994" y="316926"/>
            <a:ext cx="9784200" cy="150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Tugas!</a:t>
            </a:r>
            <a:endParaRPr/>
          </a:p>
        </p:txBody>
      </p:sp>
      <p:pic>
        <p:nvPicPr>
          <p:cNvPr id="237" name="Google Shape;237;gfb7fd60cc6_0_1" hidden="0"/>
          <p:cNvPicPr/>
          <p:nvPr isPhoto="0" userDrawn="0"/>
        </p:nvPicPr>
        <p:blipFill>
          <a:blip r:embed="rId2">
            <a:alphaModFix/>
          </a:blip>
          <a:srcRect l="2411" t="9922" r="3025" b="9930"/>
          <a:stretch/>
        </p:blipFill>
        <p:spPr bwMode="auto">
          <a:xfrm>
            <a:off x="838199" y="1825625"/>
            <a:ext cx="10515600" cy="501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4" name="Google Shape;244;ge4c4b4ac19_2_0" hidden="0"/>
          <p:cNvPicPr/>
          <p:nvPr isPhoto="0" userDrawn="0"/>
        </p:nvPicPr>
        <p:blipFill>
          <a:blip r:embed="rId2">
            <a:alphaModFix/>
          </a:blip>
          <a:srcRect l="-870" t="10346" r="870" b="0"/>
          <a:stretch/>
        </p:blipFill>
        <p:spPr bwMode="auto">
          <a:xfrm>
            <a:off x="1023901" y="904158"/>
            <a:ext cx="10238150" cy="516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" name="Google Shape;102;p3" hidden="0"/>
          <p:cNvPicPr/>
          <p:nvPr isPhoto="0" userDrawn="0"/>
        </p:nvPicPr>
        <p:blipFill>
          <a:blip r:embed="rId2">
            <a:alphaModFix amt="40000"/>
          </a:blip>
          <a:srcRect l="0" t="15730" r="0" b="0"/>
          <a:stretch/>
        </p:blipFill>
        <p:spPr bwMode="auto">
          <a:xfrm>
            <a:off x="-103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/>
            </a:pPr>
            <a:r>
              <a:rPr lang="en-US"/>
              <a:t>H</a:t>
            </a:r>
            <a:r>
              <a:rPr lang="en-US"/>
              <a:t>TML</a:t>
            </a:r>
            <a:endParaRPr/>
          </a:p>
        </p:txBody>
      </p:sp>
      <p:sp>
        <p:nvSpPr>
          <p:cNvPr id="104" name="Google Shape;104;p3" hidden="0"/>
          <p:cNvSpPr txBox="1"/>
          <p:nvPr isPhoto="0" userDrawn="0">
            <p:ph type="body" idx="1" hasCustomPrompt="0"/>
          </p:nvPr>
        </p:nvSpPr>
        <p:spPr bwMode="auto">
          <a:xfrm>
            <a:off x="665016" y="2070413"/>
            <a:ext cx="99198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pPr>
            <a:r>
              <a:rPr lang="en-US" sz="2800"/>
              <a:t>HTML atau </a:t>
            </a:r>
            <a:r>
              <a:rPr lang="en-US" sz="2800" i="1"/>
              <a:t>Hypertext Markup Language </a:t>
            </a:r>
            <a:r>
              <a:rPr lang="en-US" sz="2800"/>
              <a:t>adalah bahasa markup yang digunakan untuk membuat struktur halaman website agar dapat ditampilkan pada </a:t>
            </a:r>
            <a:r>
              <a:rPr lang="en-US" sz="2800" i="1"/>
              <a:t>web browser</a:t>
            </a:r>
            <a:r>
              <a:rPr lang="en-US" sz="2800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4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/>
            </a:pPr>
            <a:r>
              <a:rPr lang="en-US"/>
              <a:t>TOOLS HTML</a:t>
            </a:r>
            <a:endParaRPr/>
          </a:p>
        </p:txBody>
      </p:sp>
      <p:sp>
        <p:nvSpPr>
          <p:cNvPr id="110" name="Google Shape;110;p4" hidden="0"/>
          <p:cNvSpPr txBox="1"/>
          <p:nvPr isPhoto="0" userDrawn="0">
            <p:ph type="body" idx="1" hasCustomPrompt="0"/>
          </p:nvPr>
        </p:nvSpPr>
        <p:spPr bwMode="auto">
          <a:xfrm>
            <a:off x="665025" y="1999900"/>
            <a:ext cx="100932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732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70"/>
              <a:buFont typeface="Times New Roman"/>
              <a:buChar char="•"/>
              <a:defRPr/>
            </a:pPr>
            <a:r>
              <a:rPr lang="en-US" sz="2850">
                <a:latin typeface="Times New Roman"/>
                <a:ea typeface="Times New Roman"/>
                <a:cs typeface="Times New Roman"/>
              </a:rPr>
              <a:t>Web Browser </a:t>
            </a:r>
            <a:endParaRPr sz="285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170"/>
              <a:buNone/>
              <a:defRPr/>
            </a:pPr>
            <a:r>
              <a:rPr lang="en-US" sz="2850">
                <a:latin typeface="Times New Roman"/>
                <a:ea typeface="Times New Roman"/>
                <a:cs typeface="Times New Roman"/>
              </a:rPr>
              <a:t>Merupakan Software untuk menerjemahkan tag HTML dan javascript menjadi sebuah halaman web</a:t>
            </a:r>
            <a:endParaRPr sz="2850">
              <a:latin typeface="Times New Roman"/>
              <a:ea typeface="Times New Roman"/>
              <a:cs typeface="Times New Roman"/>
            </a:endParaRPr>
          </a:p>
          <a:p>
            <a:pPr marL="182880" lvl="0" indent="-5079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170"/>
              <a:buNone/>
              <a:defRPr/>
            </a:pPr>
            <a:endParaRPr sz="2850"/>
          </a:p>
        </p:txBody>
      </p:sp>
      <p:sp>
        <p:nvSpPr>
          <p:cNvPr id="111" name="Google Shape;111;p4" hidden="0"/>
          <p:cNvSpPr txBox="1"/>
          <p:nvPr isPhoto="0" userDrawn="0"/>
        </p:nvSpPr>
        <p:spPr bwMode="auto">
          <a:xfrm>
            <a:off x="665025" y="3726176"/>
            <a:ext cx="99198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marR="0" lvl="0" indent="-18288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▪"/>
              <a:defRPr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Code Editor dan Text Editor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457200" marR="0" lvl="0" indent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Contohnya seperti Code di linux,notepad++,sublime,Visual Studio Code,notepad</a:t>
            </a:r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Google Shape;117;ge4ecf1693d_0_0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Tag HTML</a:t>
            </a:r>
            <a:endParaRPr/>
          </a:p>
        </p:txBody>
      </p:sp>
      <p:sp>
        <p:nvSpPr>
          <p:cNvPr id="118" name="Google Shape;118;ge4ecf1693d_0_0" hidden="0"/>
          <p:cNvSpPr txBox="1"/>
          <p:nvPr isPhoto="0" userDrawn="0">
            <p:ph type="body" idx="1" hasCustomPrompt="0"/>
          </p:nvPr>
        </p:nvSpPr>
        <p:spPr bwMode="auto">
          <a:xfrm>
            <a:off x="610325" y="2043775"/>
            <a:ext cx="10648500" cy="462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&lt;!DOCTYPE html&gt;</a:t>
            </a:r>
            <a:r>
              <a:rPr lang="en-US" sz="2100">
                <a:latin typeface="Georgia"/>
                <a:ea typeface="Georgia"/>
                <a:cs typeface="Georgia"/>
              </a:rPr>
              <a:t> — untuk deklarasi type dokumen;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&lt;html&gt;</a:t>
            </a:r>
            <a:r>
              <a:rPr lang="en-US" sz="2100" b="1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sz="2100">
                <a:latin typeface="Georgia"/>
                <a:ea typeface="Georgia"/>
                <a:cs typeface="Georgia"/>
              </a:rPr>
              <a:t>— tag utama dalam HTML;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&lt;head&gt;</a:t>
            </a:r>
            <a:r>
              <a:rPr lang="en-US" sz="2100">
                <a:latin typeface="Georgia"/>
                <a:ea typeface="Georgia"/>
                <a:cs typeface="Georgia"/>
              </a:rPr>
              <a:t> — untuk bagian kepala dari dokumen;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&lt;title&gt;</a:t>
            </a:r>
            <a:r>
              <a:rPr lang="en-US" sz="2100">
                <a:solidFill>
                  <a:schemeClr val="dk2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sz="2100">
                <a:latin typeface="Georgia"/>
                <a:ea typeface="Georgia"/>
                <a:cs typeface="Georgia"/>
              </a:rPr>
              <a:t>— untuk judul web;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  <a:defRPr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</a:rPr>
              <a:t>&lt;body&gt;</a:t>
            </a:r>
            <a:r>
              <a:rPr lang="en-US" sz="2100" b="1">
                <a:solidFill>
                  <a:schemeClr val="accent1"/>
                </a:solidFill>
                <a:latin typeface="Georgia"/>
                <a:ea typeface="Georgia"/>
                <a:cs typeface="Georgia"/>
              </a:rPr>
              <a:t> </a:t>
            </a:r>
            <a:r>
              <a:rPr lang="en-US" sz="2100">
                <a:latin typeface="Georgia"/>
                <a:ea typeface="Georgia"/>
                <a:cs typeface="Georgia"/>
              </a:rPr>
              <a:t>— untuk bagian body dari dokumen.</a:t>
            </a:r>
            <a:endParaRPr sz="2100">
              <a:latin typeface="Georgia"/>
              <a:ea typeface="Georgia"/>
              <a:cs typeface="Georgia"/>
            </a:endParaRPr>
          </a:p>
          <a:p>
            <a:pPr marL="457200" lvl="0" indent="0" algn="l">
              <a:lnSpc>
                <a:spcPct val="114999"/>
              </a:lnSpc>
              <a:spcBef>
                <a:spcPts val="1800"/>
              </a:spcBef>
              <a:spcAft>
                <a:spcPts val="0"/>
              </a:spcAft>
              <a:buNone/>
              <a:defRPr/>
            </a:pPr>
            <a:endParaRPr sz="1600">
              <a:latin typeface="Georgia"/>
              <a:ea typeface="Georgia"/>
              <a:cs typeface="Georgia"/>
            </a:endParaRPr>
          </a:p>
          <a:p>
            <a:pPr marL="0" lvl="0" indent="0" algn="l">
              <a:spcBef>
                <a:spcPts val="1800"/>
              </a:spcBef>
              <a:spcAft>
                <a:spcPts val="0"/>
              </a:spcAft>
              <a:buNone/>
              <a:defRPr/>
            </a:pPr>
            <a:endParaRPr sz="270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geaf1a34a3a_2_0" hidden="0"/>
          <p:cNvSpPr txBox="1"/>
          <p:nvPr isPhoto="0" userDrawn="0">
            <p:ph type="title" hasCustomPrompt="0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Struktur HTML</a:t>
            </a:r>
            <a:endParaRPr/>
          </a:p>
        </p:txBody>
      </p:sp>
      <p:sp>
        <p:nvSpPr>
          <p:cNvPr id="125" name="Google Shape;125;geaf1a34a3a_2_0" hidden="0"/>
          <p:cNvSpPr txBox="1"/>
          <p:nvPr isPhoto="0" userDrawn="0"/>
        </p:nvSpPr>
        <p:spPr bwMode="auto">
          <a:xfrm>
            <a:off x="575675" y="1690825"/>
            <a:ext cx="10691100" cy="4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101600" lvl="0" indent="0" algn="l">
              <a:lnSpc>
                <a:spcPct val="114999"/>
              </a:lnSpc>
              <a:spcBef>
                <a:spcPts val="1500"/>
              </a:spcBef>
              <a:spcAft>
                <a:spcPts val="0"/>
              </a:spcAft>
              <a:buNone/>
              <a:defRPr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Dokumen HTML harus memiliki struktur dasar yang terdiri dari 4 bagian utama yaitu: tag DOCTYPE, tag html, tag head, dan tag body. Keempat bagian tersebut adalah syarat minimal yang menjadi standar pada struktur global dokumen HTML.</a:t>
            </a:r>
            <a:endParaRPr sz="1900" i="1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254000" marR="101600" lvl="0" indent="0" algn="l">
              <a:lnSpc>
                <a:spcPct val="114999"/>
              </a:lnSpc>
              <a:spcBef>
                <a:spcPts val="1500"/>
              </a:spcBef>
              <a:spcAft>
                <a:spcPts val="0"/>
              </a:spcAft>
              <a:buNone/>
              <a:defRPr/>
            </a:pPr>
            <a:endParaRPr sz="1900" i="1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254000" marR="101600" lvl="0" indent="0" algn="l">
              <a:lnSpc>
                <a:spcPct val="114999"/>
              </a:lnSpc>
              <a:spcBef>
                <a:spcPts val="1500"/>
              </a:spcBef>
              <a:spcAft>
                <a:spcPts val="0"/>
              </a:spcAft>
              <a:buNone/>
              <a:defRPr/>
            </a:pP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highlight>
                <a:srgbClr val="FFFFFF"/>
              </a:highlight>
            </a:endParaRPr>
          </a:p>
        </p:txBody>
      </p:sp>
      <p:pic>
        <p:nvPicPr>
          <p:cNvPr id="126" name="Google Shape;126;geaf1a34a3a_2_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2098100" y="2880700"/>
            <a:ext cx="6342125" cy="34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Google Shape;132;geaf1a34a3a_2_573" hidden="0"/>
          <p:cNvSpPr txBox="1"/>
          <p:nvPr isPhoto="0" userDrawn="0">
            <p:ph type="body" idx="1" hasCustomPrompt="0"/>
          </p:nvPr>
        </p:nvSpPr>
        <p:spPr bwMode="auto">
          <a:xfrm>
            <a:off x="838200" y="573525"/>
            <a:ext cx="10515600" cy="563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2425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50"/>
              <a:buFont typeface="Times New Roman"/>
              <a:buAutoNum type="arabicPeriod"/>
              <a:defRPr/>
            </a:pPr>
            <a:r>
              <a:rPr lang="en-US" sz="1950" b="1">
                <a:latin typeface="Times New Roman"/>
                <a:ea typeface="Times New Roman"/>
                <a:cs typeface="Times New Roman"/>
              </a:rPr>
              <a:t>Struktur penulisan HTML</a:t>
            </a:r>
            <a:endParaRPr sz="1950" b="1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3" name="Google Shape;133;geaf1a34a3a_2_573" hidden="0"/>
          <p:cNvPicPr/>
          <p:nvPr isPhoto="0" userDrawn="0"/>
        </p:nvPicPr>
        <p:blipFill>
          <a:blip r:embed="rId2">
            <a:alphaModFix/>
          </a:blip>
          <a:srcRect l="19498" t="24018" r="44920" b="38192"/>
          <a:stretch/>
        </p:blipFill>
        <p:spPr bwMode="auto">
          <a:xfrm>
            <a:off x="952750" y="1094425"/>
            <a:ext cx="8388749" cy="501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" name="Google Shape;138;p5" hidden="0"/>
          <p:cNvPicPr/>
          <p:nvPr isPhoto="0" userDrawn="0"/>
        </p:nvPicPr>
        <p:blipFill>
          <a:blip r:embed="rId2">
            <a:alphaModFix amt="40000"/>
          </a:blip>
          <a:srcRect l="0" t="15730" r="0" b="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 hidden="0"/>
          <p:cNvSpPr txBox="1"/>
          <p:nvPr isPhoto="0" userDrawn="0"/>
        </p:nvSpPr>
        <p:spPr bwMode="auto">
          <a:xfrm>
            <a:off x="842783" y="2216728"/>
            <a:ext cx="10670344" cy="393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</a:rPr>
              <a:t>Tag adalah sebuah penanda awalan dan akhiran dari sebuah elemen di HTML.</a:t>
            </a:r>
            <a:endParaRPr sz="1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</a:endParaRPr>
          </a:p>
          <a:p>
            <a:pPr marL="4572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</a:endParaRPr>
          </a:p>
          <a:p>
            <a:pPr marL="457200" marR="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</a:rPr>
              <a:t>Atribut adalah kata khusus yang berada di dalam tag pembuka. Atribut juga disebut sebagai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</a:rPr>
              <a:t>modifier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</a:rPr>
              <a:t> yang akan menentukan perliaku dari elemen.</a:t>
            </a:r>
            <a:endParaRPr sz="3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</a:endParaRPr>
          </a:p>
        </p:txBody>
      </p:sp>
      <p:sp>
        <p:nvSpPr>
          <p:cNvPr id="140" name="Google Shape;140;p5" hidden="0"/>
          <p:cNvSpPr txBox="1"/>
          <p:nvPr isPhoto="0" userDrawn="0"/>
        </p:nvSpPr>
        <p:spPr bwMode="auto">
          <a:xfrm>
            <a:off x="1006200" y="885975"/>
            <a:ext cx="101796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>
                <a:latin typeface="Times New Roman"/>
                <a:ea typeface="Times New Roman"/>
                <a:cs typeface="Times New Roman"/>
              </a:rPr>
              <a:t>Tag dan Atribut</a:t>
            </a:r>
            <a:endParaRPr sz="40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" name="Google Shape;146;geaf1a34a3a_2_601" hidden="0"/>
          <p:cNvSpPr txBox="1"/>
          <p:nvPr isPhoto="0" userDrawn="0">
            <p:ph type="body" idx="1" hasCustomPrompt="0"/>
          </p:nvPr>
        </p:nvSpPr>
        <p:spPr bwMode="auto">
          <a:xfrm>
            <a:off x="838200" y="487625"/>
            <a:ext cx="10515600" cy="568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/>
              <a:t>Tag Heading</a:t>
            </a:r>
            <a:endParaRPr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1950">
                <a:latin typeface="Times New Roman"/>
                <a:ea typeface="Times New Roman"/>
                <a:cs typeface="Times New Roman"/>
              </a:rPr>
              <a:t>Judul pada HTML dapat kita buat dengan tag </a:t>
            </a:r>
            <a:r>
              <a:rPr lang="en-US" sz="1800">
                <a:latin typeface="Times New Roman"/>
                <a:ea typeface="Times New Roman"/>
                <a:cs typeface="Times New Roman"/>
              </a:rPr>
              <a:t>&lt;h1&gt;</a:t>
            </a:r>
            <a:r>
              <a:rPr lang="en-US" sz="1950">
                <a:latin typeface="Times New Roman"/>
                <a:ea typeface="Times New Roman"/>
                <a:cs typeface="Times New Roman"/>
              </a:rPr>
              <a:t> sampai </a:t>
            </a:r>
            <a:r>
              <a:rPr lang="en-US" sz="1800">
                <a:latin typeface="Times New Roman"/>
                <a:ea typeface="Times New Roman"/>
                <a:cs typeface="Times New Roman"/>
              </a:rPr>
              <a:t>&lt;h6&gt;</a:t>
            </a:r>
            <a:r>
              <a:rPr lang="en-US" sz="1950">
                <a:latin typeface="Times New Roman"/>
                <a:ea typeface="Times New Roman"/>
                <a:cs typeface="Times New Roman"/>
              </a:rPr>
              <a:t>. Tag </a:t>
            </a:r>
            <a:r>
              <a:rPr lang="en-US" sz="1800">
                <a:latin typeface="Times New Roman"/>
                <a:ea typeface="Times New Roman"/>
                <a:cs typeface="Times New Roman"/>
              </a:rPr>
              <a:t>&lt;h1&gt;</a:t>
            </a:r>
            <a:r>
              <a:rPr lang="en-US" sz="1950">
                <a:latin typeface="Times New Roman"/>
                <a:ea typeface="Times New Roman"/>
                <a:cs typeface="Times New Roman"/>
              </a:rPr>
              <a:t> digunakan pada judul level pertama. Lalu tag lainnya digunakan pada sub heading atau level berikutnya.</a:t>
            </a:r>
            <a:endParaRPr sz="34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  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h1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ini judul 1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&lt;/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h1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endParaRPr sz="1950">
              <a:solidFill>
                <a:srgbClr val="1F217D"/>
              </a:solidFill>
              <a:latin typeface="Courier New"/>
              <a:ea typeface="Courier New"/>
              <a:cs typeface="Courier New"/>
              <a:highlight>
                <a:srgbClr val="FFFFFE"/>
              </a:highlight>
            </a:endParaRPr>
          </a:p>
          <a:p>
            <a:pPr marL="0" lvl="0" indent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  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h2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ini judul 2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&lt;/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h2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endParaRPr sz="1950">
              <a:solidFill>
                <a:srgbClr val="1F217D"/>
              </a:solidFill>
              <a:latin typeface="Courier New"/>
              <a:ea typeface="Courier New"/>
              <a:cs typeface="Courier New"/>
              <a:highlight>
                <a:srgbClr val="FFFFFE"/>
              </a:highlight>
            </a:endParaRPr>
          </a:p>
          <a:p>
            <a:pPr marL="0" lvl="0" indent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  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h3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ini judul 3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&lt;/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h3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endParaRPr sz="1950">
              <a:solidFill>
                <a:srgbClr val="1F217D"/>
              </a:solidFill>
              <a:latin typeface="Courier New"/>
              <a:ea typeface="Courier New"/>
              <a:cs typeface="Courier New"/>
              <a:highlight>
                <a:srgbClr val="FFFFFE"/>
              </a:highlight>
            </a:endParaRPr>
          </a:p>
          <a:p>
            <a:pPr marL="0" lvl="0" indent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  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h4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ini judul 4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&lt;/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h4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endParaRPr sz="1950">
              <a:solidFill>
                <a:srgbClr val="1F217D"/>
              </a:solidFill>
              <a:latin typeface="Courier New"/>
              <a:ea typeface="Courier New"/>
              <a:cs typeface="Courier New"/>
              <a:highlight>
                <a:srgbClr val="FFFFFE"/>
              </a:highlight>
            </a:endParaRPr>
          </a:p>
          <a:p>
            <a:pPr marL="0" lvl="0" indent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  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h5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ini judul 5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&lt;/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h5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endParaRPr sz="1950">
              <a:solidFill>
                <a:srgbClr val="1F217D"/>
              </a:solidFill>
              <a:latin typeface="Courier New"/>
              <a:ea typeface="Courier New"/>
              <a:cs typeface="Courier New"/>
              <a:highlight>
                <a:srgbClr val="FFFFFE"/>
              </a:highlight>
            </a:endParaRPr>
          </a:p>
          <a:p>
            <a:pPr marL="0" lvl="0" indent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  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h6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r>
              <a:rPr lang="en-US" sz="1950"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ini judul 6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&lt;/</a:t>
            </a:r>
            <a:r>
              <a:rPr lang="en-US" sz="1950">
                <a:solidFill>
                  <a:srgbClr val="4D7FE2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h6</a:t>
            </a:r>
            <a:r>
              <a:rPr lang="en-US" sz="1950">
                <a:solidFill>
                  <a:srgbClr val="1F217D"/>
                </a:solidFill>
                <a:latin typeface="Courier New"/>
                <a:ea typeface="Courier New"/>
                <a:cs typeface="Courier New"/>
                <a:highlight>
                  <a:srgbClr val="FFFFFE"/>
                </a:highlight>
              </a:rPr>
              <a:t>&gt;</a:t>
            </a:r>
            <a:endParaRPr sz="1950">
              <a:solidFill>
                <a:srgbClr val="1F217D"/>
              </a:solidFill>
              <a:latin typeface="Courier New"/>
              <a:ea typeface="Courier New"/>
              <a:cs typeface="Courier New"/>
              <a:highlight>
                <a:srgbClr val="FFFFFE"/>
              </a:highlight>
            </a:endParaRPr>
          </a:p>
          <a:p>
            <a:pPr marL="0" lvl="0" indent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47" name="Google Shape;147;geaf1a34a3a_2_601" hidden="0"/>
          <p:cNvPicPr/>
          <p:nvPr isPhoto="0" userDrawn="0"/>
        </p:nvPicPr>
        <p:blipFill>
          <a:blip r:embed="rId2">
            <a:alphaModFix/>
          </a:blip>
          <a:srcRect l="57545" t="28195" r="26953" b="32555"/>
          <a:stretch/>
        </p:blipFill>
        <p:spPr bwMode="auto">
          <a:xfrm>
            <a:off x="6926438" y="2326800"/>
            <a:ext cx="2662973" cy="37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af1a34a3a_2_601" hidden="0"/>
          <p:cNvSpPr/>
          <p:nvPr isPhoto="0" userDrawn="0"/>
        </p:nvSpPr>
        <p:spPr bwMode="auto">
          <a:xfrm>
            <a:off x="4667900" y="3308100"/>
            <a:ext cx="1746600" cy="105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lt1"/>
                </a:solidFill>
              </a:rPr>
              <a:t>output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ONLYOFFICE/6.4.1.50</Application>
  <PresentationFormat>On-screen Show (4:3)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2021-07-12T02:45:25Z</dcterms:created>
  <dcterms:modified xsi:type="dcterms:W3CDTF">2021-10-28T09:21:57Z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