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wOpWC4sweDfpeeaIrs4QeWvMJ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f241083e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f241083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f15f82bd0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f15f82bd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f15f82bd0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f15f82bd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4f042b09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4f042b0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4f042b094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4f042b09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4f042b094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4f042b09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4f042b094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4f042b09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b26115e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b26115e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4f042b0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4f042b0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4f042b094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4f042b09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b22b376c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b22b37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f241083e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f24108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f241083e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f241083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f241083e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f241083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646363"/>
            <a:ext cx="9144000" cy="92811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CSS DASAR</a:t>
            </a:r>
            <a:endParaRPr/>
          </a:p>
        </p:txBody>
      </p:sp>
      <p:sp>
        <p:nvSpPr>
          <p:cNvPr id="85" name="Google Shape;85;p1"/>
          <p:cNvSpPr txBox="1"/>
          <p:nvPr>
            <p:ph idx="1" type="subTitle"/>
          </p:nvPr>
        </p:nvSpPr>
        <p:spPr>
          <a:xfrm>
            <a:off x="1524000" y="3574473"/>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rPr lang="en-US" sz="3600"/>
              <a:t>(CASCADING STYLE SHEET)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CSS SELECTOR</a:t>
            </a:r>
            <a:endParaRPr/>
          </a:p>
        </p:txBody>
      </p:sp>
      <p:sp>
        <p:nvSpPr>
          <p:cNvPr id="170" name="Google Shape;17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Digunakan untuk memilih/mencari elemen dalam HTML yang ingin diberi style. </a:t>
            </a:r>
            <a:endParaRPr sz="2400"/>
          </a:p>
          <a:p>
            <a:pPr indent="-228600" lvl="0" marL="228600" rtl="0" algn="l">
              <a:lnSpc>
                <a:spcPct val="90000"/>
              </a:lnSpc>
              <a:spcBef>
                <a:spcPts val="1000"/>
              </a:spcBef>
              <a:spcAft>
                <a:spcPts val="0"/>
              </a:spcAft>
              <a:buClr>
                <a:schemeClr val="dk1"/>
              </a:buClr>
              <a:buSzPts val="3200"/>
              <a:buChar char="•"/>
            </a:pPr>
            <a:r>
              <a:rPr lang="en-US"/>
              <a:t>Jenis selector :</a:t>
            </a:r>
            <a:endParaRPr sz="2400"/>
          </a:p>
          <a:p>
            <a:pPr indent="-228600" lvl="1" marL="685800" rtl="0" algn="l">
              <a:lnSpc>
                <a:spcPct val="90000"/>
              </a:lnSpc>
              <a:spcBef>
                <a:spcPts val="500"/>
              </a:spcBef>
              <a:spcAft>
                <a:spcPts val="0"/>
              </a:spcAft>
              <a:buClr>
                <a:schemeClr val="dk1"/>
              </a:buClr>
              <a:buSzPts val="3200"/>
              <a:buChar char="•"/>
            </a:pPr>
            <a:r>
              <a:rPr lang="en-US" sz="2800"/>
              <a:t>Element Selector                        </a:t>
            </a:r>
            <a:endParaRPr sz="2000"/>
          </a:p>
          <a:p>
            <a:pPr indent="-228600" lvl="1" marL="685800" rtl="0" algn="l">
              <a:lnSpc>
                <a:spcPct val="90000"/>
              </a:lnSpc>
              <a:spcBef>
                <a:spcPts val="500"/>
              </a:spcBef>
              <a:spcAft>
                <a:spcPts val="0"/>
              </a:spcAft>
              <a:buClr>
                <a:schemeClr val="dk1"/>
              </a:buClr>
              <a:buSzPts val="3200"/>
              <a:buChar char="•"/>
            </a:pPr>
            <a:r>
              <a:rPr lang="en-US" sz="2800"/>
              <a:t>ID Selector</a:t>
            </a:r>
            <a:endParaRPr sz="2000"/>
          </a:p>
          <a:p>
            <a:pPr indent="-228600" lvl="1" marL="685800" rtl="0" algn="l">
              <a:lnSpc>
                <a:spcPct val="90000"/>
              </a:lnSpc>
              <a:spcBef>
                <a:spcPts val="500"/>
              </a:spcBef>
              <a:spcAft>
                <a:spcPts val="0"/>
              </a:spcAft>
              <a:buClr>
                <a:schemeClr val="dk1"/>
              </a:buClr>
              <a:buSzPts val="3200"/>
              <a:buChar char="•"/>
            </a:pPr>
            <a:r>
              <a:rPr lang="en-US" sz="2800"/>
              <a:t>Class Selector</a:t>
            </a:r>
            <a:endParaRPr sz="2000"/>
          </a:p>
          <a:p>
            <a:pPr indent="-228600" lvl="1" marL="685800" rtl="0" algn="l">
              <a:lnSpc>
                <a:spcPct val="90000"/>
              </a:lnSpc>
              <a:spcBef>
                <a:spcPts val="500"/>
              </a:spcBef>
              <a:spcAft>
                <a:spcPts val="0"/>
              </a:spcAft>
              <a:buClr>
                <a:schemeClr val="dk1"/>
              </a:buClr>
              <a:buSzPts val="3200"/>
              <a:buChar char="•"/>
            </a:pPr>
            <a:r>
              <a:rPr lang="en-US" sz="2800"/>
              <a:t>Universal Selector</a:t>
            </a:r>
            <a:endParaRPr sz="2000"/>
          </a:p>
          <a:p>
            <a:pPr indent="-228600" lvl="1" marL="685800" rtl="0" algn="l">
              <a:lnSpc>
                <a:spcPct val="90000"/>
              </a:lnSpc>
              <a:spcBef>
                <a:spcPts val="500"/>
              </a:spcBef>
              <a:spcAft>
                <a:spcPts val="0"/>
              </a:spcAft>
              <a:buClr>
                <a:schemeClr val="dk1"/>
              </a:buClr>
              <a:buSzPts val="3200"/>
              <a:buChar char="•"/>
            </a:pPr>
            <a:r>
              <a:rPr lang="en-US" sz="2800"/>
              <a:t>Grouping Selector</a:t>
            </a:r>
            <a:endParaRPr sz="2000"/>
          </a:p>
          <a:p>
            <a:pPr indent="-76200" lvl="0" marL="228600" rtl="0" algn="l">
              <a:lnSpc>
                <a:spcPct val="90000"/>
              </a:lnSpc>
              <a:spcBef>
                <a:spcPts val="1000"/>
              </a:spcBef>
              <a:spcAft>
                <a:spcPts val="0"/>
              </a:spcAft>
              <a:buClr>
                <a:schemeClr val="dk1"/>
              </a:buClr>
              <a:buSzPts val="2400"/>
              <a:buNone/>
            </a:pPr>
            <a:r>
              <a:t/>
            </a:r>
            <a:endParaRPr sz="2400"/>
          </a:p>
        </p:txBody>
      </p:sp>
      <p:sp>
        <p:nvSpPr>
          <p:cNvPr id="171" name="Google Shape;171;p5"/>
          <p:cNvSpPr txBox="1"/>
          <p:nvPr/>
        </p:nvSpPr>
        <p:spPr>
          <a:xfrm>
            <a:off x="6680200" y="3429000"/>
            <a:ext cx="2667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text-align: center;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color: red;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endParaRPr/>
          </a:p>
        </p:txBody>
      </p:sp>
      <p:cxnSp>
        <p:nvCxnSpPr>
          <p:cNvPr id="172" name="Google Shape;172;p5"/>
          <p:cNvCxnSpPr/>
          <p:nvPr/>
        </p:nvCxnSpPr>
        <p:spPr>
          <a:xfrm flipH="1">
            <a:off x="6883400" y="3009900"/>
            <a:ext cx="342900" cy="533400"/>
          </a:xfrm>
          <a:prstGeom prst="straightConnector1">
            <a:avLst/>
          </a:prstGeom>
          <a:noFill/>
          <a:ln cap="flat" cmpd="sng" w="9525">
            <a:solidFill>
              <a:schemeClr val="accent1"/>
            </a:solidFill>
            <a:prstDash val="solid"/>
            <a:miter lim="800000"/>
            <a:headEnd len="sm" w="sm" type="none"/>
            <a:tailEnd len="med" w="med" type="triangle"/>
          </a:ln>
        </p:spPr>
      </p:cxnSp>
      <p:sp>
        <p:nvSpPr>
          <p:cNvPr id="173" name="Google Shape;173;p5"/>
          <p:cNvSpPr txBox="1"/>
          <p:nvPr/>
        </p:nvSpPr>
        <p:spPr>
          <a:xfrm>
            <a:off x="6883400" y="2665452"/>
            <a:ext cx="1714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Elemen selektor</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ef241083e5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Element Selector</a:t>
            </a:r>
            <a:endParaRPr/>
          </a:p>
        </p:txBody>
      </p:sp>
      <p:sp>
        <p:nvSpPr>
          <p:cNvPr id="179" name="Google Shape;179;gef241083e5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latin typeface="Arial"/>
                <a:ea typeface="Arial"/>
                <a:cs typeface="Arial"/>
                <a:sym typeface="Arial"/>
              </a:rPr>
              <a:t>Selektor Tag disebut juga </a:t>
            </a:r>
            <a:r>
              <a:rPr i="1" lang="en-US" sz="2400">
                <a:latin typeface="Arial"/>
                <a:ea typeface="Arial"/>
                <a:cs typeface="Arial"/>
                <a:sym typeface="Arial"/>
              </a:rPr>
              <a:t>Type Selector</a:t>
            </a:r>
            <a:r>
              <a:rPr lang="en-US" sz="2400">
                <a:latin typeface="Arial"/>
                <a:ea typeface="Arial"/>
                <a:cs typeface="Arial"/>
                <a:sym typeface="Arial"/>
              </a:rPr>
              <a:t>. Selektor ini akan memilih elemen berdasarkan nama tag</a:t>
            </a:r>
            <a:endParaRPr sz="2400"/>
          </a:p>
        </p:txBody>
      </p:sp>
      <p:sp>
        <p:nvSpPr>
          <p:cNvPr id="180" name="Google Shape;180;gef241083e5_0_15"/>
          <p:cNvSpPr txBox="1"/>
          <p:nvPr/>
        </p:nvSpPr>
        <p:spPr>
          <a:xfrm>
            <a:off x="4762500" y="3782700"/>
            <a:ext cx="2667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text-align: center;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color: red;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endParaRPr/>
          </a:p>
        </p:txBody>
      </p:sp>
      <p:cxnSp>
        <p:nvCxnSpPr>
          <p:cNvPr id="181" name="Google Shape;181;gef241083e5_0_15"/>
          <p:cNvCxnSpPr/>
          <p:nvPr/>
        </p:nvCxnSpPr>
        <p:spPr>
          <a:xfrm flipH="1">
            <a:off x="4965700" y="3363600"/>
            <a:ext cx="342900" cy="533400"/>
          </a:xfrm>
          <a:prstGeom prst="straightConnector1">
            <a:avLst/>
          </a:prstGeom>
          <a:noFill/>
          <a:ln cap="flat" cmpd="sng" w="9525">
            <a:solidFill>
              <a:schemeClr val="accent1"/>
            </a:solidFill>
            <a:prstDash val="solid"/>
            <a:miter lim="800000"/>
            <a:headEnd len="sm" w="sm" type="none"/>
            <a:tailEnd len="med" w="med" type="triangle"/>
          </a:ln>
        </p:spPr>
      </p:cxnSp>
      <p:sp>
        <p:nvSpPr>
          <p:cNvPr id="182" name="Google Shape;182;gef241083e5_0_15"/>
          <p:cNvSpPr txBox="1"/>
          <p:nvPr/>
        </p:nvSpPr>
        <p:spPr>
          <a:xfrm>
            <a:off x="4965700" y="3019152"/>
            <a:ext cx="171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Elemen selektor</a:t>
            </a:r>
            <a:endParaRPr sz="1800">
              <a:solidFill>
                <a:schemeClr val="dk1"/>
              </a:solidFill>
              <a:latin typeface="Calibri"/>
              <a:ea typeface="Calibri"/>
              <a:cs typeface="Calibri"/>
              <a:sym typeface="Calibri"/>
            </a:endParaRPr>
          </a:p>
        </p:txBody>
      </p:sp>
      <p:sp>
        <p:nvSpPr>
          <p:cNvPr id="183" name="Google Shape;183;gef241083e5_0_15"/>
          <p:cNvSpPr txBox="1"/>
          <p:nvPr/>
        </p:nvSpPr>
        <p:spPr>
          <a:xfrm>
            <a:off x="7306550" y="3527702"/>
            <a:ext cx="171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CSS Property</a:t>
            </a:r>
            <a:endParaRPr sz="1800">
              <a:solidFill>
                <a:schemeClr val="dk1"/>
              </a:solidFill>
              <a:latin typeface="Calibri"/>
              <a:ea typeface="Calibri"/>
              <a:cs typeface="Calibri"/>
              <a:sym typeface="Calibri"/>
            </a:endParaRPr>
          </a:p>
        </p:txBody>
      </p:sp>
      <p:cxnSp>
        <p:nvCxnSpPr>
          <p:cNvPr id="184" name="Google Shape;184;gef241083e5_0_15"/>
          <p:cNvCxnSpPr/>
          <p:nvPr/>
        </p:nvCxnSpPr>
        <p:spPr>
          <a:xfrm flipH="1">
            <a:off x="6675050" y="3734525"/>
            <a:ext cx="631500" cy="4530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ef15f82bd0_1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ID Selector</a:t>
            </a:r>
            <a:endParaRPr/>
          </a:p>
        </p:txBody>
      </p:sp>
      <p:sp>
        <p:nvSpPr>
          <p:cNvPr id="190" name="Google Shape;190;gef15f82bd0_1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Selektor ID hampir sama dengan class. Bedanya, ID bersifat unik. Hanya boleh digunakan oleh satu elemen saja.</a:t>
            </a:r>
            <a:endParaRPr/>
          </a:p>
        </p:txBody>
      </p:sp>
      <p:pic>
        <p:nvPicPr>
          <p:cNvPr id="191" name="Google Shape;191;gef15f82bd0_1_6"/>
          <p:cNvPicPr preferRelativeResize="0"/>
          <p:nvPr/>
        </p:nvPicPr>
        <p:blipFill rotWithShape="1">
          <a:blip r:embed="rId3">
            <a:alphaModFix/>
          </a:blip>
          <a:srcRect b="18516" l="17078" r="16647" t="18566"/>
          <a:stretch/>
        </p:blipFill>
        <p:spPr>
          <a:xfrm>
            <a:off x="7141600" y="3420025"/>
            <a:ext cx="3186550" cy="2756799"/>
          </a:xfrm>
          <a:prstGeom prst="rect">
            <a:avLst/>
          </a:prstGeom>
          <a:noFill/>
          <a:ln>
            <a:noFill/>
          </a:ln>
        </p:spPr>
      </p:pic>
      <p:pic>
        <p:nvPicPr>
          <p:cNvPr id="192" name="Google Shape;192;gef15f82bd0_1_6"/>
          <p:cNvPicPr preferRelativeResize="0"/>
          <p:nvPr/>
        </p:nvPicPr>
        <p:blipFill rotWithShape="1">
          <a:blip r:embed="rId4">
            <a:alphaModFix/>
          </a:blip>
          <a:srcRect b="22894" l="13169" r="13338" t="23196"/>
          <a:stretch/>
        </p:blipFill>
        <p:spPr>
          <a:xfrm>
            <a:off x="1152750" y="3759588"/>
            <a:ext cx="4916024" cy="2077675"/>
          </a:xfrm>
          <a:prstGeom prst="rect">
            <a:avLst/>
          </a:prstGeom>
          <a:noFill/>
          <a:ln>
            <a:noFill/>
          </a:ln>
        </p:spPr>
      </p:pic>
      <p:cxnSp>
        <p:nvCxnSpPr>
          <p:cNvPr id="193" name="Google Shape;193;gef15f82bd0_1_6"/>
          <p:cNvCxnSpPr/>
          <p:nvPr/>
        </p:nvCxnSpPr>
        <p:spPr>
          <a:xfrm>
            <a:off x="6421888" y="4798438"/>
            <a:ext cx="366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ef15f82bd0_1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Class Selector</a:t>
            </a:r>
            <a:endParaRPr/>
          </a:p>
        </p:txBody>
      </p:sp>
      <p:sp>
        <p:nvSpPr>
          <p:cNvPr id="199" name="Google Shape;199;gef15f82bd0_1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Selektor class adalah selektor yang memilih elemen berdasarkan nama class yang diberikan. Selektor class dibuat dengan tanda titik di depannya.</a:t>
            </a:r>
            <a:endParaRPr/>
          </a:p>
        </p:txBody>
      </p:sp>
      <p:pic>
        <p:nvPicPr>
          <p:cNvPr id="200" name="Google Shape;200;gef15f82bd0_1_15"/>
          <p:cNvPicPr preferRelativeResize="0"/>
          <p:nvPr/>
        </p:nvPicPr>
        <p:blipFill rotWithShape="1">
          <a:blip r:embed="rId3">
            <a:alphaModFix/>
          </a:blip>
          <a:srcRect b="19849" l="18269" r="18027" t="20108"/>
          <a:stretch/>
        </p:blipFill>
        <p:spPr>
          <a:xfrm>
            <a:off x="7426775" y="3745850"/>
            <a:ext cx="2865425" cy="2430974"/>
          </a:xfrm>
          <a:prstGeom prst="rect">
            <a:avLst/>
          </a:prstGeom>
          <a:noFill/>
          <a:ln>
            <a:noFill/>
          </a:ln>
        </p:spPr>
      </p:pic>
      <p:pic>
        <p:nvPicPr>
          <p:cNvPr id="201" name="Google Shape;201;gef15f82bd0_1_15"/>
          <p:cNvPicPr preferRelativeResize="0"/>
          <p:nvPr/>
        </p:nvPicPr>
        <p:blipFill rotWithShape="1">
          <a:blip r:embed="rId4">
            <a:alphaModFix/>
          </a:blip>
          <a:srcRect b="27392" l="10962" r="10680" t="27051"/>
          <a:stretch/>
        </p:blipFill>
        <p:spPr>
          <a:xfrm>
            <a:off x="324375" y="4209913"/>
            <a:ext cx="6355526" cy="1502850"/>
          </a:xfrm>
          <a:prstGeom prst="rect">
            <a:avLst/>
          </a:prstGeom>
          <a:noFill/>
          <a:ln>
            <a:noFill/>
          </a:ln>
        </p:spPr>
      </p:pic>
      <p:cxnSp>
        <p:nvCxnSpPr>
          <p:cNvPr id="202" name="Google Shape;202;gef15f82bd0_1_15"/>
          <p:cNvCxnSpPr/>
          <p:nvPr/>
        </p:nvCxnSpPr>
        <p:spPr>
          <a:xfrm>
            <a:off x="6870025" y="4961325"/>
            <a:ext cx="366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e4f042b094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CSS GRID</a:t>
            </a:r>
            <a:endParaRPr/>
          </a:p>
        </p:txBody>
      </p:sp>
      <p:sp>
        <p:nvSpPr>
          <p:cNvPr id="208" name="Google Shape;208;ge4f042b094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CSS grid merupakan fitur untuk mengatur layout berdasarkan parent elemen, dan satu atau lebih anak elemen turunan.</a:t>
            </a:r>
            <a:endParaRPr/>
          </a:p>
        </p:txBody>
      </p:sp>
      <p:sp>
        <p:nvSpPr>
          <p:cNvPr id="209" name="Google Shape;209;ge4f042b094_1_0"/>
          <p:cNvSpPr txBox="1"/>
          <p:nvPr/>
        </p:nvSpPr>
        <p:spPr>
          <a:xfrm>
            <a:off x="838200" y="3618450"/>
            <a:ext cx="41868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100">
                <a:solidFill>
                  <a:srgbClr val="0000CD"/>
                </a:solidFill>
              </a:rPr>
              <a:t>&lt;</a:t>
            </a:r>
            <a:r>
              <a:rPr lang="en-US" sz="2100">
                <a:solidFill>
                  <a:srgbClr val="A52A2A"/>
                </a:solidFill>
              </a:rPr>
              <a:t>div</a:t>
            </a:r>
            <a:r>
              <a:rPr lang="en-US" sz="2100">
                <a:solidFill>
                  <a:srgbClr val="FF0000"/>
                </a:solidFill>
              </a:rPr>
              <a:t> class</a:t>
            </a:r>
            <a:r>
              <a:rPr lang="en-US" sz="2100">
                <a:solidFill>
                  <a:srgbClr val="0000CD"/>
                </a:solidFill>
              </a:rPr>
              <a:t>="grid-container"&gt;</a:t>
            </a:r>
            <a:endParaRPr sz="2100">
              <a:solidFill>
                <a:srgbClr val="0000CD"/>
              </a:solidFill>
            </a:endParaRPr>
          </a:p>
          <a:p>
            <a:pPr indent="0" lvl="0" marL="0" rtl="0" algn="l">
              <a:spcBef>
                <a:spcPts val="0"/>
              </a:spcBef>
              <a:spcAft>
                <a:spcPts val="0"/>
              </a:spcAft>
              <a:buClr>
                <a:schemeClr val="dk1"/>
              </a:buClr>
              <a:buSzPts val="1100"/>
              <a:buFont typeface="Arial"/>
              <a:buNone/>
            </a:pPr>
            <a:r>
              <a:rPr lang="en-US" sz="2100">
                <a:solidFill>
                  <a:schemeClr val="dk1"/>
                </a:solidFill>
              </a:rPr>
              <a:t>  </a:t>
            </a:r>
            <a:r>
              <a:rPr lang="en-US" sz="2100">
                <a:solidFill>
                  <a:srgbClr val="0000CD"/>
                </a:solidFill>
              </a:rPr>
              <a:t>&lt;</a:t>
            </a:r>
            <a:r>
              <a:rPr lang="en-US" sz="2100">
                <a:solidFill>
                  <a:srgbClr val="A52A2A"/>
                </a:solidFill>
              </a:rPr>
              <a:t>div</a:t>
            </a:r>
            <a:r>
              <a:rPr lang="en-US" sz="2100">
                <a:solidFill>
                  <a:srgbClr val="FF0000"/>
                </a:solidFill>
              </a:rPr>
              <a:t> class</a:t>
            </a:r>
            <a:r>
              <a:rPr lang="en-US" sz="2100">
                <a:solidFill>
                  <a:srgbClr val="0000CD"/>
                </a:solidFill>
              </a:rPr>
              <a:t>="grid-item"&gt;</a:t>
            </a:r>
            <a:r>
              <a:rPr lang="en-US" sz="2100">
                <a:solidFill>
                  <a:schemeClr val="dk1"/>
                </a:solidFill>
              </a:rPr>
              <a:t>1</a:t>
            </a:r>
            <a:r>
              <a:rPr lang="en-US" sz="2100">
                <a:solidFill>
                  <a:srgbClr val="0000CD"/>
                </a:solidFill>
              </a:rPr>
              <a:t>&lt;</a:t>
            </a:r>
            <a:r>
              <a:rPr lang="en-US" sz="2100">
                <a:solidFill>
                  <a:srgbClr val="A52A2A"/>
                </a:solidFill>
              </a:rPr>
              <a:t>/div</a:t>
            </a:r>
            <a:r>
              <a:rPr lang="en-US" sz="2100">
                <a:solidFill>
                  <a:srgbClr val="0000CD"/>
                </a:solidFill>
              </a:rPr>
              <a:t>&gt;</a:t>
            </a:r>
            <a:endParaRPr sz="2100">
              <a:solidFill>
                <a:srgbClr val="0000CD"/>
              </a:solidFill>
            </a:endParaRPr>
          </a:p>
          <a:p>
            <a:pPr indent="0" lvl="0" marL="0" rtl="0" algn="l">
              <a:spcBef>
                <a:spcPts val="0"/>
              </a:spcBef>
              <a:spcAft>
                <a:spcPts val="0"/>
              </a:spcAft>
              <a:buClr>
                <a:schemeClr val="dk1"/>
              </a:buClr>
              <a:buSzPts val="1100"/>
              <a:buFont typeface="Arial"/>
              <a:buNone/>
            </a:pPr>
            <a:r>
              <a:rPr lang="en-US" sz="2100">
                <a:solidFill>
                  <a:schemeClr val="dk1"/>
                </a:solidFill>
              </a:rPr>
              <a:t>  </a:t>
            </a:r>
            <a:r>
              <a:rPr lang="en-US" sz="2100">
                <a:solidFill>
                  <a:srgbClr val="0000CD"/>
                </a:solidFill>
              </a:rPr>
              <a:t>&lt;</a:t>
            </a:r>
            <a:r>
              <a:rPr lang="en-US" sz="2100">
                <a:solidFill>
                  <a:srgbClr val="A52A2A"/>
                </a:solidFill>
              </a:rPr>
              <a:t>div</a:t>
            </a:r>
            <a:r>
              <a:rPr lang="en-US" sz="2100">
                <a:solidFill>
                  <a:srgbClr val="FF0000"/>
                </a:solidFill>
              </a:rPr>
              <a:t> class</a:t>
            </a:r>
            <a:r>
              <a:rPr lang="en-US" sz="2100">
                <a:solidFill>
                  <a:srgbClr val="0000CD"/>
                </a:solidFill>
              </a:rPr>
              <a:t>="grid-item"&gt;</a:t>
            </a:r>
            <a:r>
              <a:rPr lang="en-US" sz="2100">
                <a:solidFill>
                  <a:schemeClr val="dk1"/>
                </a:solidFill>
              </a:rPr>
              <a:t>2</a:t>
            </a:r>
            <a:r>
              <a:rPr lang="en-US" sz="2100">
                <a:solidFill>
                  <a:srgbClr val="0000CD"/>
                </a:solidFill>
              </a:rPr>
              <a:t>&lt;</a:t>
            </a:r>
            <a:r>
              <a:rPr lang="en-US" sz="2100">
                <a:solidFill>
                  <a:srgbClr val="A52A2A"/>
                </a:solidFill>
              </a:rPr>
              <a:t>/div</a:t>
            </a:r>
            <a:r>
              <a:rPr lang="en-US" sz="2100">
                <a:solidFill>
                  <a:srgbClr val="0000CD"/>
                </a:solidFill>
              </a:rPr>
              <a:t>&gt;</a:t>
            </a:r>
            <a:endParaRPr sz="2100">
              <a:solidFill>
                <a:srgbClr val="0000CD"/>
              </a:solidFill>
            </a:endParaRPr>
          </a:p>
          <a:p>
            <a:pPr indent="0" lvl="0" marL="0" rtl="0" algn="l">
              <a:spcBef>
                <a:spcPts val="0"/>
              </a:spcBef>
              <a:spcAft>
                <a:spcPts val="0"/>
              </a:spcAft>
              <a:buClr>
                <a:schemeClr val="dk1"/>
              </a:buClr>
              <a:buSzPts val="1100"/>
              <a:buFont typeface="Arial"/>
              <a:buNone/>
            </a:pPr>
            <a:r>
              <a:rPr lang="en-US" sz="2100">
                <a:solidFill>
                  <a:schemeClr val="dk1"/>
                </a:solidFill>
              </a:rPr>
              <a:t>  </a:t>
            </a:r>
            <a:r>
              <a:rPr lang="en-US" sz="2100">
                <a:solidFill>
                  <a:srgbClr val="0000CD"/>
                </a:solidFill>
              </a:rPr>
              <a:t>&lt;</a:t>
            </a:r>
            <a:r>
              <a:rPr lang="en-US" sz="2100">
                <a:solidFill>
                  <a:srgbClr val="A52A2A"/>
                </a:solidFill>
              </a:rPr>
              <a:t>div</a:t>
            </a:r>
            <a:r>
              <a:rPr lang="en-US" sz="2100">
                <a:solidFill>
                  <a:srgbClr val="FF0000"/>
                </a:solidFill>
              </a:rPr>
              <a:t> class</a:t>
            </a:r>
            <a:r>
              <a:rPr lang="en-US" sz="2100">
                <a:solidFill>
                  <a:srgbClr val="0000CD"/>
                </a:solidFill>
              </a:rPr>
              <a:t>="grid-item"&gt;</a:t>
            </a:r>
            <a:r>
              <a:rPr lang="en-US" sz="2100">
                <a:solidFill>
                  <a:schemeClr val="dk1"/>
                </a:solidFill>
              </a:rPr>
              <a:t>3</a:t>
            </a:r>
            <a:r>
              <a:rPr lang="en-US" sz="2100">
                <a:solidFill>
                  <a:srgbClr val="0000CD"/>
                </a:solidFill>
              </a:rPr>
              <a:t>&lt;</a:t>
            </a:r>
            <a:r>
              <a:rPr lang="en-US" sz="2100">
                <a:solidFill>
                  <a:srgbClr val="A52A2A"/>
                </a:solidFill>
              </a:rPr>
              <a:t>/div</a:t>
            </a:r>
            <a:r>
              <a:rPr lang="en-US" sz="2100">
                <a:solidFill>
                  <a:srgbClr val="0000CD"/>
                </a:solidFill>
              </a:rPr>
              <a:t>&gt;</a:t>
            </a:r>
            <a:endParaRPr sz="2100">
              <a:solidFill>
                <a:srgbClr val="0000CD"/>
              </a:solidFill>
            </a:endParaRPr>
          </a:p>
          <a:p>
            <a:pPr indent="0" lvl="0" marL="0" rtl="0" algn="l">
              <a:spcBef>
                <a:spcPts val="0"/>
              </a:spcBef>
              <a:spcAft>
                <a:spcPts val="0"/>
              </a:spcAft>
              <a:buClr>
                <a:schemeClr val="dk1"/>
              </a:buClr>
              <a:buSzPts val="1100"/>
              <a:buFont typeface="Arial"/>
              <a:buNone/>
            </a:pPr>
            <a:r>
              <a:rPr lang="en-US" sz="2100">
                <a:solidFill>
                  <a:srgbClr val="0000CD"/>
                </a:solidFill>
              </a:rPr>
              <a:t>&lt;</a:t>
            </a:r>
            <a:r>
              <a:rPr lang="en-US" sz="2100">
                <a:solidFill>
                  <a:srgbClr val="A52A2A"/>
                </a:solidFill>
              </a:rPr>
              <a:t>/div</a:t>
            </a:r>
            <a:r>
              <a:rPr lang="en-US" sz="2100">
                <a:solidFill>
                  <a:srgbClr val="0000CD"/>
                </a:solidFill>
              </a:rPr>
              <a:t>&gt;</a:t>
            </a:r>
            <a:endParaRPr sz="2100">
              <a:solidFill>
                <a:srgbClr val="0000CD"/>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210" name="Google Shape;210;ge4f042b094_1_0"/>
          <p:cNvSpPr txBox="1"/>
          <p:nvPr/>
        </p:nvSpPr>
        <p:spPr>
          <a:xfrm>
            <a:off x="1761900" y="3198150"/>
            <a:ext cx="1932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HTML</a:t>
            </a:r>
            <a:endParaRPr sz="1800">
              <a:latin typeface="Calibri"/>
              <a:ea typeface="Calibri"/>
              <a:cs typeface="Calibri"/>
              <a:sym typeface="Calibri"/>
            </a:endParaRPr>
          </a:p>
        </p:txBody>
      </p:sp>
      <p:sp>
        <p:nvSpPr>
          <p:cNvPr id="211" name="Google Shape;211;ge4f042b094_1_0"/>
          <p:cNvSpPr txBox="1"/>
          <p:nvPr/>
        </p:nvSpPr>
        <p:spPr>
          <a:xfrm>
            <a:off x="6219350" y="3659850"/>
            <a:ext cx="4186800" cy="266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450">
                <a:solidFill>
                  <a:schemeClr val="dk1"/>
                </a:solidFill>
                <a:highlight>
                  <a:srgbClr val="FFFFFF"/>
                </a:highlight>
                <a:latin typeface="Courier New"/>
                <a:ea typeface="Courier New"/>
                <a:cs typeface="Courier New"/>
                <a:sym typeface="Courier New"/>
              </a:rPr>
              <a:t>.grid-container {</a:t>
            </a:r>
            <a:endParaRPr sz="14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FFFFF"/>
                </a:highlight>
                <a:latin typeface="Courier New"/>
                <a:ea typeface="Courier New"/>
                <a:cs typeface="Courier New"/>
                <a:sym typeface="Courier New"/>
              </a:rPr>
              <a:t> </a:t>
            </a:r>
            <a:r>
              <a:rPr i="1" lang="en-US" sz="1450">
                <a:solidFill>
                  <a:schemeClr val="dk1"/>
                </a:solidFill>
                <a:highlight>
                  <a:srgbClr val="FFFFFF"/>
                </a:highlight>
                <a:latin typeface="Courier New"/>
                <a:ea typeface="Courier New"/>
                <a:cs typeface="Courier New"/>
                <a:sym typeface="Courier New"/>
              </a:rPr>
              <a:t>display</a:t>
            </a:r>
            <a:r>
              <a:rPr lang="en-US" sz="1450">
                <a:solidFill>
                  <a:schemeClr val="dk1"/>
                </a:solidFill>
                <a:highlight>
                  <a:srgbClr val="FFFFFF"/>
                </a:highlight>
                <a:latin typeface="Courier New"/>
                <a:ea typeface="Courier New"/>
                <a:cs typeface="Courier New"/>
                <a:sym typeface="Courier New"/>
              </a:rPr>
              <a:t>: grid;</a:t>
            </a:r>
            <a:endParaRPr sz="14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FFFFF"/>
                </a:highlight>
                <a:latin typeface="Courier New"/>
                <a:ea typeface="Courier New"/>
                <a:cs typeface="Courier New"/>
                <a:sym typeface="Courier New"/>
              </a:rPr>
              <a:t> </a:t>
            </a:r>
            <a:r>
              <a:rPr i="1" lang="en-US" sz="1450">
                <a:solidFill>
                  <a:schemeClr val="dk1"/>
                </a:solidFill>
                <a:highlight>
                  <a:srgbClr val="FFFFFF"/>
                </a:highlight>
                <a:latin typeface="Courier New"/>
                <a:ea typeface="Courier New"/>
                <a:cs typeface="Courier New"/>
                <a:sym typeface="Courier New"/>
              </a:rPr>
              <a:t>grid-template-columns</a:t>
            </a:r>
            <a:r>
              <a:rPr lang="en-US" sz="1450">
                <a:solidFill>
                  <a:schemeClr val="dk1"/>
                </a:solidFill>
                <a:highlight>
                  <a:srgbClr val="FFFFFF"/>
                </a:highlight>
                <a:latin typeface="Courier New"/>
                <a:ea typeface="Courier New"/>
                <a:cs typeface="Courier New"/>
                <a:sym typeface="Courier New"/>
              </a:rPr>
              <a:t>: auto auto auto;</a:t>
            </a:r>
            <a:endParaRPr sz="14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FFFFF"/>
                </a:highlight>
                <a:latin typeface="Courier New"/>
                <a:ea typeface="Courier New"/>
                <a:cs typeface="Courier New"/>
                <a:sym typeface="Courier New"/>
              </a:rPr>
              <a:t> </a:t>
            </a:r>
            <a:r>
              <a:rPr i="1" lang="en-US" sz="1450">
                <a:solidFill>
                  <a:schemeClr val="dk1"/>
                </a:solidFill>
                <a:highlight>
                  <a:srgbClr val="FFFFFF"/>
                </a:highlight>
                <a:latin typeface="Courier New"/>
                <a:ea typeface="Courier New"/>
                <a:cs typeface="Courier New"/>
                <a:sym typeface="Courier New"/>
              </a:rPr>
              <a:t>background-color</a:t>
            </a:r>
            <a:r>
              <a:rPr lang="en-US" sz="1450">
                <a:solidFill>
                  <a:schemeClr val="dk1"/>
                </a:solidFill>
                <a:highlight>
                  <a:srgbClr val="FFFFFF"/>
                </a:highlight>
                <a:latin typeface="Courier New"/>
                <a:ea typeface="Courier New"/>
                <a:cs typeface="Courier New"/>
                <a:sym typeface="Courier New"/>
              </a:rPr>
              <a:t>: blue;</a:t>
            </a:r>
            <a:endParaRPr sz="14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FFFFF"/>
                </a:highlight>
                <a:latin typeface="Courier New"/>
                <a:ea typeface="Courier New"/>
                <a:cs typeface="Courier New"/>
                <a:sym typeface="Courier New"/>
              </a:rPr>
              <a:t>}</a:t>
            </a:r>
            <a:endParaRPr sz="14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2500">
              <a:solidFill>
                <a:srgbClr val="0000CD"/>
              </a:solidFill>
              <a:highlight>
                <a:srgbClr val="FFFFFF"/>
              </a:highlight>
            </a:endParaRPr>
          </a:p>
          <a:p>
            <a:pPr indent="0" lvl="0" marL="0" rtl="0" algn="l">
              <a:spcBef>
                <a:spcPts val="0"/>
              </a:spcBef>
              <a:spcAft>
                <a:spcPts val="0"/>
              </a:spcAft>
              <a:buNone/>
            </a:pPr>
            <a:r>
              <a:t/>
            </a:r>
            <a:endParaRPr sz="1800">
              <a:highlight>
                <a:srgbClr val="FFFFFF"/>
              </a:highlight>
              <a:latin typeface="Calibri"/>
              <a:ea typeface="Calibri"/>
              <a:cs typeface="Calibri"/>
              <a:sym typeface="Calibri"/>
            </a:endParaRPr>
          </a:p>
        </p:txBody>
      </p:sp>
      <p:sp>
        <p:nvSpPr>
          <p:cNvPr id="212" name="Google Shape;212;ge4f042b094_1_0"/>
          <p:cNvSpPr txBox="1"/>
          <p:nvPr/>
        </p:nvSpPr>
        <p:spPr>
          <a:xfrm>
            <a:off x="6953600" y="3198150"/>
            <a:ext cx="1932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CSS</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e4f042b094_1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CSS FONT STYLE</a:t>
            </a:r>
            <a:endParaRPr/>
          </a:p>
        </p:txBody>
      </p:sp>
      <p:sp>
        <p:nvSpPr>
          <p:cNvPr id="218" name="Google Shape;218;ge4f042b094_1_1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CSS Font Styling berfungsi untuk mengubah tampilan atau fisual dari sebuah font. Contohnya :</a:t>
            </a:r>
            <a:endParaRPr/>
          </a:p>
          <a:p>
            <a:pPr indent="-342900" lvl="0" marL="457200" rtl="0" algn="l">
              <a:spcBef>
                <a:spcPts val="1000"/>
              </a:spcBef>
              <a:spcAft>
                <a:spcPts val="0"/>
              </a:spcAft>
              <a:buSzPts val="1800"/>
              <a:buAutoNum type="arabicPeriod"/>
            </a:pPr>
            <a:r>
              <a:rPr lang="en-US"/>
              <a:t>color: white;  → warna font yang digunakan.</a:t>
            </a:r>
            <a:endParaRPr/>
          </a:p>
          <a:p>
            <a:pPr indent="-342900" lvl="0" marL="457200" rtl="0" algn="l">
              <a:spcBef>
                <a:spcPts val="0"/>
              </a:spcBef>
              <a:spcAft>
                <a:spcPts val="0"/>
              </a:spcAft>
              <a:buSzPts val="1800"/>
              <a:buAutoNum type="arabicPeriod"/>
            </a:pPr>
            <a:r>
              <a:rPr lang="en-US"/>
              <a:t>font-size: 14px → ukuran font yang digunakan.</a:t>
            </a:r>
            <a:endParaRPr/>
          </a:p>
          <a:p>
            <a:pPr indent="-342900" lvl="0" marL="457200" rtl="0" algn="l">
              <a:spcBef>
                <a:spcPts val="0"/>
              </a:spcBef>
              <a:spcAft>
                <a:spcPts val="0"/>
              </a:spcAft>
              <a:buSzPts val="1800"/>
              <a:buAutoNum type="arabicPeriod"/>
            </a:pPr>
            <a:r>
              <a:rPr lang="en-US"/>
              <a:t>font-family: “arial”; → jenis font yang digunakan tms,calibri.</a:t>
            </a:r>
            <a:endParaRPr/>
          </a:p>
          <a:p>
            <a:pPr indent="-342900" lvl="0" marL="457200" rtl="0" algn="l">
              <a:spcBef>
                <a:spcPts val="0"/>
              </a:spcBef>
              <a:spcAft>
                <a:spcPts val="0"/>
              </a:spcAft>
              <a:buSzPts val="1800"/>
              <a:buAutoNum type="arabicPeriod"/>
            </a:pPr>
            <a:r>
              <a:rPr lang="en-US"/>
              <a:t>font-style: bold; → Style font bold,italic.</a:t>
            </a:r>
            <a:endParaRPr/>
          </a:p>
          <a:p>
            <a:pPr indent="-342900" lvl="0" marL="457200" rtl="0" algn="l">
              <a:spcBef>
                <a:spcPts val="0"/>
              </a:spcBef>
              <a:spcAft>
                <a:spcPts val="0"/>
              </a:spcAft>
              <a:buSzPts val="1800"/>
              <a:buAutoNum type="arabicPeriod"/>
            </a:pPr>
            <a:r>
              <a:rPr lang="en-US"/>
              <a:t>font shorthand → digunakan untuk membuat beberapa pengaturan font dalam satu deklarasi saja.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e4f042b094_1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Box-Modeling</a:t>
            </a:r>
            <a:endParaRPr/>
          </a:p>
        </p:txBody>
      </p:sp>
      <p:sp>
        <p:nvSpPr>
          <p:cNvPr id="224" name="Google Shape;224;ge4f042b094_1_16"/>
          <p:cNvSpPr txBox="1"/>
          <p:nvPr>
            <p:ph idx="1" type="body"/>
          </p:nvPr>
        </p:nvSpPr>
        <p:spPr>
          <a:xfrm>
            <a:off x="1236700" y="1844375"/>
            <a:ext cx="10323000" cy="447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Arial"/>
                <a:ea typeface="Arial"/>
                <a:cs typeface="Arial"/>
                <a:sym typeface="Arial"/>
              </a:rPr>
              <a:t>Box-model adalah pembukus dari setiap elemen - elemen  pada HTML. Elemen tersebut tediri dari  nilai margin, border, padding dan elemen itu sendiri.</a:t>
            </a:r>
            <a:endParaRPr/>
          </a:p>
        </p:txBody>
      </p:sp>
      <p:pic>
        <p:nvPicPr>
          <p:cNvPr id="225" name="Google Shape;225;ge4f042b094_1_16"/>
          <p:cNvPicPr preferRelativeResize="0"/>
          <p:nvPr/>
        </p:nvPicPr>
        <p:blipFill>
          <a:blip r:embed="rId3">
            <a:alphaModFix/>
          </a:blip>
          <a:stretch>
            <a:fillRect/>
          </a:stretch>
        </p:blipFill>
        <p:spPr>
          <a:xfrm>
            <a:off x="2979300" y="2824700"/>
            <a:ext cx="5490150" cy="298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4f042b094_2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Background </a:t>
            </a:r>
            <a:endParaRPr/>
          </a:p>
        </p:txBody>
      </p:sp>
      <p:sp>
        <p:nvSpPr>
          <p:cNvPr id="231" name="Google Shape;231;ge4f042b094_2_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Background digunakan untuk memberikan warna backgroundnya sendiri, atau import gambar pada sebuah element.</a:t>
            </a:r>
            <a:endParaRPr/>
          </a:p>
          <a:p>
            <a:pPr indent="0" lvl="0" marL="0" rtl="0" algn="l">
              <a:spcBef>
                <a:spcPts val="1000"/>
              </a:spcBef>
              <a:spcAft>
                <a:spcPts val="0"/>
              </a:spcAft>
              <a:buNone/>
            </a:pPr>
            <a:r>
              <a:rPr lang="en-US"/>
              <a:t>Contoh property css background:</a:t>
            </a:r>
            <a:endParaRPr/>
          </a:p>
          <a:p>
            <a:pPr indent="-342900" lvl="0" marL="457200" rtl="0" algn="l">
              <a:spcBef>
                <a:spcPts val="1000"/>
              </a:spcBef>
              <a:spcAft>
                <a:spcPts val="0"/>
              </a:spcAft>
              <a:buSzPts val="1800"/>
              <a:buChar char="●"/>
            </a:pPr>
            <a:r>
              <a:rPr lang="en-US"/>
              <a:t>Background Color</a:t>
            </a:r>
            <a:endParaRPr/>
          </a:p>
          <a:p>
            <a:pPr indent="-342900" lvl="0" marL="457200" rtl="0" algn="l">
              <a:spcBef>
                <a:spcPts val="0"/>
              </a:spcBef>
              <a:spcAft>
                <a:spcPts val="0"/>
              </a:spcAft>
              <a:buSzPts val="1800"/>
              <a:buChar char="●"/>
            </a:pPr>
            <a:r>
              <a:rPr lang="en-US"/>
              <a:t>Background Image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eb26115ef7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lnSpc>
                <a:spcPct val="115000"/>
              </a:lnSpc>
              <a:spcBef>
                <a:spcPts val="1400"/>
              </a:spcBef>
              <a:spcAft>
                <a:spcPts val="400"/>
              </a:spcAft>
              <a:buNone/>
            </a:pPr>
            <a:r>
              <a:rPr lang="en-US" sz="3300">
                <a:latin typeface="Arial"/>
                <a:ea typeface="Arial"/>
                <a:cs typeface="Arial"/>
                <a:sym typeface="Arial"/>
              </a:rPr>
              <a:t>Pseudo-class Selector CSS</a:t>
            </a:r>
            <a:endParaRPr sz="6400"/>
          </a:p>
        </p:txBody>
      </p:sp>
      <p:sp>
        <p:nvSpPr>
          <p:cNvPr id="237" name="Google Shape;237;geb26115ef7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i="1" lang="en-US" sz="2200">
                <a:latin typeface="Arial"/>
                <a:ea typeface="Arial"/>
                <a:cs typeface="Arial"/>
                <a:sym typeface="Arial"/>
              </a:rPr>
              <a:t>Pseudo Class Selector</a:t>
            </a:r>
            <a:r>
              <a:rPr lang="en-US" sz="2200">
                <a:latin typeface="Arial"/>
                <a:ea typeface="Arial"/>
                <a:cs typeface="Arial"/>
                <a:sym typeface="Arial"/>
              </a:rPr>
              <a:t> adalah selector CSS yang digunakan untuk mengakses bagian tertentu dalam HTML yang tidak ‘terlihat’ (tidak tertulis di dalam HTML) atau bagian dari HTML yang tidak bisa diakses dengan selector sederhana lain.</a:t>
            </a:r>
            <a:endParaRPr sz="3900"/>
          </a:p>
        </p:txBody>
      </p:sp>
      <p:pic>
        <p:nvPicPr>
          <p:cNvPr id="238" name="Google Shape;238;geb26115ef7_0_0"/>
          <p:cNvPicPr preferRelativeResize="0"/>
          <p:nvPr/>
        </p:nvPicPr>
        <p:blipFill rotWithShape="1">
          <a:blip r:embed="rId3">
            <a:alphaModFix/>
          </a:blip>
          <a:srcRect b="26466" l="15072" r="15274" t="26640"/>
          <a:stretch/>
        </p:blipFill>
        <p:spPr>
          <a:xfrm>
            <a:off x="3945600" y="3896400"/>
            <a:ext cx="3947251" cy="1547650"/>
          </a:xfrm>
          <a:prstGeom prst="rect">
            <a:avLst/>
          </a:prstGeom>
          <a:noFill/>
          <a:ln>
            <a:noFill/>
          </a:ln>
        </p:spPr>
      </p:pic>
      <p:cxnSp>
        <p:nvCxnSpPr>
          <p:cNvPr id="239" name="Google Shape;239;geb26115ef7_0_0"/>
          <p:cNvCxnSpPr/>
          <p:nvPr/>
        </p:nvCxnSpPr>
        <p:spPr>
          <a:xfrm flipH="1" rot="10800000">
            <a:off x="3551825" y="5059100"/>
            <a:ext cx="861300" cy="947400"/>
          </a:xfrm>
          <a:prstGeom prst="straightConnector1">
            <a:avLst/>
          </a:prstGeom>
          <a:noFill/>
          <a:ln cap="flat" cmpd="sng" w="9525">
            <a:solidFill>
              <a:srgbClr val="0000CD"/>
            </a:solidFill>
            <a:prstDash val="solid"/>
            <a:round/>
            <a:headEnd len="med" w="med" type="none"/>
            <a:tailEnd len="med" w="med" type="triangle"/>
          </a:ln>
        </p:spPr>
      </p:cxnSp>
      <p:sp>
        <p:nvSpPr>
          <p:cNvPr id="240" name="Google Shape;240;geb26115ef7_0_0"/>
          <p:cNvSpPr txBox="1"/>
          <p:nvPr/>
        </p:nvSpPr>
        <p:spPr>
          <a:xfrm>
            <a:off x="2767625" y="5895900"/>
            <a:ext cx="164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Pseudo Class diawali dengan titik 2</a:t>
            </a:r>
            <a:endParaRPr>
              <a:latin typeface="Calibri"/>
              <a:ea typeface="Calibri"/>
              <a:cs typeface="Calibri"/>
              <a:sym typeface="Calibri"/>
            </a:endParaRPr>
          </a:p>
        </p:txBody>
      </p:sp>
      <p:cxnSp>
        <p:nvCxnSpPr>
          <p:cNvPr id="241" name="Google Shape;241;geb26115ef7_0_0"/>
          <p:cNvCxnSpPr/>
          <p:nvPr/>
        </p:nvCxnSpPr>
        <p:spPr>
          <a:xfrm rot="10800000">
            <a:off x="6916075" y="5128475"/>
            <a:ext cx="866700" cy="905700"/>
          </a:xfrm>
          <a:prstGeom prst="straightConnector1">
            <a:avLst/>
          </a:prstGeom>
          <a:noFill/>
          <a:ln cap="flat" cmpd="sng" w="9525">
            <a:solidFill>
              <a:srgbClr val="0000CD"/>
            </a:solidFill>
            <a:prstDash val="solid"/>
            <a:round/>
            <a:headEnd len="med" w="med" type="none"/>
            <a:tailEnd len="med" w="med" type="triangle"/>
          </a:ln>
        </p:spPr>
      </p:cxnSp>
      <p:sp>
        <p:nvSpPr>
          <p:cNvPr id="242" name="Google Shape;242;geb26115ef7_0_0"/>
          <p:cNvSpPr txBox="1"/>
          <p:nvPr/>
        </p:nvSpPr>
        <p:spPr>
          <a:xfrm>
            <a:off x="7233925" y="6006500"/>
            <a:ext cx="16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Property</a:t>
            </a:r>
            <a:endParaRPr>
              <a:latin typeface="Calibri"/>
              <a:ea typeface="Calibri"/>
              <a:cs typeface="Calibri"/>
              <a:sym typeface="Calibri"/>
            </a:endParaRPr>
          </a:p>
        </p:txBody>
      </p:sp>
      <p:cxnSp>
        <p:nvCxnSpPr>
          <p:cNvPr id="243" name="Google Shape;243;geb26115ef7_0_0"/>
          <p:cNvCxnSpPr/>
          <p:nvPr/>
        </p:nvCxnSpPr>
        <p:spPr>
          <a:xfrm rot="10800000">
            <a:off x="4800925" y="5079950"/>
            <a:ext cx="866700" cy="905700"/>
          </a:xfrm>
          <a:prstGeom prst="straightConnector1">
            <a:avLst/>
          </a:prstGeom>
          <a:noFill/>
          <a:ln cap="flat" cmpd="sng" w="9525">
            <a:solidFill>
              <a:srgbClr val="0000CD"/>
            </a:solidFill>
            <a:prstDash val="solid"/>
            <a:round/>
            <a:headEnd len="med" w="med" type="none"/>
            <a:tailEnd len="med" w="med" type="triangle"/>
          </a:ln>
        </p:spPr>
      </p:cxnSp>
      <p:sp>
        <p:nvSpPr>
          <p:cNvPr id="244" name="Google Shape;244;geb26115ef7_0_0"/>
          <p:cNvSpPr txBox="1"/>
          <p:nvPr/>
        </p:nvSpPr>
        <p:spPr>
          <a:xfrm>
            <a:off x="5270575" y="5895900"/>
            <a:ext cx="16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Style Hover</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e4f042b094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TUGAS !</a:t>
            </a:r>
            <a:endParaRPr/>
          </a:p>
        </p:txBody>
      </p:sp>
      <p:sp>
        <p:nvSpPr>
          <p:cNvPr id="250" name="Google Shape;250;ge4f042b094_0_0"/>
          <p:cNvSpPr txBox="1"/>
          <p:nvPr>
            <p:ph idx="1" type="body"/>
          </p:nvPr>
        </p:nvSpPr>
        <p:spPr>
          <a:xfrm>
            <a:off x="407000" y="1560525"/>
            <a:ext cx="10515600" cy="4667700"/>
          </a:xfrm>
          <a:prstGeom prst="rect">
            <a:avLst/>
          </a:prstGeom>
        </p:spPr>
        <p:txBody>
          <a:bodyPr anchorCtr="0" anchor="t" bIns="45700" lIns="91425" spcFirstLastPara="1" rIns="91425" wrap="square" tIns="45700">
            <a:normAutofit/>
          </a:bodyPr>
          <a:lstStyle/>
          <a:p>
            <a:pPr indent="-323850" lvl="0" marL="457200" rtl="0" algn="l">
              <a:spcBef>
                <a:spcPts val="1000"/>
              </a:spcBef>
              <a:spcAft>
                <a:spcPts val="0"/>
              </a:spcAft>
              <a:buSzPts val="1500"/>
              <a:buChar char="-"/>
            </a:pPr>
            <a:r>
              <a:rPr lang="en-US" sz="2500">
                <a:latin typeface="Arial"/>
                <a:ea typeface="Arial"/>
                <a:cs typeface="Arial"/>
                <a:sym typeface="Arial"/>
              </a:rPr>
              <a:t>backround body bebas</a:t>
            </a:r>
            <a:endParaRPr sz="2500">
              <a:latin typeface="Arial"/>
              <a:ea typeface="Arial"/>
              <a:cs typeface="Arial"/>
              <a:sym typeface="Arial"/>
            </a:endParaRPr>
          </a:p>
          <a:p>
            <a:pPr indent="-323850" lvl="0" marL="457200" rtl="0" algn="l">
              <a:spcBef>
                <a:spcPts val="0"/>
              </a:spcBef>
              <a:spcAft>
                <a:spcPts val="0"/>
              </a:spcAft>
              <a:buSzPts val="1500"/>
              <a:buChar char="-"/>
            </a:pPr>
            <a:r>
              <a:rPr lang="en-US" sz="2500">
                <a:latin typeface="Arial"/>
                <a:ea typeface="Arial"/>
                <a:cs typeface="Arial"/>
                <a:sym typeface="Arial"/>
              </a:rPr>
              <a:t>backround table bebas</a:t>
            </a:r>
            <a:endParaRPr sz="2500">
              <a:latin typeface="Arial"/>
              <a:ea typeface="Arial"/>
              <a:cs typeface="Arial"/>
              <a:sym typeface="Arial"/>
            </a:endParaRPr>
          </a:p>
        </p:txBody>
      </p:sp>
      <p:pic>
        <p:nvPicPr>
          <p:cNvPr id="251" name="Google Shape;251;ge4f042b094_0_0"/>
          <p:cNvPicPr preferRelativeResize="0"/>
          <p:nvPr/>
        </p:nvPicPr>
        <p:blipFill rotWithShape="1">
          <a:blip r:embed="rId3">
            <a:alphaModFix/>
          </a:blip>
          <a:srcRect b="10753" l="0" r="0" t="22743"/>
          <a:stretch/>
        </p:blipFill>
        <p:spPr>
          <a:xfrm>
            <a:off x="606225" y="2604136"/>
            <a:ext cx="10515601" cy="39318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e4f042b094_5_0"/>
          <p:cNvSpPr txBox="1"/>
          <p:nvPr>
            <p:ph type="ctrTitle"/>
          </p:nvPr>
        </p:nvSpPr>
        <p:spPr>
          <a:xfrm>
            <a:off x="1443700" y="481825"/>
            <a:ext cx="9144000" cy="1252800"/>
          </a:xfrm>
          <a:prstGeom prst="rect">
            <a:avLst/>
          </a:prstGeom>
          <a:solidFill>
            <a:srgbClr val="888888"/>
          </a:solidFill>
          <a:ln cap="flat" cmpd="sng" w="9525">
            <a:solidFill>
              <a:schemeClr val="lt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None/>
            </a:pPr>
            <a:r>
              <a:rPr lang="en-US"/>
              <a:t>Rules</a:t>
            </a:r>
            <a:endParaRPr/>
          </a:p>
        </p:txBody>
      </p:sp>
      <p:sp>
        <p:nvSpPr>
          <p:cNvPr id="91" name="Google Shape;91;ge4f042b094_5_0"/>
          <p:cNvSpPr txBox="1"/>
          <p:nvPr>
            <p:ph idx="1" type="subTitle"/>
          </p:nvPr>
        </p:nvSpPr>
        <p:spPr>
          <a:xfrm>
            <a:off x="1365175" y="2120021"/>
            <a:ext cx="9302700" cy="44007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a:t>Attendance</a:t>
            </a:r>
            <a:endParaRPr/>
          </a:p>
          <a:p>
            <a:pPr indent="-381000" lvl="0" marL="457200" rtl="0" algn="l">
              <a:spcBef>
                <a:spcPts val="0"/>
              </a:spcBef>
              <a:spcAft>
                <a:spcPts val="0"/>
              </a:spcAft>
              <a:buSzPts val="2400"/>
              <a:buChar char="❏"/>
            </a:pPr>
            <a:r>
              <a:rPr lang="en-US"/>
              <a:t>Follow the Rules</a:t>
            </a:r>
            <a:endParaRPr/>
          </a:p>
          <a:p>
            <a:pPr indent="-381000" lvl="0" marL="457200" rtl="0" algn="l">
              <a:spcBef>
                <a:spcPts val="0"/>
              </a:spcBef>
              <a:spcAft>
                <a:spcPts val="0"/>
              </a:spcAft>
              <a:buSzPts val="2400"/>
              <a:buChar char="❏"/>
            </a:pPr>
            <a:r>
              <a:rPr lang="en-US"/>
              <a:t>Ask us anything in channel discord</a:t>
            </a:r>
            <a:endParaRPr/>
          </a:p>
          <a:p>
            <a:pPr indent="-381000" lvl="0" marL="457200" rtl="0" algn="l">
              <a:spcBef>
                <a:spcPts val="0"/>
              </a:spcBef>
              <a:spcAft>
                <a:spcPts val="0"/>
              </a:spcAft>
              <a:buSzPts val="2400"/>
              <a:buChar char="❏"/>
            </a:pPr>
            <a:r>
              <a:rPr lang="en-US"/>
              <a:t>Speak for </a:t>
            </a:r>
            <a:r>
              <a:rPr lang="en-US"/>
              <a:t>yourself</a:t>
            </a:r>
            <a:endParaRPr/>
          </a:p>
          <a:p>
            <a:pPr indent="-381000" lvl="0" marL="457200" rtl="0" algn="l">
              <a:spcBef>
                <a:spcPts val="0"/>
              </a:spcBef>
              <a:spcAft>
                <a:spcPts val="0"/>
              </a:spcAft>
              <a:buSzPts val="2400"/>
              <a:buChar char="❏"/>
            </a:pPr>
            <a:r>
              <a:rPr lang="en-US"/>
              <a:t>Mentor availybility</a:t>
            </a:r>
            <a:endParaRPr/>
          </a:p>
          <a:p>
            <a:pPr indent="-381000" lvl="0" marL="457200" rtl="0" algn="l">
              <a:spcBef>
                <a:spcPts val="0"/>
              </a:spcBef>
              <a:spcAft>
                <a:spcPts val="0"/>
              </a:spcAft>
              <a:buSzPts val="2400"/>
              <a:buChar char="❏"/>
            </a:pPr>
            <a:r>
              <a:rPr lang="en-US"/>
              <a:t>Independent</a:t>
            </a:r>
            <a:endParaRPr/>
          </a:p>
          <a:p>
            <a:pPr indent="-381000" lvl="0" marL="457200" rtl="0" algn="l">
              <a:spcBef>
                <a:spcPts val="0"/>
              </a:spcBef>
              <a:spcAft>
                <a:spcPts val="0"/>
              </a:spcAft>
              <a:buSzPts val="2400"/>
              <a:buChar char="❏"/>
            </a:pPr>
            <a:r>
              <a:rPr lang="en-US"/>
              <a:t>Hardwork</a:t>
            </a:r>
            <a:endParaRPr/>
          </a:p>
          <a:p>
            <a:pPr indent="-381000" lvl="0" marL="457200" rtl="0" algn="l">
              <a:spcBef>
                <a:spcPts val="0"/>
              </a:spcBef>
              <a:spcAft>
                <a:spcPts val="0"/>
              </a:spcAft>
              <a:buSzPts val="2400"/>
              <a:buChar char="❏"/>
            </a:pPr>
            <a:r>
              <a:rPr lang="en-US"/>
              <a:t>Do your Best</a:t>
            </a:r>
            <a:endParaRPr/>
          </a:p>
          <a:p>
            <a:pPr indent="-381000" lvl="0" marL="457200" rtl="0" algn="l">
              <a:spcBef>
                <a:spcPts val="0"/>
              </a:spcBef>
              <a:spcAft>
                <a:spcPts val="0"/>
              </a:spcAft>
              <a:buSzPts val="2400"/>
              <a:buChar char="❏"/>
            </a:pPr>
            <a:r>
              <a:rPr lang="en-US"/>
              <a:t>Cotinous self improvment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CSS</a:t>
            </a:r>
            <a:endParaRPr/>
          </a:p>
        </p:txBody>
      </p:sp>
      <p:sp>
        <p:nvSpPr>
          <p:cNvPr id="97" name="Google Shape;97;p2"/>
          <p:cNvSpPr txBox="1"/>
          <p:nvPr>
            <p:ph idx="1" type="body"/>
          </p:nvPr>
        </p:nvSpPr>
        <p:spPr>
          <a:xfrm>
            <a:off x="713510" y="1635703"/>
            <a:ext cx="10515600" cy="16033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CSS adalah bahasa Cascading Style Sheet dan biasanya digunakan untuk mengatur tampilan elemen yang tertulis dalam bahasa markup, seperti HTML. CSS berfungsi untuk memisahkan konten dari tampilan visualnya di situs.</a:t>
            </a:r>
            <a:endParaRPr/>
          </a:p>
        </p:txBody>
      </p:sp>
      <p:sp>
        <p:nvSpPr>
          <p:cNvPr id="98" name="Google Shape;98;p2"/>
          <p:cNvSpPr txBox="1"/>
          <p:nvPr/>
        </p:nvSpPr>
        <p:spPr>
          <a:xfrm>
            <a:off x="713510" y="3429000"/>
            <a:ext cx="10515600" cy="160337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Fungsi CSS berkaitan dengan tampilan atau visual seperti jenis huruf, ukuran, warna, atau style lainnya termasuk desain, tata letak, dan variasi tampilan untuk berbagai perangkat dan ukuran layar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eb22b376c3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4" name="Google Shape;104;geb22b376c3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05" name="Google Shape;105;geb22b376c3_0_0"/>
          <p:cNvPicPr preferRelativeResize="0"/>
          <p:nvPr/>
        </p:nvPicPr>
        <p:blipFill>
          <a:blip r:embed="rId3">
            <a:alphaModFix/>
          </a:blip>
          <a:stretch>
            <a:fillRect/>
          </a:stretch>
        </p:blipFill>
        <p:spPr>
          <a:xfrm>
            <a:off x="3474075" y="1690825"/>
            <a:ext cx="5243850" cy="330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KOMPONEN CSS</a:t>
            </a:r>
            <a:endParaRPr/>
          </a:p>
        </p:txBody>
      </p:sp>
      <p:sp>
        <p:nvSpPr>
          <p:cNvPr id="111" name="Google Shape;111;p3"/>
          <p:cNvSpPr txBox="1"/>
          <p:nvPr>
            <p:ph idx="1" type="body"/>
          </p:nvPr>
        </p:nvSpPr>
        <p:spPr>
          <a:xfrm>
            <a:off x="838200" y="1825624"/>
            <a:ext cx="10515600" cy="45243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Contoh : 		</a:t>
            </a:r>
            <a:endParaRPr/>
          </a:p>
          <a:p>
            <a:pPr indent="-228600" lvl="0" marL="228600" rtl="0" algn="l">
              <a:lnSpc>
                <a:spcPct val="90000"/>
              </a:lnSpc>
              <a:spcBef>
                <a:spcPts val="1000"/>
              </a:spcBef>
              <a:spcAft>
                <a:spcPts val="0"/>
              </a:spcAft>
              <a:buClr>
                <a:schemeClr val="dk1"/>
              </a:buClr>
              <a:buSzPts val="2800"/>
              <a:buChar char="•"/>
            </a:pPr>
            <a:r>
              <a:rPr lang="en-US"/>
              <a:t> 		selector {property:  value;}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body {color:  black;}</a:t>
            </a:r>
            <a:endParaRPr/>
          </a:p>
          <a:p>
            <a:pPr indent="-228600" lvl="0" marL="228600" rtl="0" algn="l">
              <a:lnSpc>
                <a:spcPct val="90000"/>
              </a:lnSpc>
              <a:spcBef>
                <a:spcPts val="1000"/>
              </a:spcBef>
              <a:spcAft>
                <a:spcPts val="0"/>
              </a:spcAft>
              <a:buClr>
                <a:schemeClr val="dk1"/>
              </a:buClr>
              <a:buSzPts val="2800"/>
              <a:buChar char="•"/>
            </a:pPr>
            <a:r>
              <a:rPr lang="en-US"/>
              <a:t>Dalam satu selector bisa ada lebih dari satu property-value</a:t>
            </a:r>
            <a:endParaRPr/>
          </a:p>
          <a:p>
            <a:pPr indent="-228600" lvl="0" marL="228600" rtl="0" algn="l">
              <a:lnSpc>
                <a:spcPct val="90000"/>
              </a:lnSpc>
              <a:spcBef>
                <a:spcPts val="1000"/>
              </a:spcBef>
              <a:spcAft>
                <a:spcPts val="0"/>
              </a:spcAft>
              <a:buClr>
                <a:schemeClr val="dk1"/>
              </a:buClr>
              <a:buSzPts val="2800"/>
              <a:buChar char="•"/>
            </a:pPr>
            <a:r>
              <a:rPr lang="en-US"/>
              <a:t>	body{</a:t>
            </a:r>
            <a:endParaRPr/>
          </a:p>
          <a:p>
            <a:pPr indent="-228600" lvl="0" marL="228600" rtl="0" algn="l">
              <a:lnSpc>
                <a:spcPct val="90000"/>
              </a:lnSpc>
              <a:spcBef>
                <a:spcPts val="1000"/>
              </a:spcBef>
              <a:spcAft>
                <a:spcPts val="0"/>
              </a:spcAft>
              <a:buClr>
                <a:schemeClr val="dk1"/>
              </a:buClr>
              <a:buSzPts val="2800"/>
              <a:buChar char="•"/>
            </a:pPr>
            <a:r>
              <a:rPr lang="en-US"/>
              <a:t>	   color: black;</a:t>
            </a:r>
            <a:endParaRPr/>
          </a:p>
          <a:p>
            <a:pPr indent="-228600" lvl="0" marL="228600" rtl="0" algn="l">
              <a:lnSpc>
                <a:spcPct val="90000"/>
              </a:lnSpc>
              <a:spcBef>
                <a:spcPts val="1000"/>
              </a:spcBef>
              <a:spcAft>
                <a:spcPts val="0"/>
              </a:spcAft>
              <a:buClr>
                <a:schemeClr val="dk1"/>
              </a:buClr>
              <a:buSzPts val="2800"/>
              <a:buChar char="•"/>
            </a:pPr>
            <a:r>
              <a:rPr lang="en-US"/>
              <a:t>	   font-family: Arial;</a:t>
            </a:r>
            <a:endParaRPr/>
          </a:p>
          <a:p>
            <a:pPr indent="-228600" lvl="0" marL="228600" rtl="0" algn="l">
              <a:lnSpc>
                <a:spcPct val="90000"/>
              </a:lnSpc>
              <a:spcBef>
                <a:spcPts val="1000"/>
              </a:spcBef>
              <a:spcAft>
                <a:spcPts val="0"/>
              </a:spcAft>
              <a:buClr>
                <a:schemeClr val="dk1"/>
              </a:buClr>
              <a:buSzPts val="2800"/>
              <a:buChar char="•"/>
            </a:pP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2" name="Google Shape;112;p3"/>
          <p:cNvPicPr preferRelativeResize="0"/>
          <p:nvPr/>
        </p:nvPicPr>
        <p:blipFill rotWithShape="1">
          <a:blip r:embed="rId3">
            <a:alphaModFix/>
          </a:blip>
          <a:srcRect b="0" l="0" r="0" t="0"/>
          <a:stretch/>
        </p:blipFill>
        <p:spPr>
          <a:xfrm>
            <a:off x="4963873" y="357002"/>
            <a:ext cx="5506218" cy="1333686"/>
          </a:xfrm>
          <a:prstGeom prst="rect">
            <a:avLst/>
          </a:prstGeom>
          <a:noFill/>
          <a:ln>
            <a:noFill/>
          </a:ln>
        </p:spPr>
      </p:pic>
      <p:sp>
        <p:nvSpPr>
          <p:cNvPr id="113" name="Google Shape;113;p3"/>
          <p:cNvSpPr txBox="1"/>
          <p:nvPr/>
        </p:nvSpPr>
        <p:spPr>
          <a:xfrm>
            <a:off x="5124450" y="508000"/>
            <a:ext cx="60960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Selector</a:t>
            </a:r>
            <a:endParaRPr/>
          </a:p>
        </p:txBody>
      </p:sp>
      <p:sp>
        <p:nvSpPr>
          <p:cNvPr id="114" name="Google Shape;114;p3"/>
          <p:cNvSpPr txBox="1"/>
          <p:nvPr/>
        </p:nvSpPr>
        <p:spPr>
          <a:xfrm>
            <a:off x="6457952" y="507999"/>
            <a:ext cx="80644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Declaration</a:t>
            </a:r>
            <a:endParaRPr/>
          </a:p>
        </p:txBody>
      </p:sp>
      <p:sp>
        <p:nvSpPr>
          <p:cNvPr id="115" name="Google Shape;115;p3"/>
          <p:cNvSpPr txBox="1"/>
          <p:nvPr/>
        </p:nvSpPr>
        <p:spPr>
          <a:xfrm>
            <a:off x="8591552" y="507999"/>
            <a:ext cx="80644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Declaration</a:t>
            </a:r>
            <a:endParaRPr/>
          </a:p>
        </p:txBody>
      </p:sp>
      <p:sp>
        <p:nvSpPr>
          <p:cNvPr id="116" name="Google Shape;116;p3"/>
          <p:cNvSpPr txBox="1"/>
          <p:nvPr/>
        </p:nvSpPr>
        <p:spPr>
          <a:xfrm>
            <a:off x="6337300" y="1302384"/>
            <a:ext cx="6667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Property</a:t>
            </a:r>
            <a:endParaRPr/>
          </a:p>
        </p:txBody>
      </p:sp>
      <p:sp>
        <p:nvSpPr>
          <p:cNvPr id="117" name="Google Shape;117;p3"/>
          <p:cNvSpPr txBox="1"/>
          <p:nvPr/>
        </p:nvSpPr>
        <p:spPr>
          <a:xfrm>
            <a:off x="7112529" y="1302384"/>
            <a:ext cx="6667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Value</a:t>
            </a:r>
            <a:endParaRPr/>
          </a:p>
        </p:txBody>
      </p:sp>
      <p:sp>
        <p:nvSpPr>
          <p:cNvPr id="118" name="Google Shape;118;p3"/>
          <p:cNvSpPr txBox="1"/>
          <p:nvPr/>
        </p:nvSpPr>
        <p:spPr>
          <a:xfrm>
            <a:off x="8258177" y="1302384"/>
            <a:ext cx="6667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Property</a:t>
            </a:r>
            <a:endParaRPr/>
          </a:p>
        </p:txBody>
      </p:sp>
      <p:sp>
        <p:nvSpPr>
          <p:cNvPr id="119" name="Google Shape;119;p3"/>
          <p:cNvSpPr txBox="1"/>
          <p:nvPr/>
        </p:nvSpPr>
        <p:spPr>
          <a:xfrm>
            <a:off x="9462029" y="1302383"/>
            <a:ext cx="6667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Value</a:t>
            </a:r>
            <a:endParaRPr/>
          </a:p>
        </p:txBody>
      </p:sp>
      <p:cxnSp>
        <p:nvCxnSpPr>
          <p:cNvPr id="120" name="Google Shape;120;p3"/>
          <p:cNvCxnSpPr/>
          <p:nvPr/>
        </p:nvCxnSpPr>
        <p:spPr>
          <a:xfrm flipH="1">
            <a:off x="3148016" y="2712715"/>
            <a:ext cx="172082" cy="622300"/>
          </a:xfrm>
          <a:prstGeom prst="straightConnector1">
            <a:avLst/>
          </a:prstGeom>
          <a:noFill/>
          <a:ln cap="flat" cmpd="sng" w="19050">
            <a:solidFill>
              <a:schemeClr val="dk1"/>
            </a:solidFill>
            <a:prstDash val="solid"/>
            <a:miter lim="800000"/>
            <a:headEnd len="sm" w="sm" type="none"/>
            <a:tailEnd len="med" w="med" type="triangle"/>
          </a:ln>
        </p:spPr>
      </p:cxnSp>
      <p:cxnSp>
        <p:nvCxnSpPr>
          <p:cNvPr id="121" name="Google Shape;121;p3"/>
          <p:cNvCxnSpPr/>
          <p:nvPr/>
        </p:nvCxnSpPr>
        <p:spPr>
          <a:xfrm flipH="1">
            <a:off x="4183857" y="2625080"/>
            <a:ext cx="377823" cy="716285"/>
          </a:xfrm>
          <a:prstGeom prst="straightConnector1">
            <a:avLst/>
          </a:prstGeom>
          <a:noFill/>
          <a:ln cap="flat" cmpd="sng" w="19050">
            <a:solidFill>
              <a:schemeClr val="dk1"/>
            </a:solidFill>
            <a:prstDash val="solid"/>
            <a:miter lim="800000"/>
            <a:headEnd len="sm" w="sm" type="none"/>
            <a:tailEnd len="med" w="med" type="triangle"/>
          </a:ln>
        </p:spPr>
      </p:cxnSp>
      <p:cxnSp>
        <p:nvCxnSpPr>
          <p:cNvPr id="122" name="Google Shape;122;p3"/>
          <p:cNvCxnSpPr/>
          <p:nvPr/>
        </p:nvCxnSpPr>
        <p:spPr>
          <a:xfrm flipH="1">
            <a:off x="5295904" y="2668897"/>
            <a:ext cx="454660" cy="628650"/>
          </a:xfrm>
          <a:prstGeom prst="straightConnector1">
            <a:avLst/>
          </a:prstGeom>
          <a:noFill/>
          <a:ln cap="flat" cmpd="sng" w="19050">
            <a:solidFill>
              <a:schemeClr val="dk1"/>
            </a:solidFill>
            <a:prstDash val="solid"/>
            <a:miter lim="800000"/>
            <a:headEnd len="sm" w="sm" type="none"/>
            <a:tailEnd len="med" w="med" type="triangle"/>
          </a:ln>
        </p:spPr>
      </p:cxnSp>
      <p:sp>
        <p:nvSpPr>
          <p:cNvPr id="123" name="Google Shape;123;p3"/>
          <p:cNvSpPr txBox="1"/>
          <p:nvPr/>
        </p:nvSpPr>
        <p:spPr>
          <a:xfrm>
            <a:off x="7004050" y="4434523"/>
            <a:ext cx="452803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Akhiri setiap pasangan property-value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dengan tanda ; (titik koma)</a:t>
            </a:r>
            <a:endParaRPr sz="1800">
              <a:solidFill>
                <a:schemeClr val="dk1"/>
              </a:solidFill>
              <a:latin typeface="Calibri"/>
              <a:ea typeface="Calibri"/>
              <a:cs typeface="Calibri"/>
              <a:sym typeface="Calibri"/>
            </a:endParaRPr>
          </a:p>
        </p:txBody>
      </p:sp>
      <p:cxnSp>
        <p:nvCxnSpPr>
          <p:cNvPr id="124" name="Google Shape;124;p3"/>
          <p:cNvCxnSpPr/>
          <p:nvPr/>
        </p:nvCxnSpPr>
        <p:spPr>
          <a:xfrm flipH="1">
            <a:off x="3898900" y="4724210"/>
            <a:ext cx="3089910" cy="165290"/>
          </a:xfrm>
          <a:prstGeom prst="straightConnector1">
            <a:avLst/>
          </a:prstGeom>
          <a:noFill/>
          <a:ln cap="flat" cmpd="sng" w="19050">
            <a:solidFill>
              <a:schemeClr val="dk1"/>
            </a:solidFill>
            <a:prstDash val="solid"/>
            <a:miter lim="800000"/>
            <a:headEnd len="sm" w="sm" type="none"/>
            <a:tailEnd len="med" w="med" type="triangle"/>
          </a:ln>
        </p:spPr>
      </p:cxnSp>
      <p:cxnSp>
        <p:nvCxnSpPr>
          <p:cNvPr id="125" name="Google Shape;125;p3"/>
          <p:cNvCxnSpPr/>
          <p:nvPr/>
        </p:nvCxnSpPr>
        <p:spPr>
          <a:xfrm flipH="1">
            <a:off x="4749800" y="4922330"/>
            <a:ext cx="2254250" cy="355015"/>
          </a:xfrm>
          <a:prstGeom prst="straightConnector1">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Jenis-Jenis CSS</a:t>
            </a:r>
            <a:endParaRPr/>
          </a:p>
        </p:txBody>
      </p:sp>
      <p:sp>
        <p:nvSpPr>
          <p:cNvPr id="131" name="Google Shape;13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CSS dapat didefinisikan atau ditambahkan melalui beberapa cara:</a:t>
            </a:r>
            <a:endParaRPr/>
          </a:p>
          <a:p>
            <a:pPr indent="-228600" lvl="0" marL="228600" rtl="0" algn="l">
              <a:lnSpc>
                <a:spcPct val="90000"/>
              </a:lnSpc>
              <a:spcBef>
                <a:spcPts val="1000"/>
              </a:spcBef>
              <a:spcAft>
                <a:spcPts val="0"/>
              </a:spcAft>
              <a:buClr>
                <a:schemeClr val="dk1"/>
              </a:buClr>
              <a:buSzPts val="2800"/>
              <a:buChar char="•"/>
            </a:pPr>
            <a:r>
              <a:rPr lang="en-US"/>
              <a:t>Style Sheet Inline</a:t>
            </a:r>
            <a:endParaRPr/>
          </a:p>
          <a:p>
            <a:pPr indent="0" lvl="0" marL="0" rtl="0" algn="l">
              <a:lnSpc>
                <a:spcPct val="90000"/>
              </a:lnSpc>
              <a:spcBef>
                <a:spcPts val="1000"/>
              </a:spcBef>
              <a:spcAft>
                <a:spcPts val="0"/>
              </a:spcAft>
              <a:buClr>
                <a:schemeClr val="dk1"/>
              </a:buClr>
              <a:buSzPts val="2800"/>
              <a:buNone/>
            </a:pPr>
            <a:r>
              <a:rPr lang="en-US"/>
              <a:t>   Menggunakan elemen spesifik yang memuat tag &lt;style&gt;&lt;/style&gt;</a:t>
            </a:r>
            <a:endParaRPr/>
          </a:p>
          <a:p>
            <a:pPr indent="-228600" lvl="0" marL="228600" rtl="0" algn="l">
              <a:lnSpc>
                <a:spcPct val="90000"/>
              </a:lnSpc>
              <a:spcBef>
                <a:spcPts val="1000"/>
              </a:spcBef>
              <a:spcAft>
                <a:spcPts val="0"/>
              </a:spcAft>
              <a:buClr>
                <a:schemeClr val="dk1"/>
              </a:buClr>
              <a:buSzPts val="2800"/>
              <a:buChar char="•"/>
            </a:pPr>
            <a:r>
              <a:rPr lang="en-US"/>
              <a:t>Style Sheet Internal</a:t>
            </a:r>
            <a:endParaRPr/>
          </a:p>
          <a:p>
            <a:pPr indent="0" lvl="0" marL="0" rtl="0" algn="l">
              <a:lnSpc>
                <a:spcPct val="90000"/>
              </a:lnSpc>
              <a:spcBef>
                <a:spcPts val="1000"/>
              </a:spcBef>
              <a:spcAft>
                <a:spcPts val="0"/>
              </a:spcAft>
              <a:buClr>
                <a:schemeClr val="dk1"/>
              </a:buClr>
              <a:buSzPts val="2800"/>
              <a:buNone/>
            </a:pPr>
            <a:r>
              <a:rPr lang="en-US"/>
              <a:t>   CSS yang diload setiap kali website di-refresh.</a:t>
            </a:r>
            <a:endParaRPr/>
          </a:p>
          <a:p>
            <a:pPr indent="-228600" lvl="0" marL="228600" rtl="0" algn="l">
              <a:lnSpc>
                <a:spcPct val="90000"/>
              </a:lnSpc>
              <a:spcBef>
                <a:spcPts val="1000"/>
              </a:spcBef>
              <a:spcAft>
                <a:spcPts val="0"/>
              </a:spcAft>
              <a:buClr>
                <a:schemeClr val="dk1"/>
              </a:buClr>
              <a:buSzPts val="2800"/>
              <a:buChar char="•"/>
            </a:pPr>
            <a:r>
              <a:rPr lang="en-US"/>
              <a:t>Style Sheet Eksternal</a:t>
            </a:r>
            <a:endParaRPr/>
          </a:p>
          <a:p>
            <a:pPr indent="0" lvl="0" marL="0" rtl="0" algn="l">
              <a:lnSpc>
                <a:spcPct val="90000"/>
              </a:lnSpc>
              <a:spcBef>
                <a:spcPts val="1000"/>
              </a:spcBef>
              <a:spcAft>
                <a:spcPts val="0"/>
              </a:spcAft>
              <a:buClr>
                <a:schemeClr val="dk1"/>
              </a:buClr>
              <a:buSzPts val="2800"/>
              <a:buNone/>
            </a:pPr>
            <a:r>
              <a:rPr lang="en-US"/>
              <a:t>   CSS yang stylingnya ditaruh </a:t>
            </a:r>
            <a:r>
              <a:rPr b="0" lang="en-US"/>
              <a:t>secara eksternal pada file </a:t>
            </a:r>
            <a:r>
              <a:rPr b="1" lang="en-US"/>
              <a:t>.css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ef241083e5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CSS Inline</a:t>
            </a:r>
            <a:endParaRPr/>
          </a:p>
        </p:txBody>
      </p:sp>
      <p:sp>
        <p:nvSpPr>
          <p:cNvPr id="137" name="Google Shape;137;gef241083e5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CSS Inline digunakan langsung pada sebuah elemen untuk mengubah tampilan atau visualnya</a:t>
            </a:r>
            <a:endParaRPr/>
          </a:p>
        </p:txBody>
      </p:sp>
      <p:sp>
        <p:nvSpPr>
          <p:cNvPr id="138" name="Google Shape;138;gef241083e5_0_0"/>
          <p:cNvSpPr txBox="1"/>
          <p:nvPr/>
        </p:nvSpPr>
        <p:spPr>
          <a:xfrm>
            <a:off x="838200" y="3699475"/>
            <a:ext cx="366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&lt;p&gt;Nama Saya Adalah Kuro&lt;/p&gt;</a:t>
            </a:r>
            <a:endParaRPr sz="2000">
              <a:latin typeface="Calibri"/>
              <a:ea typeface="Calibri"/>
              <a:cs typeface="Calibri"/>
              <a:sym typeface="Calibri"/>
            </a:endParaRPr>
          </a:p>
        </p:txBody>
      </p:sp>
      <p:pic>
        <p:nvPicPr>
          <p:cNvPr id="139" name="Google Shape;139;gef241083e5_0_0"/>
          <p:cNvPicPr preferRelativeResize="0"/>
          <p:nvPr/>
        </p:nvPicPr>
        <p:blipFill rotWithShape="1">
          <a:blip r:embed="rId3">
            <a:alphaModFix/>
          </a:blip>
          <a:srcRect b="26050" l="9922" r="9665" t="27003"/>
          <a:stretch/>
        </p:blipFill>
        <p:spPr>
          <a:xfrm>
            <a:off x="4948650" y="3276900"/>
            <a:ext cx="6717501" cy="1448650"/>
          </a:xfrm>
          <a:prstGeom prst="rect">
            <a:avLst/>
          </a:prstGeom>
          <a:noFill/>
          <a:ln>
            <a:noFill/>
          </a:ln>
        </p:spPr>
      </p:pic>
      <p:cxnSp>
        <p:nvCxnSpPr>
          <p:cNvPr id="140" name="Google Shape;140;gef241083e5_0_0"/>
          <p:cNvCxnSpPr/>
          <p:nvPr/>
        </p:nvCxnSpPr>
        <p:spPr>
          <a:xfrm>
            <a:off x="4439125" y="4001225"/>
            <a:ext cx="366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f241083e5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CSS Internal</a:t>
            </a:r>
            <a:endParaRPr/>
          </a:p>
        </p:txBody>
      </p:sp>
      <p:sp>
        <p:nvSpPr>
          <p:cNvPr id="146" name="Google Shape;146;gef241083e5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CSS Internal tidak dipasangkan langsung pada elemen untuk mengubah visualnya namun diletakkan pada elemen style tersendiri lalu digunakan css selektor .  &lt;style&gt; isi css &lt;/style&gt;</a:t>
            </a:r>
            <a:endParaRPr/>
          </a:p>
        </p:txBody>
      </p:sp>
      <p:sp>
        <p:nvSpPr>
          <p:cNvPr id="147" name="Google Shape;147;gef241083e5_0_5"/>
          <p:cNvSpPr txBox="1"/>
          <p:nvPr/>
        </p:nvSpPr>
        <p:spPr>
          <a:xfrm>
            <a:off x="295000" y="4582200"/>
            <a:ext cx="366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&lt;p&gt;Nama Saya Adalah Kuro&lt;/p&gt;</a:t>
            </a:r>
            <a:endParaRPr sz="2000">
              <a:latin typeface="Calibri"/>
              <a:ea typeface="Calibri"/>
              <a:cs typeface="Calibri"/>
              <a:sym typeface="Calibri"/>
            </a:endParaRPr>
          </a:p>
        </p:txBody>
      </p:sp>
      <p:pic>
        <p:nvPicPr>
          <p:cNvPr id="148" name="Google Shape;148;gef241083e5_0_5"/>
          <p:cNvPicPr preferRelativeResize="0"/>
          <p:nvPr/>
        </p:nvPicPr>
        <p:blipFill rotWithShape="1">
          <a:blip r:embed="rId3">
            <a:alphaModFix/>
          </a:blip>
          <a:srcRect b="11794" l="7050" r="7178" t="11764"/>
          <a:stretch/>
        </p:blipFill>
        <p:spPr>
          <a:xfrm>
            <a:off x="4314675" y="3051825"/>
            <a:ext cx="7109465" cy="3806176"/>
          </a:xfrm>
          <a:prstGeom prst="rect">
            <a:avLst/>
          </a:prstGeom>
          <a:noFill/>
          <a:ln>
            <a:noFill/>
          </a:ln>
        </p:spPr>
      </p:pic>
      <p:cxnSp>
        <p:nvCxnSpPr>
          <p:cNvPr id="149" name="Google Shape;149;gef241083e5_0_5"/>
          <p:cNvCxnSpPr/>
          <p:nvPr/>
        </p:nvCxnSpPr>
        <p:spPr>
          <a:xfrm>
            <a:off x="3855175" y="4828500"/>
            <a:ext cx="366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ef241083e5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CSS Eksternal</a:t>
            </a:r>
            <a:endParaRPr/>
          </a:p>
        </p:txBody>
      </p:sp>
      <p:sp>
        <p:nvSpPr>
          <p:cNvPr id="155" name="Google Shape;155;gef241083e5_0_10"/>
          <p:cNvSpPr txBox="1"/>
          <p:nvPr>
            <p:ph idx="1" type="body"/>
          </p:nvPr>
        </p:nvSpPr>
        <p:spPr>
          <a:xfrm>
            <a:off x="838200" y="1486100"/>
            <a:ext cx="10515600" cy="760200"/>
          </a:xfrm>
          <a:prstGeom prst="rect">
            <a:avLst/>
          </a:prstGeom>
        </p:spPr>
        <p:txBody>
          <a:bodyPr anchorCtr="0" anchor="t" bIns="45700" lIns="91425" spcFirstLastPara="1" rIns="91425" wrap="square" tIns="45700">
            <a:normAutofit/>
          </a:bodyPr>
          <a:lstStyle/>
          <a:p>
            <a:pPr indent="-311150" lvl="0" marL="457200" rtl="0" algn="l">
              <a:spcBef>
                <a:spcPts val="1000"/>
              </a:spcBef>
              <a:spcAft>
                <a:spcPts val="0"/>
              </a:spcAft>
              <a:buSzPts val="1300"/>
              <a:buChar char="●"/>
            </a:pPr>
            <a:r>
              <a:rPr lang="en-US" sz="2300"/>
              <a:t>CSS Eksternal hampir sama dengan css internal namun pada css external style nya terletak pada file yg berbeda (external) lalu dihubungkan dengan stylesheet / href</a:t>
            </a:r>
            <a:endParaRPr sz="2300"/>
          </a:p>
        </p:txBody>
      </p:sp>
      <p:sp>
        <p:nvSpPr>
          <p:cNvPr id="156" name="Google Shape;156;gef241083e5_0_10"/>
          <p:cNvSpPr txBox="1"/>
          <p:nvPr/>
        </p:nvSpPr>
        <p:spPr>
          <a:xfrm>
            <a:off x="0" y="3115450"/>
            <a:ext cx="366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&lt;p&gt;Nama Saya Adalah Kuro&lt;/p&gt;</a:t>
            </a:r>
            <a:endParaRPr sz="2000">
              <a:latin typeface="Calibri"/>
              <a:ea typeface="Calibri"/>
              <a:cs typeface="Calibri"/>
              <a:sym typeface="Calibri"/>
            </a:endParaRPr>
          </a:p>
        </p:txBody>
      </p:sp>
      <p:cxnSp>
        <p:nvCxnSpPr>
          <p:cNvPr id="157" name="Google Shape;157;gef241083e5_0_10"/>
          <p:cNvCxnSpPr/>
          <p:nvPr/>
        </p:nvCxnSpPr>
        <p:spPr>
          <a:xfrm>
            <a:off x="1723125" y="2601250"/>
            <a:ext cx="0" cy="446400"/>
          </a:xfrm>
          <a:prstGeom prst="straightConnector1">
            <a:avLst/>
          </a:prstGeom>
          <a:noFill/>
          <a:ln cap="flat" cmpd="sng" w="38100">
            <a:solidFill>
              <a:schemeClr val="dk2"/>
            </a:solidFill>
            <a:prstDash val="solid"/>
            <a:round/>
            <a:headEnd len="med" w="med" type="none"/>
            <a:tailEnd len="med" w="med" type="triangle"/>
          </a:ln>
        </p:spPr>
      </p:cxnSp>
      <p:sp>
        <p:nvSpPr>
          <p:cNvPr id="158" name="Google Shape;158;gef241083e5_0_10"/>
          <p:cNvSpPr txBox="1"/>
          <p:nvPr/>
        </p:nvSpPr>
        <p:spPr>
          <a:xfrm>
            <a:off x="1274950" y="2246300"/>
            <a:ext cx="9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File HTML</a:t>
            </a:r>
            <a:endParaRPr>
              <a:latin typeface="Calibri"/>
              <a:ea typeface="Calibri"/>
              <a:cs typeface="Calibri"/>
              <a:sym typeface="Calibri"/>
            </a:endParaRPr>
          </a:p>
        </p:txBody>
      </p:sp>
      <p:pic>
        <p:nvPicPr>
          <p:cNvPr id="159" name="Google Shape;159;gef241083e5_0_10"/>
          <p:cNvPicPr preferRelativeResize="0"/>
          <p:nvPr/>
        </p:nvPicPr>
        <p:blipFill rotWithShape="1">
          <a:blip r:embed="rId3">
            <a:alphaModFix/>
          </a:blip>
          <a:srcRect b="16561" l="7338" r="7227" t="15756"/>
          <a:stretch/>
        </p:blipFill>
        <p:spPr>
          <a:xfrm>
            <a:off x="4386350" y="2601250"/>
            <a:ext cx="6885152" cy="2360901"/>
          </a:xfrm>
          <a:prstGeom prst="rect">
            <a:avLst/>
          </a:prstGeom>
          <a:noFill/>
          <a:ln>
            <a:noFill/>
          </a:ln>
        </p:spPr>
      </p:pic>
      <p:sp>
        <p:nvSpPr>
          <p:cNvPr id="160" name="Google Shape;160;gef241083e5_0_10"/>
          <p:cNvSpPr txBox="1"/>
          <p:nvPr/>
        </p:nvSpPr>
        <p:spPr>
          <a:xfrm>
            <a:off x="7353575" y="2246300"/>
            <a:ext cx="9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File HTML</a:t>
            </a:r>
            <a:endParaRPr>
              <a:latin typeface="Calibri"/>
              <a:ea typeface="Calibri"/>
              <a:cs typeface="Calibri"/>
              <a:sym typeface="Calibri"/>
            </a:endParaRPr>
          </a:p>
        </p:txBody>
      </p:sp>
      <p:cxnSp>
        <p:nvCxnSpPr>
          <p:cNvPr id="161" name="Google Shape;161;gef241083e5_0_10"/>
          <p:cNvCxnSpPr/>
          <p:nvPr/>
        </p:nvCxnSpPr>
        <p:spPr>
          <a:xfrm>
            <a:off x="3760125" y="3361750"/>
            <a:ext cx="366600" cy="0"/>
          </a:xfrm>
          <a:prstGeom prst="straightConnector1">
            <a:avLst/>
          </a:prstGeom>
          <a:noFill/>
          <a:ln cap="flat" cmpd="sng" w="38100">
            <a:solidFill>
              <a:schemeClr val="dk2"/>
            </a:solidFill>
            <a:prstDash val="solid"/>
            <a:round/>
            <a:headEnd len="med" w="med" type="none"/>
            <a:tailEnd len="med" w="med" type="triangle"/>
          </a:ln>
        </p:spPr>
      </p:cxnSp>
      <p:pic>
        <p:nvPicPr>
          <p:cNvPr id="162" name="Google Shape;162;gef241083e5_0_10"/>
          <p:cNvPicPr preferRelativeResize="0"/>
          <p:nvPr/>
        </p:nvPicPr>
        <p:blipFill rotWithShape="1">
          <a:blip r:embed="rId4">
            <a:alphaModFix/>
          </a:blip>
          <a:srcRect b="19841" l="18511" r="16166" t="20983"/>
          <a:stretch/>
        </p:blipFill>
        <p:spPr>
          <a:xfrm>
            <a:off x="1723125" y="5115125"/>
            <a:ext cx="2419475" cy="1742875"/>
          </a:xfrm>
          <a:prstGeom prst="rect">
            <a:avLst/>
          </a:prstGeom>
          <a:noFill/>
          <a:ln>
            <a:noFill/>
          </a:ln>
        </p:spPr>
      </p:pic>
      <p:sp>
        <p:nvSpPr>
          <p:cNvPr id="163" name="Google Shape;163;gef241083e5_0_10"/>
          <p:cNvSpPr txBox="1"/>
          <p:nvPr/>
        </p:nvSpPr>
        <p:spPr>
          <a:xfrm>
            <a:off x="2457525" y="4625850"/>
            <a:ext cx="10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File style.css</a:t>
            </a:r>
            <a:endParaRPr>
              <a:latin typeface="Calibri"/>
              <a:ea typeface="Calibri"/>
              <a:cs typeface="Calibri"/>
              <a:sym typeface="Calibri"/>
            </a:endParaRPr>
          </a:p>
        </p:txBody>
      </p:sp>
      <p:cxnSp>
        <p:nvCxnSpPr>
          <p:cNvPr id="164" name="Google Shape;164;gef241083e5_0_10"/>
          <p:cNvCxnSpPr>
            <a:stCxn id="159" idx="2"/>
            <a:endCxn id="162" idx="3"/>
          </p:cNvCxnSpPr>
          <p:nvPr/>
        </p:nvCxnSpPr>
        <p:spPr>
          <a:xfrm rot="5400000">
            <a:off x="5473476" y="3631201"/>
            <a:ext cx="1024500" cy="3686400"/>
          </a:xfrm>
          <a:prstGeom prst="bentConnector2">
            <a:avLst/>
          </a:prstGeom>
          <a:noFill/>
          <a:ln cap="flat" cmpd="sng" w="2857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2021-07-15T07:24:42Z</dcterms:created>
  <dc:creator>mackovlak123@gmail.com</dc:creator>
</cp:coreProperties>
</file>