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7cddab5e5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e7cddab5e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7cddab5e5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7cddab5e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7cddab5e5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7cddab5e5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7cddab5e5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7cddab5e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637934f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637934f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84a80835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84a80835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7af7f2d3a_1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7af7f2d3a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7af7f2d3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e7af7f2d3a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7af7f2d3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e7af7f2d3a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84a80835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84a80835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7af7f2d3a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e7af7f2d3a_0_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7af7f2d3a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e7af7f2d3a_0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7cddab5e5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7cddab5e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database mysql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ctrTitle"/>
          </p:nvPr>
        </p:nvSpPr>
        <p:spPr>
          <a:xfrm>
            <a:off x="1143000" y="841780"/>
            <a:ext cx="6858000" cy="619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/>
              <a:t>JOIN</a:t>
            </a:r>
            <a:endParaRPr sz="3000"/>
          </a:p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1143000" y="1615519"/>
            <a:ext cx="6858000" cy="255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id" sz="1700">
                <a:latin typeface="Arial"/>
                <a:ea typeface="Arial"/>
                <a:cs typeface="Arial"/>
                <a:sym typeface="Arial"/>
              </a:rPr>
              <a:t>kombinasi atau penggabungan record dari dua atau lebih tabel di dalam basis data relasional atau relasi dan menghasilkan sebuah tabel (temporary) baru yang disebut sebagai joined table.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id" sz="1700">
                <a:latin typeface="Arial"/>
                <a:ea typeface="Arial"/>
                <a:cs typeface="Arial"/>
                <a:sym typeface="Arial"/>
              </a:rPr>
              <a:t>Macam - macam JOIN 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73050" lvl="0" marL="342900" rtl="0" algn="l">
              <a:spcBef>
                <a:spcPts val="800"/>
              </a:spcBef>
              <a:spcAft>
                <a:spcPts val="0"/>
              </a:spcAft>
              <a:buSzPts val="1700"/>
              <a:buAutoNum type="arabicPeriod"/>
            </a:pPr>
            <a:r>
              <a:rPr lang="id" sz="1700">
                <a:latin typeface="Arial"/>
                <a:ea typeface="Arial"/>
                <a:cs typeface="Arial"/>
                <a:sym typeface="Arial"/>
              </a:rPr>
              <a:t>INNER JOIN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id" sz="1700">
                <a:latin typeface="Arial"/>
                <a:ea typeface="Arial"/>
                <a:cs typeface="Arial"/>
                <a:sym typeface="Arial"/>
              </a:rPr>
              <a:t>LEFT JOIN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id" sz="1700">
                <a:latin typeface="Arial"/>
                <a:ea typeface="Arial"/>
                <a:cs typeface="Arial"/>
                <a:sym typeface="Arial"/>
              </a:rPr>
              <a:t>RIGHT JOIN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" type="subTitle"/>
          </p:nvPr>
        </p:nvSpPr>
        <p:spPr>
          <a:xfrm>
            <a:off x="3257606" y="487050"/>
            <a:ext cx="2407500" cy="47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700"/>
              <a:t>INNER JOIN</a:t>
            </a:r>
            <a:endParaRPr sz="1700"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01" y="1080206"/>
            <a:ext cx="2818656" cy="187352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1164113" y="3227194"/>
            <a:ext cx="661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500">
                <a:solidFill>
                  <a:schemeClr val="dk1"/>
                </a:solidFill>
              </a:rPr>
              <a:t>SELECT </a:t>
            </a:r>
            <a:r>
              <a:rPr i="1" lang="id" sz="1500">
                <a:solidFill>
                  <a:schemeClr val="dk1"/>
                </a:solidFill>
              </a:rPr>
              <a:t>nama_field1, nama_field2 </a:t>
            </a:r>
            <a:r>
              <a:rPr lang="id" sz="1500">
                <a:solidFill>
                  <a:schemeClr val="dk1"/>
                </a:solidFill>
              </a:rPr>
              <a:t>FROM nama_</a:t>
            </a:r>
            <a:r>
              <a:rPr i="1" lang="id" sz="1500">
                <a:solidFill>
                  <a:schemeClr val="dk1"/>
                </a:solidFill>
              </a:rPr>
              <a:t>table1 </a:t>
            </a:r>
            <a:r>
              <a:rPr lang="id" sz="1500">
                <a:solidFill>
                  <a:schemeClr val="dk1"/>
                </a:solidFill>
              </a:rPr>
              <a:t>INNER JOIN nama_</a:t>
            </a:r>
            <a:r>
              <a:rPr i="1" lang="id" sz="1500">
                <a:solidFill>
                  <a:schemeClr val="dk1"/>
                </a:solidFill>
              </a:rPr>
              <a:t>table2 </a:t>
            </a:r>
            <a:r>
              <a:rPr lang="id" sz="1500">
                <a:solidFill>
                  <a:schemeClr val="dk1"/>
                </a:solidFill>
              </a:rPr>
              <a:t>ON nama_</a:t>
            </a:r>
            <a:r>
              <a:rPr i="1" lang="id" sz="1500">
                <a:solidFill>
                  <a:schemeClr val="dk1"/>
                </a:solidFill>
              </a:rPr>
              <a:t>table1.nama_kolom </a:t>
            </a:r>
            <a:r>
              <a:rPr lang="id" sz="1500">
                <a:solidFill>
                  <a:schemeClr val="dk1"/>
                </a:solidFill>
              </a:rPr>
              <a:t>=</a:t>
            </a:r>
            <a:r>
              <a:rPr i="1" lang="id" sz="1500">
                <a:solidFill>
                  <a:schemeClr val="dk1"/>
                </a:solidFill>
              </a:rPr>
              <a:t> nama_table2.nama_field</a:t>
            </a:r>
            <a:r>
              <a:rPr lang="id" sz="1500">
                <a:solidFill>
                  <a:schemeClr val="dk1"/>
                </a:solidFill>
              </a:rPr>
              <a:t>;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ctrTitle"/>
          </p:nvPr>
        </p:nvSpPr>
        <p:spPr>
          <a:xfrm>
            <a:off x="1143000" y="670331"/>
            <a:ext cx="6858000" cy="357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/>
              <a:t>LEFT JOIN</a:t>
            </a:r>
            <a:endParaRPr sz="1700"/>
          </a:p>
        </p:txBody>
      </p:sp>
      <p:sp>
        <p:nvSpPr>
          <p:cNvPr id="238" name="Google Shape;238;p36"/>
          <p:cNvSpPr txBox="1"/>
          <p:nvPr>
            <p:ph idx="1" type="subTitle"/>
          </p:nvPr>
        </p:nvSpPr>
        <p:spPr>
          <a:xfrm>
            <a:off x="1143000" y="3506238"/>
            <a:ext cx="6858000" cy="9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nama_field1, nama_field2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FROM nama_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table1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LEFT JOIN nama_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table2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ON nama_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table1.nama_field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 nama_table2.nama_field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;</a:t>
            </a:r>
            <a:endParaRPr sz="1500"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538" y="1199756"/>
            <a:ext cx="2582175" cy="20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ctrTitle"/>
          </p:nvPr>
        </p:nvSpPr>
        <p:spPr>
          <a:xfrm>
            <a:off x="1143000" y="498879"/>
            <a:ext cx="6858000" cy="441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700"/>
              <a:t>RIGHT JOIN</a:t>
            </a:r>
            <a:endParaRPr sz="1700"/>
          </a:p>
        </p:txBody>
      </p:sp>
      <p:sp>
        <p:nvSpPr>
          <p:cNvPr id="245" name="Google Shape;245;p37"/>
          <p:cNvSpPr txBox="1"/>
          <p:nvPr>
            <p:ph idx="1" type="subTitle"/>
          </p:nvPr>
        </p:nvSpPr>
        <p:spPr>
          <a:xfrm>
            <a:off x="1143000" y="3741806"/>
            <a:ext cx="6858000" cy="86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nama_field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FROM nama_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table1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RIGHT JOIN nama_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table2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ON nama_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table1.nama_field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=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 nama_table2.nama_field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;</a:t>
            </a:r>
            <a:endParaRPr sz="1500"/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163" y="1101919"/>
            <a:ext cx="2772244" cy="2152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idx="1" type="subTitle"/>
          </p:nvPr>
        </p:nvSpPr>
        <p:spPr>
          <a:xfrm>
            <a:off x="981950" y="595975"/>
            <a:ext cx="7977300" cy="314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id" sz="1400"/>
              <a:t>buat tabel makanan dengan colom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id" sz="1400"/>
              <a:t> - nama makanan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id" sz="1400"/>
              <a:t> - harga makanan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id" sz="1400"/>
              <a:t> - kategori makanan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id" sz="1400"/>
              <a:t>buat tabel kategori dengan kolom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id" sz="1400"/>
              <a:t> - nama_kategori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id" sz="1400"/>
              <a:t>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id" sz="1400"/>
              <a:t>tampilkan nama makanan, dan nama_kategori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id" sz="1400"/>
              <a:t>tampilkan nama makanan dengan awalan 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d" sz="1400"/>
              <a:t>lalu SS hasil tampilan, push github dan kumpulkan pada form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/>
          <p:nvPr/>
        </p:nvSpPr>
        <p:spPr>
          <a:xfrm>
            <a:off x="2760750" y="243600"/>
            <a:ext cx="3622500" cy="4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id" sz="1800"/>
              <a:t>Attendance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us anything in channel discord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Speak for yourself first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 availability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work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your best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id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self improvement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DATABASE ?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628650" y="1200413"/>
            <a:ext cx="7886700" cy="116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id"/>
              <a:t>DATABASE</a:t>
            </a:r>
            <a:r>
              <a:rPr lang="id"/>
              <a:t> adalah sekumpulan data yang disimpan secara sistematis di dalam komputer yang dapat diolah atau dimanipulasi untuk menghasilkan informasi.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/>
          <p:nvPr/>
        </p:nvSpPr>
        <p:spPr>
          <a:xfrm>
            <a:off x="1180491" y="2510119"/>
            <a:ext cx="1977000" cy="18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1180472" y="2286000"/>
            <a:ext cx="197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000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44" y="2909850"/>
            <a:ext cx="513281" cy="51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385" y="2909850"/>
            <a:ext cx="513281" cy="51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707" y="2909850"/>
            <a:ext cx="513281" cy="51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44" y="3493856"/>
            <a:ext cx="513281" cy="51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375" y="3493856"/>
            <a:ext cx="513281" cy="51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707" y="3493856"/>
            <a:ext cx="513281" cy="51328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3597769" y="3225394"/>
            <a:ext cx="1052700" cy="37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5277450" y="3183431"/>
            <a:ext cx="278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2100">
                <a:latin typeface="Calibri"/>
                <a:ea typeface="Calibri"/>
                <a:cs typeface="Calibri"/>
                <a:sym typeface="Calibri"/>
              </a:rPr>
              <a:t>INFORMASI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874848" y="924609"/>
            <a:ext cx="57150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STRUKTUR DATABASE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04173" y="1840785"/>
            <a:ext cx="4602000" cy="20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 (kolom)</a:t>
            </a:r>
            <a:endParaRPr sz="1100"/>
          </a:p>
          <a:p>
            <a:pPr indent="-2984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○"/>
            </a:pPr>
            <a:r>
              <a:rPr lang="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(baris)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id"/>
              <a:t>TABEL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471500" y="1026917"/>
            <a:ext cx="58416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b="0" i="0" lang="id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Merupakan hal yang paling mendasar dalam hal penyimpanan data yang terdiri dari field dan record.</a:t>
            </a:r>
            <a:endParaRPr/>
          </a:p>
        </p:txBody>
      </p:sp>
      <p:sp>
        <p:nvSpPr>
          <p:cNvPr id="193" name="Google Shape;193;p29"/>
          <p:cNvSpPr txBox="1"/>
          <p:nvPr>
            <p:ph type="title"/>
          </p:nvPr>
        </p:nvSpPr>
        <p:spPr>
          <a:xfrm>
            <a:off x="656225" y="2078475"/>
            <a:ext cx="1562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id" sz="1800"/>
              <a:t>FIELD(KOLOM)</a:t>
            </a:r>
            <a:endParaRPr b="1" sz="1800"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2219000" y="2101587"/>
            <a:ext cx="41676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b="0" i="0" lang="id" sz="1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Merupakan elemen dari tabel yang berisikan informasi tertentu yang spesifik tentang sub judul tabel pada sebuah item data.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700"/>
          </a:p>
        </p:txBody>
      </p:sp>
      <p:sp>
        <p:nvSpPr>
          <p:cNvPr id="195" name="Google Shape;195;p29"/>
          <p:cNvSpPr txBox="1"/>
          <p:nvPr>
            <p:ph type="title"/>
          </p:nvPr>
        </p:nvSpPr>
        <p:spPr>
          <a:xfrm>
            <a:off x="521900" y="3607475"/>
            <a:ext cx="1697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id" sz="1800"/>
              <a:t>RECORD(BARIS)</a:t>
            </a:r>
            <a:endParaRPr b="1" sz="1800"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2218998" y="3550369"/>
            <a:ext cx="48552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b="0" i="0" lang="id" sz="17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Sekumpulan data yang saling berkaitan tentang sebuah subjek tertentu, misalnya data seorang mahasiswa akan disimpan dalam record yang terdiri dari beberapa kolom / field.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solidFill>
                  <a:srgbClr val="000000"/>
                </a:solidFill>
              </a:rPr>
              <a:t>Query</a:t>
            </a:r>
            <a:endParaRPr sz="3400"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800">
                <a:solidFill>
                  <a:srgbClr val="000000"/>
                </a:solidFill>
              </a:rPr>
              <a:t>Query adalah kemampuan berinteraksi dengan tabel-tabel yang terdapat pada database.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id" sz="2800">
                <a:solidFill>
                  <a:srgbClr val="000000"/>
                </a:solidFill>
              </a:rPr>
              <a:t>Contoh Query Database</a:t>
            </a:r>
            <a:endParaRPr b="1" sz="2800">
              <a:solidFill>
                <a:srgbClr val="000000"/>
              </a:solidFill>
            </a:endParaRPr>
          </a:p>
          <a:p>
            <a:pPr indent="-4038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id" sz="2800">
                <a:solidFill>
                  <a:srgbClr val="000000"/>
                </a:solidFill>
              </a:rPr>
              <a:t>CREATE</a:t>
            </a:r>
            <a:endParaRPr sz="2800">
              <a:solidFill>
                <a:srgbClr val="000000"/>
              </a:solidFill>
            </a:endParaRPr>
          </a:p>
          <a:p>
            <a:pPr indent="-4038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id" sz="2800">
                <a:solidFill>
                  <a:srgbClr val="000000"/>
                </a:solidFill>
              </a:rPr>
              <a:t>SELECT</a:t>
            </a:r>
            <a:endParaRPr sz="2800">
              <a:solidFill>
                <a:srgbClr val="000000"/>
              </a:solidFill>
            </a:endParaRPr>
          </a:p>
          <a:p>
            <a:pPr indent="-4038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id" sz="2800">
                <a:solidFill>
                  <a:srgbClr val="000000"/>
                </a:solidFill>
              </a:rPr>
              <a:t>INSERT</a:t>
            </a:r>
            <a:endParaRPr sz="2800">
              <a:solidFill>
                <a:srgbClr val="000000"/>
              </a:solidFill>
            </a:endParaRPr>
          </a:p>
          <a:p>
            <a:pPr indent="-4038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id" sz="2800">
                <a:solidFill>
                  <a:srgbClr val="000000"/>
                </a:solidFill>
              </a:rPr>
              <a:t>UPDATE</a:t>
            </a:r>
            <a:endParaRPr sz="2800">
              <a:solidFill>
                <a:srgbClr val="000000"/>
              </a:solidFill>
            </a:endParaRPr>
          </a:p>
          <a:p>
            <a:pPr indent="-4038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id" sz="2800">
                <a:solidFill>
                  <a:srgbClr val="000000"/>
                </a:solidFill>
              </a:rPr>
              <a:t>DELETE</a:t>
            </a:r>
            <a:endParaRPr sz="2800">
              <a:solidFill>
                <a:srgbClr val="000000"/>
              </a:solidFill>
            </a:endParaRPr>
          </a:p>
          <a:p>
            <a:pPr indent="-4038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•"/>
            </a:pPr>
            <a:r>
              <a:rPr lang="id" sz="2800">
                <a:solidFill>
                  <a:srgbClr val="000000"/>
                </a:solidFill>
              </a:rPr>
              <a:t>DLL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628650" y="721027"/>
            <a:ext cx="78867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b="1" lang="id" sz="1800" u="sng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CREATE dapat digunakan untuk membuat database, membuat tabel, membuat view dan membuat index.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Membuat Database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CREATE DATABASE nama_database;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Membuat Table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id" sz="1700">
                <a:latin typeface="Times New Roman"/>
                <a:ea typeface="Times New Roman"/>
                <a:cs typeface="Times New Roman"/>
                <a:sym typeface="Times New Roman"/>
              </a:rPr>
              <a:t>CREATE TABLE nama_table (nama_kolom1 typedata1, nama_kolom2 typedata2, dst);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924575" y="255974"/>
            <a:ext cx="7886700" cy="4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id" sz="1600" u="sng"/>
              <a:t>SELECT</a:t>
            </a:r>
            <a:endParaRPr b="1" sz="1600" u="sng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SELECT digunakan untuk menampilkan data table yang terdapat dalam database.</a:t>
            </a:r>
            <a:endParaRPr sz="16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d" sz="1600"/>
              <a:t>Syntax:</a:t>
            </a:r>
            <a:endParaRPr sz="16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id" sz="1600"/>
              <a:t>SELECT * FROM nama_table;</a:t>
            </a:r>
            <a:endParaRPr sz="16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id" sz="1600" u="sng"/>
              <a:t>UPDATE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UPDATE digunakan untuk mengubah isi Table.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600"/>
              <a:t>UPDATE nama_table SET kolom1 = nilai_kolom1, kolom2 = nilai_kolom2, dst) WHERE kondisi;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b="1" lang="id" sz="1600" u="sng"/>
              <a:t>INSERT</a:t>
            </a:r>
            <a:endParaRPr b="1"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600"/>
              <a:t>INSERT digunakan untuk memanipulasi data dalam table.</a:t>
            </a:r>
            <a:endParaRPr sz="1600"/>
          </a:p>
          <a:p>
            <a:pPr indent="-139700" lvl="0" marL="1778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id" sz="1600"/>
              <a:t>Bentuk Umum INSERT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600"/>
              <a:t>INSERT INTO nama_table VALUES(isi_kolom1, isi_kolom2, dst);</a:t>
            </a:r>
            <a:endParaRPr sz="1600"/>
          </a:p>
          <a:p>
            <a:pPr indent="-139700" lvl="0" marL="1778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id" sz="1600"/>
              <a:t>Menambahkan Baris pada Kolom Tertentu dalam Table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600"/>
              <a:t>INSERT INTO nama_table (nama_kolom) VALUES (“isi_kolom”);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ctrTitle"/>
          </p:nvPr>
        </p:nvSpPr>
        <p:spPr>
          <a:xfrm>
            <a:off x="1047975" y="403875"/>
            <a:ext cx="6858000" cy="665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latin typeface="Arial"/>
                <a:ea typeface="Arial"/>
                <a:cs typeface="Arial"/>
                <a:sym typeface="Arial"/>
              </a:rPr>
              <a:t>Alter Table</a:t>
            </a:r>
            <a:endParaRPr/>
          </a:p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1047975" y="1917450"/>
            <a:ext cx="6858000" cy="213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700">
                <a:latin typeface="Arial"/>
                <a:ea typeface="Arial"/>
                <a:cs typeface="Arial"/>
                <a:sym typeface="Arial"/>
              </a:rPr>
              <a:t>ADD COLUMN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nama_table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nama_kolom typedata( )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DROP COLUMN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nama_table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DROP COLUMN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nama_kolom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;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MODIFY COLUMN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id" sz="1500">
                <a:latin typeface="Arial"/>
                <a:ea typeface="Arial"/>
                <a:cs typeface="Arial"/>
                <a:sym typeface="Arial"/>
              </a:rPr>
              <a:t>ALTER TABLE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nama_table 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 MODIFY COLUMN </a:t>
            </a:r>
            <a:r>
              <a:rPr i="1" lang="id" sz="1500">
                <a:latin typeface="Arial"/>
                <a:ea typeface="Arial"/>
                <a:cs typeface="Arial"/>
                <a:sym typeface="Arial"/>
              </a:rPr>
              <a:t>nama_kolom typedata( )</a:t>
            </a:r>
            <a:r>
              <a:rPr lang="id" sz="1500">
                <a:latin typeface="Arial"/>
                <a:ea typeface="Arial"/>
                <a:cs typeface="Arial"/>
                <a:sym typeface="Arial"/>
              </a:rPr>
              <a:t>;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1127175" y="1219163"/>
            <a:ext cx="6699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digunakan untuk mengubah table;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