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7b114a4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7b114a4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a4d4c4e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a4d4c4e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6a4d4c4e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6a4d4c4e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6a4d4c4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6a4d4c4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84a80835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84a80835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84a80835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84a80835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7d75fbc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7d75fbc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4a8083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4a8083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7d75fbc8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7d75fbc8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7b114a4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7b114a4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7b114a4e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7b114a4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7b114a4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7b114a4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 name="Google Shape;20;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6" name="Google Shape;26;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5"/>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p5"/>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39" name="Google Shape;39;p6"/>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0" name="Google Shape;40;p6"/>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3887391" y="740569"/>
            <a:ext cx="46290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57" name="Google Shape;57;p9"/>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58" name="Google Shape;58;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p:nvPr>
            <p:ph idx="2" type="pic"/>
          </p:nvPr>
        </p:nvSpPr>
        <p:spPr>
          <a:xfrm>
            <a:off x="3887391" y="740569"/>
            <a:ext cx="46290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5" name="Google Shape;65;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143000" y="841772"/>
            <a:ext cx="6858000" cy="17907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id"/>
              <a:t>CRUD Express Js</a:t>
            </a:r>
            <a:endParaRPr/>
          </a:p>
        </p:txBody>
      </p:sp>
      <p:sp>
        <p:nvSpPr>
          <p:cNvPr id="85" name="Google Shape;85;p13"/>
          <p:cNvSpPr txBox="1"/>
          <p:nvPr>
            <p:ph idx="1" type="subTitle"/>
          </p:nvPr>
        </p:nvSpPr>
        <p:spPr>
          <a:xfrm>
            <a:off x="1143000" y="2701528"/>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id" sz="3300"/>
              <a:t>(Query)</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2"/>
          <p:cNvPicPr preferRelativeResize="0"/>
          <p:nvPr/>
        </p:nvPicPr>
        <p:blipFill rotWithShape="1">
          <a:blip r:embed="rId3">
            <a:alphaModFix/>
          </a:blip>
          <a:srcRect b="54108" l="23142" r="54463" t="19503"/>
          <a:stretch/>
        </p:blipFill>
        <p:spPr>
          <a:xfrm>
            <a:off x="807050" y="433625"/>
            <a:ext cx="2331052" cy="1711876"/>
          </a:xfrm>
          <a:prstGeom prst="rect">
            <a:avLst/>
          </a:prstGeom>
          <a:noFill/>
          <a:ln>
            <a:noFill/>
          </a:ln>
        </p:spPr>
      </p:pic>
      <p:pic>
        <p:nvPicPr>
          <p:cNvPr id="137" name="Google Shape;137;p22"/>
          <p:cNvPicPr preferRelativeResize="0"/>
          <p:nvPr/>
        </p:nvPicPr>
        <p:blipFill rotWithShape="1">
          <a:blip r:embed="rId4">
            <a:alphaModFix/>
          </a:blip>
          <a:srcRect b="32481" l="21940" r="49409" t="40179"/>
          <a:stretch/>
        </p:blipFill>
        <p:spPr>
          <a:xfrm>
            <a:off x="3138100" y="1222675"/>
            <a:ext cx="2661337" cy="1711876"/>
          </a:xfrm>
          <a:prstGeom prst="rect">
            <a:avLst/>
          </a:prstGeom>
          <a:noFill/>
          <a:ln>
            <a:noFill/>
          </a:ln>
        </p:spPr>
      </p:pic>
      <p:pic>
        <p:nvPicPr>
          <p:cNvPr id="138" name="Google Shape;138;p22"/>
          <p:cNvPicPr preferRelativeResize="0"/>
          <p:nvPr/>
        </p:nvPicPr>
        <p:blipFill rotWithShape="1">
          <a:blip r:embed="rId5">
            <a:alphaModFix/>
          </a:blip>
          <a:srcRect b="42323" l="22574" r="55193" t="29364"/>
          <a:stretch/>
        </p:blipFill>
        <p:spPr>
          <a:xfrm>
            <a:off x="5799425" y="1968375"/>
            <a:ext cx="2391104" cy="1711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id"/>
              <a:t>Tools API</a:t>
            </a:r>
            <a:endParaRPr/>
          </a:p>
        </p:txBody>
      </p:sp>
      <p:sp>
        <p:nvSpPr>
          <p:cNvPr id="144" name="Google Shape;144;p2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Macam-macam tools yang digunakan untuk melakukan uji coba pada API server yaitu :</a:t>
            </a:r>
            <a:endParaRPr/>
          </a:p>
          <a:p>
            <a:pPr indent="-317500" lvl="0" marL="457200" rtl="0" algn="l">
              <a:spcBef>
                <a:spcPts val="800"/>
              </a:spcBef>
              <a:spcAft>
                <a:spcPts val="0"/>
              </a:spcAft>
              <a:buSzPts val="1400"/>
              <a:buAutoNum type="arabicPeriod"/>
            </a:pPr>
            <a:r>
              <a:rPr lang="id"/>
              <a:t>Postman</a:t>
            </a:r>
            <a:endParaRPr/>
          </a:p>
          <a:p>
            <a:pPr indent="-317500" lvl="0" marL="457200" rtl="0" algn="l">
              <a:spcBef>
                <a:spcPts val="0"/>
              </a:spcBef>
              <a:spcAft>
                <a:spcPts val="0"/>
              </a:spcAft>
              <a:buSzPts val="1400"/>
              <a:buAutoNum type="arabicPeriod"/>
            </a:pPr>
            <a:r>
              <a:rPr lang="id"/>
              <a:t>Insomnia</a:t>
            </a:r>
            <a:endParaRPr/>
          </a:p>
          <a:p>
            <a:pPr indent="-317500" lvl="0" marL="457200" rtl="0" algn="l">
              <a:spcBef>
                <a:spcPts val="0"/>
              </a:spcBef>
              <a:spcAft>
                <a:spcPts val="0"/>
              </a:spcAft>
              <a:buSzPts val="1400"/>
              <a:buAutoNum type="arabicPeriod"/>
            </a:pPr>
            <a:r>
              <a:rPr lang="id"/>
              <a:t>Advance Rest Client</a:t>
            </a:r>
            <a:endParaRPr/>
          </a:p>
          <a:p>
            <a:pPr indent="-317500" lvl="0" marL="457200" rtl="0" algn="l">
              <a:spcBef>
                <a:spcPts val="0"/>
              </a:spcBef>
              <a:spcAft>
                <a:spcPts val="0"/>
              </a:spcAft>
              <a:buSzPts val="1400"/>
              <a:buAutoNum type="arabicPeriod"/>
            </a:pPr>
            <a:r>
              <a:rPr lang="id"/>
              <a:t>API Man</a:t>
            </a:r>
            <a:endParaRPr/>
          </a:p>
          <a:p>
            <a:pPr indent="-317500" lvl="0" marL="457200" rtl="0" algn="l">
              <a:spcBef>
                <a:spcPts val="0"/>
              </a:spcBef>
              <a:spcAft>
                <a:spcPts val="0"/>
              </a:spcAft>
              <a:buSzPts val="1400"/>
              <a:buAutoNum type="arabicPeriod"/>
            </a:pPr>
            <a:r>
              <a:rPr lang="id"/>
              <a:t>SOAP UI</a:t>
            </a:r>
            <a:endParaRPr/>
          </a:p>
          <a:p>
            <a:pPr indent="-317500" lvl="0" marL="457200" rtl="0" algn="l">
              <a:spcBef>
                <a:spcPts val="0"/>
              </a:spcBef>
              <a:spcAft>
                <a:spcPts val="0"/>
              </a:spcAft>
              <a:buSzPts val="1400"/>
              <a:buAutoNum type="arabicPeriod"/>
            </a:pPr>
            <a:r>
              <a:rPr lang="id"/>
              <a:t>Rest Client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628650" y="1317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id"/>
              <a:t>POSTMAN</a:t>
            </a:r>
            <a:endParaRPr/>
          </a:p>
        </p:txBody>
      </p:sp>
      <p:sp>
        <p:nvSpPr>
          <p:cNvPr id="150" name="Google Shape;150;p24"/>
          <p:cNvSpPr txBox="1"/>
          <p:nvPr>
            <p:ph idx="1" type="body"/>
          </p:nvPr>
        </p:nvSpPr>
        <p:spPr>
          <a:xfrm>
            <a:off x="628650" y="957170"/>
            <a:ext cx="7886700" cy="392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Instal Postman Terlebih Dahulu : snap install postman</a:t>
            </a:r>
            <a:endParaRPr/>
          </a:p>
        </p:txBody>
      </p:sp>
      <p:pic>
        <p:nvPicPr>
          <p:cNvPr id="151" name="Google Shape;151;p24"/>
          <p:cNvPicPr preferRelativeResize="0"/>
          <p:nvPr/>
        </p:nvPicPr>
        <p:blipFill>
          <a:blip r:embed="rId3">
            <a:alphaModFix/>
          </a:blip>
          <a:stretch>
            <a:fillRect/>
          </a:stretch>
        </p:blipFill>
        <p:spPr>
          <a:xfrm>
            <a:off x="1153775" y="1349875"/>
            <a:ext cx="6836449" cy="37936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id"/>
              <a:t>TUGAS !</a:t>
            </a:r>
            <a:endParaRPr/>
          </a:p>
        </p:txBody>
      </p:sp>
      <p:sp>
        <p:nvSpPr>
          <p:cNvPr id="157" name="Google Shape;157;p2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Buatlah contoh database API dengan tema bebas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p:nvPr/>
        </p:nvSpPr>
        <p:spPr>
          <a:xfrm>
            <a:off x="2760750" y="243600"/>
            <a:ext cx="3622500" cy="4656300"/>
          </a:xfrm>
          <a:prstGeom prst="rect">
            <a:avLst/>
          </a:prstGeom>
          <a:noFill/>
          <a:ln>
            <a:noFill/>
          </a:ln>
        </p:spPr>
        <p:txBody>
          <a:bodyPr anchorCtr="0" anchor="t" bIns="45000" lIns="90000" spcFirstLastPara="1" rIns="90000" wrap="square" tIns="45000">
            <a:noAutofit/>
          </a:bodyPr>
          <a:lstStyle/>
          <a:p>
            <a:pPr indent="0" lvl="0" marL="0" marR="0" rtl="0" algn="ctr">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RULES</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Absence</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Follow the rules</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Ask us anything in channel discord</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Speak for yourself first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Mentor availability</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Independent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Hard work</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Do your best</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id" sz="1800" u="none" cap="none" strike="noStrike">
                <a:solidFill>
                  <a:srgbClr val="000000"/>
                </a:solidFill>
                <a:latin typeface="Arial"/>
                <a:ea typeface="Arial"/>
                <a:cs typeface="Arial"/>
                <a:sym typeface="Arial"/>
              </a:rPr>
              <a:t>Continuous self improvement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id" sz="3400"/>
              <a:t>API</a:t>
            </a:r>
            <a:endParaRPr sz="3400"/>
          </a:p>
        </p:txBody>
      </p:sp>
      <p:sp>
        <p:nvSpPr>
          <p:cNvPr id="96" name="Google Shape;96;p1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457200" lvl="0" marL="0" rtl="0" algn="l">
              <a:lnSpc>
                <a:spcPct val="115000"/>
              </a:lnSpc>
              <a:spcBef>
                <a:spcPts val="1200"/>
              </a:spcBef>
              <a:spcAft>
                <a:spcPts val="0"/>
              </a:spcAft>
              <a:buClr>
                <a:schemeClr val="dk1"/>
              </a:buClr>
              <a:buSzPts val="1100"/>
              <a:buFont typeface="Arial"/>
              <a:buNone/>
            </a:pPr>
            <a:r>
              <a:rPr b="1" i="1" lang="id" sz="1700">
                <a:latin typeface="Arial"/>
                <a:ea typeface="Arial"/>
                <a:cs typeface="Arial"/>
                <a:sym typeface="Arial"/>
              </a:rPr>
              <a:t>Application Programming Interface</a:t>
            </a:r>
            <a:r>
              <a:rPr lang="id" sz="1700">
                <a:latin typeface="Arial"/>
                <a:ea typeface="Arial"/>
                <a:cs typeface="Arial"/>
                <a:sym typeface="Arial"/>
              </a:rPr>
              <a:t> atau API adalah sebuah antarmuka yang digunakan untuk menghubungkan antara satu aplikasi dengan aplikasi yang lain. Peran dari API adalah untuk sebagai perantara yang menghubungkan aplikasi berbeda, baik dari platform yang sama maupun lintas platform.</a:t>
            </a:r>
            <a:endParaRPr sz="1700">
              <a:latin typeface="Arial"/>
              <a:ea typeface="Arial"/>
              <a:cs typeface="Arial"/>
              <a:sym typeface="Arial"/>
            </a:endParaRPr>
          </a:p>
          <a:p>
            <a:pPr indent="457200" lvl="0" marL="0" rtl="0" algn="l">
              <a:lnSpc>
                <a:spcPct val="115000"/>
              </a:lnSpc>
              <a:spcBef>
                <a:spcPts val="1200"/>
              </a:spcBef>
              <a:spcAft>
                <a:spcPts val="0"/>
              </a:spcAft>
              <a:buNone/>
            </a:pPr>
            <a:r>
              <a:rPr lang="id" sz="1700">
                <a:latin typeface="Arial"/>
                <a:ea typeface="Arial"/>
                <a:cs typeface="Arial"/>
                <a:sym typeface="Arial"/>
              </a:rPr>
              <a:t>API juga digunakan sebagai alat untuk melakukan kegiatan komunikasi dengan developer menggunakan berbagai jenis bahasa pemrograman. Dengan Kata lain API bertujuan menghubungkan data antar aplikasi atau antar platform dengan mudah dan cepat.</a:t>
            </a:r>
            <a:endParaRPr sz="17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id"/>
              <a:t>Web Service</a:t>
            </a:r>
            <a:endParaRPr/>
          </a:p>
        </p:txBody>
      </p:sp>
      <p:sp>
        <p:nvSpPr>
          <p:cNvPr id="102" name="Google Shape;102;p1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457200" lvl="0" marL="0" rtl="0" algn="l">
              <a:lnSpc>
                <a:spcPct val="100000"/>
              </a:lnSpc>
              <a:spcBef>
                <a:spcPts val="0"/>
              </a:spcBef>
              <a:spcAft>
                <a:spcPts val="0"/>
              </a:spcAft>
              <a:buClr>
                <a:schemeClr val="dk1"/>
              </a:buClr>
              <a:buSzPts val="1100"/>
              <a:buFont typeface="Arial"/>
              <a:buNone/>
            </a:pPr>
            <a:r>
              <a:rPr lang="id" sz="1700">
                <a:latin typeface="Arial"/>
                <a:ea typeface="Arial"/>
                <a:cs typeface="Arial"/>
                <a:sym typeface="Arial"/>
              </a:rPr>
              <a:t>Web service adalah suatu aplikasi web yang didesain untuk bekerja di balik layar dalam penyediaan layanan pertukaran data antar aplikasi yang mempunyai platform yang berbeda, antara aplikasi klien dengan aplikasi server.</a:t>
            </a:r>
            <a:endParaRPr sz="1700">
              <a:latin typeface="Arial"/>
              <a:ea typeface="Arial"/>
              <a:cs typeface="Arial"/>
              <a:sym typeface="Arial"/>
            </a:endParaRPr>
          </a:p>
          <a:p>
            <a:pPr indent="0" lvl="0" marL="0" rtl="0" algn="l">
              <a:lnSpc>
                <a:spcPct val="100000"/>
              </a:lnSpc>
              <a:spcBef>
                <a:spcPts val="0"/>
              </a:spcBef>
              <a:spcAft>
                <a:spcPts val="0"/>
              </a:spcAft>
              <a:buNone/>
            </a:pPr>
            <a:r>
              <a:t/>
            </a:r>
            <a:endParaRPr sz="17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700">
              <a:latin typeface="Arial"/>
              <a:ea typeface="Arial"/>
              <a:cs typeface="Arial"/>
              <a:sym typeface="Arial"/>
            </a:endParaRPr>
          </a:p>
          <a:p>
            <a:pPr indent="457200" lvl="0" marL="0" rtl="0" algn="l">
              <a:lnSpc>
                <a:spcPct val="100000"/>
              </a:lnSpc>
              <a:spcBef>
                <a:spcPts val="0"/>
              </a:spcBef>
              <a:spcAft>
                <a:spcPts val="0"/>
              </a:spcAft>
              <a:buClr>
                <a:schemeClr val="dk1"/>
              </a:buClr>
              <a:buSzPts val="1100"/>
              <a:buFont typeface="Arial"/>
              <a:buNone/>
            </a:pPr>
            <a:r>
              <a:rPr lang="id" sz="1700">
                <a:latin typeface="Arial"/>
                <a:ea typeface="Arial"/>
                <a:cs typeface="Arial"/>
                <a:sym typeface="Arial"/>
              </a:rPr>
              <a:t>Web service adalah standar yang digunakan untuk melakukan pertukaran data antar aplikasi atau sistem melalui jaringan. Contoh implementasi dari web service antara lain adalah SOAP dan REST.</a:t>
            </a:r>
            <a:endParaRPr sz="2600">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892225" y="456478"/>
            <a:ext cx="7359549" cy="42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8"/>
          <p:cNvPicPr preferRelativeResize="0"/>
          <p:nvPr/>
        </p:nvPicPr>
        <p:blipFill>
          <a:blip r:embed="rId3">
            <a:alphaModFix/>
          </a:blip>
          <a:stretch>
            <a:fillRect/>
          </a:stretch>
        </p:blipFill>
        <p:spPr>
          <a:xfrm>
            <a:off x="0" y="1125638"/>
            <a:ext cx="4649701" cy="2767442"/>
          </a:xfrm>
          <a:prstGeom prst="rect">
            <a:avLst/>
          </a:prstGeom>
          <a:noFill/>
          <a:ln>
            <a:noFill/>
          </a:ln>
        </p:spPr>
      </p:pic>
      <p:pic>
        <p:nvPicPr>
          <p:cNvPr id="113" name="Google Shape;113;p18"/>
          <p:cNvPicPr preferRelativeResize="0"/>
          <p:nvPr/>
        </p:nvPicPr>
        <p:blipFill>
          <a:blip r:embed="rId4">
            <a:alphaModFix/>
          </a:blip>
          <a:stretch>
            <a:fillRect/>
          </a:stretch>
        </p:blipFill>
        <p:spPr>
          <a:xfrm>
            <a:off x="4649700" y="1163675"/>
            <a:ext cx="4494300" cy="2691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ctr">
              <a:lnSpc>
                <a:spcPct val="115000"/>
              </a:lnSpc>
              <a:spcBef>
                <a:spcPts val="1800"/>
              </a:spcBef>
              <a:spcAft>
                <a:spcPts val="0"/>
              </a:spcAft>
              <a:buClr>
                <a:schemeClr val="dk1"/>
              </a:buClr>
              <a:buSzPts val="1100"/>
              <a:buFont typeface="Arial"/>
              <a:buNone/>
            </a:pPr>
            <a:r>
              <a:rPr lang="id" sz="2200">
                <a:latin typeface="Arial"/>
                <a:ea typeface="Arial"/>
                <a:cs typeface="Arial"/>
                <a:sym typeface="Arial"/>
              </a:rPr>
              <a:t>Jenis – jenis API Dan Arsitektur API</a:t>
            </a:r>
            <a:endParaRPr sz="2200">
              <a:latin typeface="Arial"/>
              <a:ea typeface="Arial"/>
              <a:cs typeface="Arial"/>
              <a:sym typeface="Arial"/>
            </a:endParaRPr>
          </a:p>
          <a:p>
            <a:pPr indent="0" lvl="0" marL="0" rtl="0" algn="l">
              <a:spcBef>
                <a:spcPts val="400"/>
              </a:spcBef>
              <a:spcAft>
                <a:spcPts val="0"/>
              </a:spcAft>
              <a:buNone/>
            </a:pPr>
            <a:r>
              <a:t/>
            </a:r>
            <a:endParaRPr sz="3700">
              <a:latin typeface="Arial"/>
              <a:ea typeface="Arial"/>
              <a:cs typeface="Arial"/>
              <a:sym typeface="Arial"/>
            </a:endParaRPr>
          </a:p>
        </p:txBody>
      </p:sp>
      <p:sp>
        <p:nvSpPr>
          <p:cNvPr id="119" name="Google Shape;119;p19"/>
          <p:cNvSpPr txBox="1"/>
          <p:nvPr>
            <p:ph idx="1" type="body"/>
          </p:nvPr>
        </p:nvSpPr>
        <p:spPr>
          <a:xfrm>
            <a:off x="628650" y="845726"/>
            <a:ext cx="7886700" cy="37869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id"/>
              <a:t>API terbagi menjadi empat jenis sesuai dengan hak aksesnya :</a:t>
            </a:r>
            <a:endParaRPr/>
          </a:p>
          <a:p>
            <a:pPr indent="-317500" lvl="0" marL="457200" rtl="0" algn="l">
              <a:spcBef>
                <a:spcPts val="800"/>
              </a:spcBef>
              <a:spcAft>
                <a:spcPts val="0"/>
              </a:spcAft>
              <a:buSzPts val="1400"/>
              <a:buAutoNum type="arabicPeriod"/>
            </a:pPr>
            <a:r>
              <a:rPr lang="id"/>
              <a:t>Private API</a:t>
            </a:r>
            <a:endParaRPr/>
          </a:p>
          <a:p>
            <a:pPr indent="-317500" lvl="0" marL="457200" rtl="0" algn="l">
              <a:spcBef>
                <a:spcPts val="0"/>
              </a:spcBef>
              <a:spcAft>
                <a:spcPts val="0"/>
              </a:spcAft>
              <a:buSzPts val="1400"/>
              <a:buAutoNum type="arabicPeriod"/>
            </a:pPr>
            <a:r>
              <a:rPr lang="id"/>
              <a:t>Public API</a:t>
            </a:r>
            <a:endParaRPr/>
          </a:p>
          <a:p>
            <a:pPr indent="-317500" lvl="0" marL="457200" rtl="0" algn="l">
              <a:spcBef>
                <a:spcPts val="0"/>
              </a:spcBef>
              <a:spcAft>
                <a:spcPts val="0"/>
              </a:spcAft>
              <a:buSzPts val="1400"/>
              <a:buAutoNum type="arabicPeriod"/>
            </a:pPr>
            <a:r>
              <a:rPr lang="id"/>
              <a:t>Partner API</a:t>
            </a:r>
            <a:endParaRPr/>
          </a:p>
          <a:p>
            <a:pPr indent="-317500" lvl="0" marL="457200" rtl="0" algn="l">
              <a:spcBef>
                <a:spcPts val="0"/>
              </a:spcBef>
              <a:spcAft>
                <a:spcPts val="0"/>
              </a:spcAft>
              <a:buSzPts val="1400"/>
              <a:buAutoNum type="arabicPeriod"/>
            </a:pPr>
            <a:r>
              <a:rPr lang="id"/>
              <a:t>Composite API</a:t>
            </a:r>
            <a:endParaRPr/>
          </a:p>
          <a:p>
            <a:pPr indent="0" lvl="0" marL="0" rtl="0" algn="l">
              <a:spcBef>
                <a:spcPts val="800"/>
              </a:spcBef>
              <a:spcAft>
                <a:spcPts val="0"/>
              </a:spcAft>
              <a:buNone/>
            </a:pPr>
            <a:r>
              <a:t/>
            </a:r>
            <a:endParaRPr/>
          </a:p>
          <a:p>
            <a:pPr indent="0" lvl="0" marL="0" rtl="0" algn="l">
              <a:spcBef>
                <a:spcPts val="800"/>
              </a:spcBef>
              <a:spcAft>
                <a:spcPts val="0"/>
              </a:spcAft>
              <a:buNone/>
            </a:pPr>
            <a:r>
              <a:rPr lang="id"/>
              <a:t>Arsitektur API :</a:t>
            </a:r>
            <a:endParaRPr/>
          </a:p>
          <a:p>
            <a:pPr indent="-317500" lvl="0" marL="457200" rtl="0" algn="l">
              <a:spcBef>
                <a:spcPts val="800"/>
              </a:spcBef>
              <a:spcAft>
                <a:spcPts val="0"/>
              </a:spcAft>
              <a:buSzPts val="1400"/>
              <a:buAutoNum type="arabicPeriod"/>
            </a:pPr>
            <a:r>
              <a:rPr lang="id"/>
              <a:t>SOAP</a:t>
            </a:r>
            <a:endParaRPr/>
          </a:p>
          <a:p>
            <a:pPr indent="-317500" lvl="0" marL="457200" rtl="0" algn="l">
              <a:spcBef>
                <a:spcPts val="0"/>
              </a:spcBef>
              <a:spcAft>
                <a:spcPts val="0"/>
              </a:spcAft>
              <a:buSzPts val="1400"/>
              <a:buAutoNum type="arabicPeriod"/>
            </a:pPr>
            <a:r>
              <a:rPr lang="id"/>
              <a:t>REST </a:t>
            </a:r>
            <a:endParaRPr/>
          </a:p>
          <a:p>
            <a:pPr indent="0" lvl="0" marL="457200" rtl="0" algn="l">
              <a:spcBef>
                <a:spcPts val="800"/>
              </a:spcBef>
              <a:spcAft>
                <a:spcPts val="0"/>
              </a:spcAft>
              <a:buNone/>
            </a:pPr>
            <a:r>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id"/>
              <a:t>REST API &amp; RESTFULL API</a:t>
            </a:r>
            <a:endParaRPr/>
          </a:p>
        </p:txBody>
      </p:sp>
      <p:sp>
        <p:nvSpPr>
          <p:cNvPr id="125" name="Google Shape;125;p2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10000"/>
          </a:bodyPr>
          <a:lstStyle/>
          <a:p>
            <a:pPr indent="0" lvl="0" marL="0" rtl="0" algn="l">
              <a:lnSpc>
                <a:spcPct val="100000"/>
              </a:lnSpc>
              <a:spcBef>
                <a:spcPts val="0"/>
              </a:spcBef>
              <a:spcAft>
                <a:spcPts val="0"/>
              </a:spcAft>
              <a:buClr>
                <a:schemeClr val="dk1"/>
              </a:buClr>
              <a:buSzPts val="1100"/>
              <a:buFont typeface="Arial"/>
              <a:buNone/>
            </a:pPr>
            <a:r>
              <a:rPr lang="id" sz="1700">
                <a:solidFill>
                  <a:srgbClr val="292929"/>
                </a:solidFill>
                <a:latin typeface="Arial"/>
                <a:ea typeface="Arial"/>
                <a:cs typeface="Arial"/>
                <a:sym typeface="Arial"/>
              </a:rPr>
              <a:t>REST API ini adalah client akan menganggap  server sebagai object yang dapat dibuat, diupdate, dihapus dan juga dibaca. Jadi pada pelaksanaannya akan ada create dengan request POST, update dengan request PUT atau PATCH, hapus dengan request DELETE, dan baca dengan request GET.</a:t>
            </a:r>
            <a:endParaRPr sz="1700">
              <a:solidFill>
                <a:srgbClr val="292929"/>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700">
              <a:solidFill>
                <a:srgbClr val="292929"/>
              </a:solidFill>
              <a:highlight>
                <a:schemeClr val="lt1"/>
              </a:highlight>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id" sz="1700">
                <a:solidFill>
                  <a:srgbClr val="292929"/>
                </a:solidFill>
                <a:latin typeface="Arial"/>
                <a:ea typeface="Arial"/>
                <a:cs typeface="Arial"/>
                <a:sym typeface="Arial"/>
              </a:rPr>
              <a:t>RESTfull API sebenernya metode untuk membuat API sesuai dengan metode HTTP sehingga routes API menjadi lebih indah, terstruktur, readable serta tidak banyak memakan kata, karena dengan menggunakan empat metode HTTP kita bisa menyingkat semua URL dengan URL yang sama dan hanya beda metode.</a:t>
            </a:r>
            <a:endParaRPr sz="1700">
              <a:solidFill>
                <a:srgbClr val="292929"/>
              </a:solidFill>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92929"/>
              </a:solidFill>
              <a:highlight>
                <a:schemeClr val="lt1"/>
              </a:highlight>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92929"/>
              </a:solidFill>
              <a:highlight>
                <a:schemeClr val="lt1"/>
              </a:highlight>
              <a:latin typeface="Georgia"/>
              <a:ea typeface="Georgia"/>
              <a:cs typeface="Georgia"/>
              <a:sym typeface="Georgia"/>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id"/>
              <a:t>Perbedaan SOAP dan REST</a:t>
            </a:r>
            <a:endParaRPr/>
          </a:p>
        </p:txBody>
      </p:sp>
      <p:sp>
        <p:nvSpPr>
          <p:cNvPr id="131" name="Google Shape;131;p21"/>
          <p:cNvSpPr txBox="1"/>
          <p:nvPr/>
        </p:nvSpPr>
        <p:spPr>
          <a:xfrm>
            <a:off x="1293675" y="1367900"/>
            <a:ext cx="7538700" cy="3179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id" sz="1600">
                <a:solidFill>
                  <a:srgbClr val="595959"/>
                </a:solidFill>
                <a:latin typeface="Georgia"/>
                <a:ea typeface="Georgia"/>
                <a:cs typeface="Georgia"/>
                <a:sym typeface="Georgia"/>
              </a:rPr>
              <a:t>Protokol Komunikasi : </a:t>
            </a:r>
            <a:endParaRPr sz="1600">
              <a:solidFill>
                <a:srgbClr val="595959"/>
              </a:solidFill>
              <a:latin typeface="Georgia"/>
              <a:ea typeface="Georgia"/>
              <a:cs typeface="Georgia"/>
              <a:sym typeface="Georgia"/>
            </a:endParaRPr>
          </a:p>
          <a:p>
            <a:pPr indent="-330200" lvl="0" marL="457200" rtl="0" algn="l">
              <a:spcBef>
                <a:spcPts val="0"/>
              </a:spcBef>
              <a:spcAft>
                <a:spcPts val="0"/>
              </a:spcAft>
              <a:buClr>
                <a:srgbClr val="595959"/>
              </a:buClr>
              <a:buSzPts val="1600"/>
              <a:buFont typeface="Georgia"/>
              <a:buChar char="●"/>
            </a:pPr>
            <a:r>
              <a:rPr lang="id" sz="1600">
                <a:solidFill>
                  <a:srgbClr val="595959"/>
                </a:solidFill>
                <a:latin typeface="Georgia"/>
                <a:ea typeface="Georgia"/>
                <a:cs typeface="Georgia"/>
                <a:sym typeface="Georgia"/>
              </a:rPr>
              <a:t>SOAP : HTTP, HTTPS , SMTP , FTP</a:t>
            </a:r>
            <a:endParaRPr sz="1600">
              <a:solidFill>
                <a:srgbClr val="595959"/>
              </a:solidFill>
              <a:latin typeface="Georgia"/>
              <a:ea typeface="Georgia"/>
              <a:cs typeface="Georgia"/>
              <a:sym typeface="Georgia"/>
            </a:endParaRPr>
          </a:p>
          <a:p>
            <a:pPr indent="-330200" lvl="0" marL="457200" rtl="0" algn="l">
              <a:spcBef>
                <a:spcPts val="0"/>
              </a:spcBef>
              <a:spcAft>
                <a:spcPts val="0"/>
              </a:spcAft>
              <a:buClr>
                <a:srgbClr val="595959"/>
              </a:buClr>
              <a:buSzPts val="1600"/>
              <a:buFont typeface="Georgia"/>
              <a:buChar char="●"/>
            </a:pPr>
            <a:r>
              <a:rPr lang="id" sz="1600">
                <a:solidFill>
                  <a:srgbClr val="595959"/>
                </a:solidFill>
                <a:latin typeface="Georgia"/>
                <a:ea typeface="Georgia"/>
                <a:cs typeface="Georgia"/>
                <a:sym typeface="Georgia"/>
              </a:rPr>
              <a:t>REST : HTTP , HTTPS</a:t>
            </a:r>
            <a:endParaRPr sz="1600">
              <a:solidFill>
                <a:srgbClr val="595959"/>
              </a:solidFill>
              <a:latin typeface="Georgia"/>
              <a:ea typeface="Georgia"/>
              <a:cs typeface="Georgia"/>
              <a:sym typeface="Georgia"/>
            </a:endParaRPr>
          </a:p>
          <a:p>
            <a:pPr indent="0" lvl="0" marL="0" rtl="0" algn="l">
              <a:spcBef>
                <a:spcPts val="0"/>
              </a:spcBef>
              <a:spcAft>
                <a:spcPts val="0"/>
              </a:spcAft>
              <a:buNone/>
            </a:pPr>
            <a:r>
              <a:rPr lang="id" sz="1600">
                <a:solidFill>
                  <a:srgbClr val="595959"/>
                </a:solidFill>
                <a:latin typeface="Georgia"/>
                <a:ea typeface="Georgia"/>
                <a:cs typeface="Georgia"/>
                <a:sym typeface="Georgia"/>
              </a:rPr>
              <a:t>Format Respon </a:t>
            </a:r>
            <a:endParaRPr sz="1600">
              <a:solidFill>
                <a:srgbClr val="595959"/>
              </a:solidFill>
              <a:latin typeface="Georgia"/>
              <a:ea typeface="Georgia"/>
              <a:cs typeface="Georgia"/>
              <a:sym typeface="Georgia"/>
            </a:endParaRPr>
          </a:p>
          <a:p>
            <a:pPr indent="-330200" lvl="0" marL="457200" rtl="0" algn="l">
              <a:spcBef>
                <a:spcPts val="0"/>
              </a:spcBef>
              <a:spcAft>
                <a:spcPts val="0"/>
              </a:spcAft>
              <a:buClr>
                <a:srgbClr val="595959"/>
              </a:buClr>
              <a:buSzPts val="1600"/>
              <a:buFont typeface="Georgia"/>
              <a:buChar char="●"/>
            </a:pPr>
            <a:r>
              <a:rPr lang="id" sz="1600">
                <a:solidFill>
                  <a:srgbClr val="595959"/>
                </a:solidFill>
                <a:latin typeface="Georgia"/>
                <a:ea typeface="Georgia"/>
                <a:cs typeface="Georgia"/>
                <a:sym typeface="Georgia"/>
              </a:rPr>
              <a:t>SOAP : XML </a:t>
            </a:r>
            <a:endParaRPr sz="1600">
              <a:solidFill>
                <a:srgbClr val="595959"/>
              </a:solidFill>
              <a:latin typeface="Georgia"/>
              <a:ea typeface="Georgia"/>
              <a:cs typeface="Georgia"/>
              <a:sym typeface="Georgia"/>
            </a:endParaRPr>
          </a:p>
          <a:p>
            <a:pPr indent="-330200" lvl="0" marL="457200" rtl="0" algn="l">
              <a:spcBef>
                <a:spcPts val="0"/>
              </a:spcBef>
              <a:spcAft>
                <a:spcPts val="0"/>
              </a:spcAft>
              <a:buClr>
                <a:srgbClr val="595959"/>
              </a:buClr>
              <a:buSzPts val="1600"/>
              <a:buFont typeface="Georgia"/>
              <a:buChar char="●"/>
            </a:pPr>
            <a:r>
              <a:rPr lang="id" sz="1600">
                <a:solidFill>
                  <a:srgbClr val="595959"/>
                </a:solidFill>
                <a:latin typeface="Georgia"/>
                <a:ea typeface="Georgia"/>
                <a:cs typeface="Georgia"/>
                <a:sym typeface="Georgia"/>
              </a:rPr>
              <a:t>REST : XML , JSON </a:t>
            </a:r>
            <a:endParaRPr sz="1600">
              <a:solidFill>
                <a:srgbClr val="595959"/>
              </a:solidFill>
              <a:latin typeface="Georgia"/>
              <a:ea typeface="Georgia"/>
              <a:cs typeface="Georgia"/>
              <a:sym typeface="Georgia"/>
            </a:endParaRPr>
          </a:p>
          <a:p>
            <a:pPr indent="0" lvl="0" marL="0" rtl="0" algn="l">
              <a:spcBef>
                <a:spcPts val="0"/>
              </a:spcBef>
              <a:spcAft>
                <a:spcPts val="0"/>
              </a:spcAft>
              <a:buNone/>
            </a:pPr>
            <a:r>
              <a:rPr lang="id" sz="1600">
                <a:solidFill>
                  <a:srgbClr val="595959"/>
                </a:solidFill>
                <a:latin typeface="Georgia"/>
                <a:ea typeface="Georgia"/>
                <a:cs typeface="Georgia"/>
                <a:sym typeface="Georgia"/>
              </a:rPr>
              <a:t>Tren Penggunaan  </a:t>
            </a:r>
            <a:endParaRPr sz="1600">
              <a:solidFill>
                <a:srgbClr val="595959"/>
              </a:solidFill>
              <a:latin typeface="Georgia"/>
              <a:ea typeface="Georgia"/>
              <a:cs typeface="Georgia"/>
              <a:sym typeface="Georgia"/>
            </a:endParaRPr>
          </a:p>
          <a:p>
            <a:pPr indent="-330200" lvl="0" marL="457200" rtl="0" algn="l">
              <a:spcBef>
                <a:spcPts val="0"/>
              </a:spcBef>
              <a:spcAft>
                <a:spcPts val="0"/>
              </a:spcAft>
              <a:buClr>
                <a:srgbClr val="595959"/>
              </a:buClr>
              <a:buSzPts val="1600"/>
              <a:buFont typeface="Georgia"/>
              <a:buChar char="●"/>
            </a:pPr>
            <a:r>
              <a:rPr lang="id" sz="1600">
                <a:solidFill>
                  <a:srgbClr val="595959"/>
                </a:solidFill>
                <a:latin typeface="Georgia"/>
                <a:ea typeface="Georgia"/>
                <a:cs typeface="Georgia"/>
                <a:sym typeface="Georgia"/>
              </a:rPr>
              <a:t>SOAP : Banyak beralih ke REST</a:t>
            </a:r>
            <a:endParaRPr sz="1600">
              <a:solidFill>
                <a:srgbClr val="595959"/>
              </a:solidFill>
              <a:latin typeface="Georgia"/>
              <a:ea typeface="Georgia"/>
              <a:cs typeface="Georgia"/>
              <a:sym typeface="Georgia"/>
            </a:endParaRPr>
          </a:p>
          <a:p>
            <a:pPr indent="-330200" lvl="0" marL="457200" rtl="0" algn="l">
              <a:spcBef>
                <a:spcPts val="0"/>
              </a:spcBef>
              <a:spcAft>
                <a:spcPts val="0"/>
              </a:spcAft>
              <a:buClr>
                <a:srgbClr val="595959"/>
              </a:buClr>
              <a:buSzPts val="1600"/>
              <a:buFont typeface="Georgia"/>
              <a:buChar char="●"/>
            </a:pPr>
            <a:r>
              <a:rPr lang="id" sz="1600">
                <a:solidFill>
                  <a:srgbClr val="595959"/>
                </a:solidFill>
                <a:latin typeface="Georgia"/>
                <a:ea typeface="Georgia"/>
                <a:cs typeface="Georgia"/>
                <a:sym typeface="Georgia"/>
              </a:rPr>
              <a:t>REST : Mulai Populer, banyak dipakai oleh penyedia web service</a:t>
            </a:r>
            <a:endParaRPr sz="1600">
              <a:solidFill>
                <a:srgbClr val="595959"/>
              </a:solidFill>
              <a:latin typeface="Georgia"/>
              <a:ea typeface="Georgia"/>
              <a:cs typeface="Georgia"/>
              <a:sym typeface="Georgia"/>
            </a:endParaRPr>
          </a:p>
          <a:p>
            <a:pPr indent="0" lvl="0" marL="0" rtl="0" algn="l">
              <a:spcBef>
                <a:spcPts val="0"/>
              </a:spcBef>
              <a:spcAft>
                <a:spcPts val="0"/>
              </a:spcAft>
              <a:buNone/>
            </a:pPr>
            <a:r>
              <a:t/>
            </a:r>
            <a:endParaRPr sz="1600">
              <a:solidFill>
                <a:srgbClr val="595959"/>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