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49" r:id="rId2"/>
    <p:sldId id="364" r:id="rId3"/>
    <p:sldId id="350" r:id="rId4"/>
    <p:sldId id="355" r:id="rId5"/>
    <p:sldId id="357" r:id="rId6"/>
    <p:sldId id="359" r:id="rId7"/>
    <p:sldId id="362" r:id="rId8"/>
    <p:sldId id="366" r:id="rId9"/>
    <p:sldId id="367" r:id="rId10"/>
    <p:sldId id="36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7" autoAdjust="0"/>
    <p:restoredTop sz="86424" autoAdjust="0"/>
  </p:normalViewPr>
  <p:slideViewPr>
    <p:cSldViewPr snapToGrid="0">
      <p:cViewPr varScale="1">
        <p:scale>
          <a:sx n="75" d="100"/>
          <a:sy n="75" d="100"/>
        </p:scale>
        <p:origin x="77" y="91"/>
      </p:cViewPr>
      <p:guideLst/>
    </p:cSldViewPr>
  </p:slideViewPr>
  <p:outlineViewPr>
    <p:cViewPr>
      <p:scale>
        <a:sx n="33" d="100"/>
        <a:sy n="33" d="100"/>
      </p:scale>
      <p:origin x="0" y="0"/>
    </p:cViewPr>
  </p:outlineViewPr>
  <p:notesTextViewPr>
    <p:cViewPr>
      <p:scale>
        <a:sx n="1" d="1"/>
        <a:sy n="1" d="1"/>
      </p:scale>
      <p:origin x="0" y="-2237"/>
    </p:cViewPr>
  </p:notesTextViewPr>
  <p:notesViewPr>
    <p:cSldViewPr snapToGrid="0">
      <p:cViewPr varScale="1">
        <p:scale>
          <a:sx n="67" d="100"/>
          <a:sy n="67" d="100"/>
        </p:scale>
        <p:origin x="238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4F38-8C08-4243-85BB-AAEF5ADB5BDE}" type="doc">
      <dgm:prSet loTypeId="urn:microsoft.com/office/officeart/2008/layout/HorizontalMultiLevelHierarchy" loCatId="hierarchy" qsTypeId="urn:microsoft.com/office/officeart/2005/8/quickstyle/3d2" qsCatId="3D" csTypeId="urn:microsoft.com/office/officeart/2005/8/colors/accent1_2" csCatId="accent1" phldr="0"/>
      <dgm:spPr/>
      <dgm:t>
        <a:bodyPr/>
        <a:lstStyle/>
        <a:p>
          <a:endParaRPr lang="fr-FR"/>
        </a:p>
      </dgm:t>
    </dgm:pt>
    <dgm:pt modelId="{3E51C0BD-612E-4130-86FA-49431B57E2EB}" type="pres">
      <dgm:prSet presAssocID="{5C794F38-8C08-4243-85BB-AAEF5ADB5BDE}" presName="Name0" presStyleCnt="0">
        <dgm:presLayoutVars>
          <dgm:chPref val="1"/>
          <dgm:dir/>
          <dgm:animOne val="branch"/>
          <dgm:animLvl val="lvl"/>
          <dgm:resizeHandles val="exact"/>
        </dgm:presLayoutVars>
      </dgm:prSet>
      <dgm:spPr/>
      <dgm:t>
        <a:bodyPr/>
        <a:lstStyle/>
        <a:p>
          <a:endParaRPr lang="fr-FR"/>
        </a:p>
      </dgm:t>
    </dgm:pt>
  </dgm:ptLst>
  <dgm:cxnLst>
    <dgm:cxn modelId="{971D3D62-457F-4A9F-9320-79F3A2FC6747}" type="presOf" srcId="{5C794F38-8C08-4243-85BB-AAEF5ADB5BDE}" destId="{3E51C0BD-612E-4130-86FA-49431B57E2EB}" srcOrd="0"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4F38-8C08-4243-85BB-AAEF5ADB5BDE}" type="doc">
      <dgm:prSet loTypeId="urn:microsoft.com/office/officeart/2008/layout/HorizontalMultiLevelHierarchy" loCatId="hierarchy" qsTypeId="urn:microsoft.com/office/officeart/2005/8/quickstyle/3d2" qsCatId="3D" csTypeId="urn:microsoft.com/office/officeart/2005/8/colors/accent1_2" csCatId="accent1" phldr="0"/>
      <dgm:spPr/>
      <dgm:t>
        <a:bodyPr/>
        <a:lstStyle/>
        <a:p>
          <a:endParaRPr lang="fr-FR"/>
        </a:p>
      </dgm:t>
    </dgm:pt>
    <dgm:pt modelId="{3E51C0BD-612E-4130-86FA-49431B57E2EB}" type="pres">
      <dgm:prSet presAssocID="{5C794F38-8C08-4243-85BB-AAEF5ADB5BDE}" presName="Name0" presStyleCnt="0">
        <dgm:presLayoutVars>
          <dgm:chPref val="1"/>
          <dgm:dir/>
          <dgm:animOne val="branch"/>
          <dgm:animLvl val="lvl"/>
          <dgm:resizeHandles val="exact"/>
        </dgm:presLayoutVars>
      </dgm:prSet>
      <dgm:spPr/>
      <dgm:t>
        <a:bodyPr/>
        <a:lstStyle/>
        <a:p>
          <a:endParaRPr lang="fr-FR"/>
        </a:p>
      </dgm:t>
    </dgm:pt>
  </dgm:ptLst>
  <dgm:cxnLst>
    <dgm:cxn modelId="{C330B32A-767D-4C24-BFC2-B93AE763A7C1}" type="presOf" srcId="{5C794F38-8C08-4243-85BB-AAEF5ADB5BDE}" destId="{3E51C0BD-612E-4130-86FA-49431B57E2EB}" srcOrd="0"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794F38-8C08-4243-85BB-AAEF5ADB5BDE}" type="doc">
      <dgm:prSet loTypeId="urn:microsoft.com/office/officeart/2008/layout/HorizontalMultiLevelHierarchy" loCatId="hierarchy" qsTypeId="urn:microsoft.com/office/officeart/2005/8/quickstyle/3d2" qsCatId="3D" csTypeId="urn:microsoft.com/office/officeart/2005/8/colors/accent1_2" csCatId="accent1" phldr="0"/>
      <dgm:spPr/>
      <dgm:t>
        <a:bodyPr/>
        <a:lstStyle/>
        <a:p>
          <a:endParaRPr lang="fr-FR"/>
        </a:p>
      </dgm:t>
    </dgm:pt>
    <dgm:pt modelId="{3E51C0BD-612E-4130-86FA-49431B57E2EB}" type="pres">
      <dgm:prSet presAssocID="{5C794F38-8C08-4243-85BB-AAEF5ADB5BDE}" presName="Name0" presStyleCnt="0">
        <dgm:presLayoutVars>
          <dgm:chPref val="1"/>
          <dgm:dir/>
          <dgm:animOne val="branch"/>
          <dgm:animLvl val="lvl"/>
          <dgm:resizeHandles val="exact"/>
        </dgm:presLayoutVars>
      </dgm:prSet>
      <dgm:spPr/>
      <dgm:t>
        <a:bodyPr/>
        <a:lstStyle/>
        <a:p>
          <a:endParaRPr lang="fr-FR"/>
        </a:p>
      </dgm:t>
    </dgm:pt>
  </dgm:ptLst>
  <dgm:cxnLst>
    <dgm:cxn modelId="{BFAAF117-BEB7-421D-BE1A-1482300C7F3A}" type="presOf" srcId="{5C794F38-8C08-4243-85BB-AAEF5ADB5BDE}" destId="{3E51C0BD-612E-4130-86FA-49431B57E2EB}" srcOrd="0"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794F38-8C08-4243-85BB-AAEF5ADB5BDE}" type="doc">
      <dgm:prSet loTypeId="urn:microsoft.com/office/officeart/2008/layout/HorizontalMultiLevelHierarchy" loCatId="hierarchy" qsTypeId="urn:microsoft.com/office/officeart/2005/8/quickstyle/3d2" qsCatId="3D" csTypeId="urn:microsoft.com/office/officeart/2005/8/colors/accent1_2" csCatId="accent1" phldr="0"/>
      <dgm:spPr/>
      <dgm:t>
        <a:bodyPr/>
        <a:lstStyle/>
        <a:p>
          <a:endParaRPr lang="fr-FR"/>
        </a:p>
      </dgm:t>
    </dgm:pt>
    <dgm:pt modelId="{3E51C0BD-612E-4130-86FA-49431B57E2EB}" type="pres">
      <dgm:prSet presAssocID="{5C794F38-8C08-4243-85BB-AAEF5ADB5BDE}" presName="Name0" presStyleCnt="0">
        <dgm:presLayoutVars>
          <dgm:chPref val="1"/>
          <dgm:dir/>
          <dgm:animOne val="branch"/>
          <dgm:animLvl val="lvl"/>
          <dgm:resizeHandles val="exact"/>
        </dgm:presLayoutVars>
      </dgm:prSet>
      <dgm:spPr/>
      <dgm:t>
        <a:bodyPr/>
        <a:lstStyle/>
        <a:p>
          <a:endParaRPr lang="fr-FR"/>
        </a:p>
      </dgm:t>
    </dgm:pt>
  </dgm:ptLst>
  <dgm:cxnLst>
    <dgm:cxn modelId="{AE1CE8E7-57B5-4AAA-B281-B272FBAA89BE}" type="presOf" srcId="{5C794F38-8C08-4243-85BB-AAEF5ADB5BDE}" destId="{3E51C0BD-612E-4130-86FA-49431B57E2EB}" srcOrd="0"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794F38-8C08-4243-85BB-AAEF5ADB5BDE}" type="doc">
      <dgm:prSet loTypeId="urn:microsoft.com/office/officeart/2008/layout/HorizontalMultiLevelHierarchy" loCatId="hierarchy" qsTypeId="urn:microsoft.com/office/officeart/2005/8/quickstyle/3d2" qsCatId="3D" csTypeId="urn:microsoft.com/office/officeart/2005/8/colors/accent1_2" csCatId="accent1" phldr="0"/>
      <dgm:spPr/>
      <dgm:t>
        <a:bodyPr/>
        <a:lstStyle/>
        <a:p>
          <a:endParaRPr lang="fr-FR"/>
        </a:p>
      </dgm:t>
    </dgm:pt>
    <dgm:pt modelId="{3E51C0BD-612E-4130-86FA-49431B57E2EB}" type="pres">
      <dgm:prSet presAssocID="{5C794F38-8C08-4243-85BB-AAEF5ADB5BDE}" presName="Name0" presStyleCnt="0">
        <dgm:presLayoutVars>
          <dgm:chPref val="1"/>
          <dgm:dir/>
          <dgm:animOne val="branch"/>
          <dgm:animLvl val="lvl"/>
          <dgm:resizeHandles val="exact"/>
        </dgm:presLayoutVars>
      </dgm:prSet>
      <dgm:spPr/>
      <dgm:t>
        <a:bodyPr/>
        <a:lstStyle/>
        <a:p>
          <a:endParaRPr lang="fr-FR"/>
        </a:p>
      </dgm:t>
    </dgm:pt>
  </dgm:ptLst>
  <dgm:cxnLst>
    <dgm:cxn modelId="{2AB21FCC-AB0F-49C2-BC0B-125CCF76015E}" type="presOf" srcId="{5C794F38-8C08-4243-85BB-AAEF5ADB5BDE}" destId="{3E51C0BD-612E-4130-86FA-49431B57E2EB}" srcOrd="0"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794F38-8C08-4243-85BB-AAEF5ADB5BDE}" type="doc">
      <dgm:prSet loTypeId="urn:microsoft.com/office/officeart/2008/layout/HorizontalMultiLevelHierarchy" loCatId="hierarchy" qsTypeId="urn:microsoft.com/office/officeart/2005/8/quickstyle/3d2" qsCatId="3D" csTypeId="urn:microsoft.com/office/officeart/2005/8/colors/accent1_2" csCatId="accent1" phldr="0"/>
      <dgm:spPr/>
      <dgm:t>
        <a:bodyPr/>
        <a:lstStyle/>
        <a:p>
          <a:endParaRPr lang="fr-FR"/>
        </a:p>
      </dgm:t>
    </dgm:pt>
    <dgm:pt modelId="{3E51C0BD-612E-4130-86FA-49431B57E2EB}" type="pres">
      <dgm:prSet presAssocID="{5C794F38-8C08-4243-85BB-AAEF5ADB5BDE}" presName="Name0" presStyleCnt="0">
        <dgm:presLayoutVars>
          <dgm:chPref val="1"/>
          <dgm:dir/>
          <dgm:animOne val="branch"/>
          <dgm:animLvl val="lvl"/>
          <dgm:resizeHandles val="exact"/>
        </dgm:presLayoutVars>
      </dgm:prSet>
      <dgm:spPr/>
      <dgm:t>
        <a:bodyPr/>
        <a:lstStyle/>
        <a:p>
          <a:endParaRPr lang="fr-FR"/>
        </a:p>
      </dgm:t>
    </dgm:pt>
  </dgm:ptLst>
  <dgm:cxnLst>
    <dgm:cxn modelId="{736FE0A6-22D1-45E7-A8E8-1C5DBCCF398C}" type="presOf" srcId="{5C794F38-8C08-4243-85BB-AAEF5ADB5BDE}" destId="{3E51C0BD-612E-4130-86FA-49431B57E2EB}" srcOrd="0"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794F38-8C08-4243-85BB-AAEF5ADB5BDE}" type="doc">
      <dgm:prSet loTypeId="urn:microsoft.com/office/officeart/2008/layout/HorizontalMultiLevelHierarchy" loCatId="hierarchy" qsTypeId="urn:microsoft.com/office/officeart/2005/8/quickstyle/3d2" qsCatId="3D" csTypeId="urn:microsoft.com/office/officeart/2005/8/colors/accent1_2" csCatId="accent1" phldr="0"/>
      <dgm:spPr/>
      <dgm:t>
        <a:bodyPr/>
        <a:lstStyle/>
        <a:p>
          <a:endParaRPr lang="fr-FR"/>
        </a:p>
      </dgm:t>
    </dgm:pt>
    <dgm:pt modelId="{3E51C0BD-612E-4130-86FA-49431B57E2EB}" type="pres">
      <dgm:prSet presAssocID="{5C794F38-8C08-4243-85BB-AAEF5ADB5BDE}" presName="Name0" presStyleCnt="0">
        <dgm:presLayoutVars>
          <dgm:chPref val="1"/>
          <dgm:dir/>
          <dgm:animOne val="branch"/>
          <dgm:animLvl val="lvl"/>
          <dgm:resizeHandles val="exact"/>
        </dgm:presLayoutVars>
      </dgm:prSet>
      <dgm:spPr/>
      <dgm:t>
        <a:bodyPr/>
        <a:lstStyle/>
        <a:p>
          <a:endParaRPr lang="fr-FR"/>
        </a:p>
      </dgm:t>
    </dgm:pt>
  </dgm:ptLst>
  <dgm:cxnLst>
    <dgm:cxn modelId="{5B64A5F3-726E-4D8A-9253-ADBFD1E5D3A8}" type="presOf" srcId="{5C794F38-8C08-4243-85BB-AAEF5ADB5BDE}" destId="{3E51C0BD-612E-4130-86FA-49431B57E2EB}" srcOrd="0"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A9211-A540-4DAC-8C3E-84735123E841}" type="datetimeFigureOut">
              <a:rPr lang="fr-FR" smtClean="0"/>
              <a:t>19/06/2018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CE7E8-A5B0-403C-A0D5-856E3CFA3ABA}" type="slidenum">
              <a:rPr lang="fr-FR" smtClean="0"/>
              <a:t>‹N°›</a:t>
            </a:fld>
            <a:endParaRPr lang="fr-FR"/>
          </a:p>
        </p:txBody>
      </p:sp>
    </p:spTree>
    <p:extLst>
      <p:ext uri="{BB962C8B-B14F-4D97-AF65-F5344CB8AC3E}">
        <p14:creationId xmlns:p14="http://schemas.microsoft.com/office/powerpoint/2010/main" val="3614886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F79DDE-36F1-4034-B769-3169DE0300C9}"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6619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solidFill>
                  <a:srgbClr val="000000"/>
                </a:solidFill>
                <a:latin typeface="segoe-ui_normal"/>
              </a:rPr>
              <a:t>L'opérateur </a:t>
            </a:r>
            <a:r>
              <a:rPr lang="fr-FR" b="1" dirty="0" smtClean="0">
                <a:solidFill>
                  <a:srgbClr val="000000"/>
                </a:solidFill>
                <a:latin typeface="segoe-ui_bold"/>
              </a:rPr>
              <a:t>Table Scan</a:t>
            </a:r>
            <a:r>
              <a:rPr lang="fr-FR" dirty="0" smtClean="0">
                <a:solidFill>
                  <a:srgbClr val="000000"/>
                </a:solidFill>
                <a:latin typeface="segoe-ui_normal"/>
              </a:rPr>
              <a:t> extrait toutes les lignes de la table spécifiée dans la colonne </a:t>
            </a:r>
            <a:r>
              <a:rPr lang="fr-FR" b="1" dirty="0" smtClean="0">
                <a:solidFill>
                  <a:srgbClr val="000000"/>
                </a:solidFill>
                <a:latin typeface="segoe-ui_bold"/>
              </a:rPr>
              <a:t>Argument</a:t>
            </a:r>
            <a:r>
              <a:rPr lang="fr-FR" dirty="0" smtClean="0">
                <a:solidFill>
                  <a:srgbClr val="000000"/>
                </a:solidFill>
                <a:latin typeface="segoe-ui_normal"/>
              </a:rPr>
              <a:t> du plan d'exécution de requête. Si un prédicat WHERE:() figure dans la colonne </a:t>
            </a:r>
            <a:r>
              <a:rPr lang="fr-FR" b="1" dirty="0" smtClean="0">
                <a:solidFill>
                  <a:srgbClr val="000000"/>
                </a:solidFill>
                <a:latin typeface="segoe-ui_bold"/>
              </a:rPr>
              <a:t>Argument</a:t>
            </a:r>
            <a:r>
              <a:rPr lang="fr-FR" dirty="0" smtClean="0">
                <a:solidFill>
                  <a:srgbClr val="000000"/>
                </a:solidFill>
                <a:latin typeface="segoe-ui_normal"/>
              </a:rPr>
              <a:t> , seules les lignes répondant à ce prédicat sont retournées.</a:t>
            </a:r>
          </a:p>
          <a:p>
            <a:r>
              <a:rPr lang="fr-FR" dirty="0" smtClean="0">
                <a:solidFill>
                  <a:srgbClr val="000000"/>
                </a:solidFill>
                <a:latin typeface="segoe-ui_normal"/>
              </a:rPr>
              <a:t>Table scan est utilisé avec une table dite « </a:t>
            </a:r>
            <a:r>
              <a:rPr lang="fr-FR" dirty="0" err="1" smtClean="0">
                <a:solidFill>
                  <a:srgbClr val="000000"/>
                </a:solidFill>
                <a:latin typeface="segoe-ui_normal"/>
              </a:rPr>
              <a:t>heap</a:t>
            </a:r>
            <a:r>
              <a:rPr lang="fr-FR" dirty="0" smtClean="0">
                <a:solidFill>
                  <a:srgbClr val="000000"/>
                </a:solidFill>
                <a:latin typeface="segoe-ui_normal"/>
              </a:rPr>
              <a:t> » ne possédant pas d index cluster </a:t>
            </a:r>
          </a:p>
          <a:p>
            <a:endParaRPr lang="fr-FR" dirty="0" smtClean="0">
              <a:solidFill>
                <a:srgbClr val="000000"/>
              </a:solidFill>
              <a:latin typeface="segoe-ui_norm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L’opérateur </a:t>
            </a:r>
            <a:r>
              <a:rPr lang="fr-FR" b="1" dirty="0" err="1" smtClean="0"/>
              <a:t>Clustered</a:t>
            </a:r>
            <a:r>
              <a:rPr lang="fr-FR" b="1" dirty="0" smtClean="0"/>
              <a:t> Index Scan</a:t>
            </a:r>
            <a:r>
              <a:rPr lang="fr-FR" dirty="0" smtClean="0"/>
              <a:t> analyse l’index cluster spécifié dans la colonne Argument du plan d’exécution de requête. Lit entièrement l'index (toutes les lignes) dans l'ordre de l'index. Selon diverses statistiques systèmes, la base de données peut utiliser cette opération si elle a besoin de toutes les lignes dans l'ordre de l'index, </a:t>
            </a:r>
          </a:p>
          <a:p>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L'opérateur </a:t>
            </a:r>
            <a:r>
              <a:rPr lang="fr-FR" b="1" dirty="0" err="1" smtClean="0"/>
              <a:t>Clustered</a:t>
            </a:r>
            <a:r>
              <a:rPr lang="fr-FR" b="1" dirty="0" smtClean="0"/>
              <a:t> Index </a:t>
            </a:r>
            <a:r>
              <a:rPr lang="fr-FR" b="1" dirty="0" err="1" smtClean="0"/>
              <a:t>Seek</a:t>
            </a:r>
            <a:r>
              <a:rPr lang="fr-FR" dirty="0" smtClean="0"/>
              <a:t> utilise la fonction recherche des index pour extraire des lignes d'un index cluster.</a:t>
            </a:r>
          </a:p>
          <a:p>
            <a:endParaRPr lang="fr-FR" dirty="0" smtClean="0"/>
          </a:p>
          <a:p>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L'opérateur </a:t>
            </a:r>
            <a:r>
              <a:rPr lang="fr-FR" b="1" dirty="0" smtClean="0"/>
              <a:t>Key </a:t>
            </a:r>
            <a:r>
              <a:rPr lang="fr-FR" b="1" dirty="0" err="1" smtClean="0"/>
              <a:t>Lookup</a:t>
            </a:r>
            <a:r>
              <a:rPr lang="fr-FR" dirty="0" smtClean="0"/>
              <a:t> est une recherche de signet sur une table avec un index cluster. La colonne </a:t>
            </a:r>
            <a:r>
              <a:rPr lang="fr-FR" b="1" dirty="0" smtClean="0"/>
              <a:t>Argument</a:t>
            </a:r>
            <a:r>
              <a:rPr lang="fr-FR" dirty="0" smtClean="0"/>
              <a:t> contient le nom de l'index cluster et la clé de </a:t>
            </a:r>
            <a:r>
              <a:rPr lang="fr-FR" dirty="0" err="1" smtClean="0"/>
              <a:t>clustering</a:t>
            </a:r>
            <a:r>
              <a:rPr lang="fr-FR" dirty="0" smtClean="0"/>
              <a:t> utilisée pour rechercher la ligne dans l'index cluster. </a:t>
            </a:r>
            <a:r>
              <a:rPr lang="fr-FR" b="1" dirty="0" smtClean="0"/>
              <a:t>Key </a:t>
            </a:r>
            <a:r>
              <a:rPr lang="fr-FR" b="1" dirty="0" err="1" smtClean="0"/>
              <a:t>Lookup</a:t>
            </a:r>
            <a:r>
              <a:rPr lang="fr-FR" dirty="0" smtClean="0"/>
              <a:t> est toujours accompagné par un opérateur </a:t>
            </a:r>
            <a:r>
              <a:rPr lang="fr-FR" b="1" dirty="0" err="1" smtClean="0"/>
              <a:t>Nested</a:t>
            </a:r>
            <a:r>
              <a:rPr lang="fr-FR" b="1" dirty="0" smtClean="0"/>
              <a:t> </a:t>
            </a:r>
            <a:r>
              <a:rPr lang="fr-FR" b="1" dirty="0" err="1" smtClean="0"/>
              <a:t>Loops</a:t>
            </a:r>
            <a:r>
              <a:rPr lang="fr-FR" dirty="0" smtClean="0"/>
              <a:t> .</a:t>
            </a:r>
          </a:p>
          <a:p>
            <a:endParaRPr lang="fr-FR" dirty="0"/>
          </a:p>
        </p:txBody>
      </p:sp>
      <p:sp>
        <p:nvSpPr>
          <p:cNvPr id="4" name="Espace réservé du numéro de diapositive 3"/>
          <p:cNvSpPr>
            <a:spLocks noGrp="1"/>
          </p:cNvSpPr>
          <p:nvPr>
            <p:ph type="sldNum" sz="quarter" idx="10"/>
          </p:nvPr>
        </p:nvSpPr>
        <p:spPr/>
        <p:txBody>
          <a:bodyPr/>
          <a:lstStyle/>
          <a:p>
            <a:fld id="{B83CE7E8-A5B0-403C-A0D5-856E3CFA3ABA}" type="slidenum">
              <a:rPr lang="fr-FR" smtClean="0"/>
              <a:t>2</a:t>
            </a:fld>
            <a:endParaRPr lang="fr-FR"/>
          </a:p>
        </p:txBody>
      </p:sp>
    </p:spTree>
    <p:extLst>
      <p:ext uri="{BB962C8B-B14F-4D97-AF65-F5344CB8AC3E}">
        <p14:creationId xmlns:p14="http://schemas.microsoft.com/office/powerpoint/2010/main" val="250877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a:t>
            </a:r>
            <a:r>
              <a:rPr lang="fr-FR" dirty="0" err="1" smtClean="0"/>
              <a:t>Parsing</a:t>
            </a:r>
            <a:r>
              <a:rPr lang="fr-FR" dirty="0" smtClean="0"/>
              <a:t> </a:t>
            </a:r>
          </a:p>
          <a:p>
            <a:pPr lvl="1"/>
            <a:r>
              <a:rPr lang="fr-FR" dirty="0" smtClean="0"/>
              <a:t>pas d’erreur de syntaxe</a:t>
            </a:r>
          </a:p>
          <a:p>
            <a:pPr lvl="1"/>
            <a:r>
              <a:rPr lang="fr-FR" dirty="0" smtClean="0"/>
              <a:t>Pas de mot réservé </a:t>
            </a:r>
          </a:p>
          <a:p>
            <a:r>
              <a:rPr lang="fr-FR" dirty="0" smtClean="0"/>
              <a:t>Binding</a:t>
            </a:r>
          </a:p>
          <a:p>
            <a:pPr lvl="1"/>
            <a:r>
              <a:rPr lang="fr-FR" dirty="0" smtClean="0"/>
              <a:t>Résolution de nom pour vérifier si ils sont bien référencé</a:t>
            </a:r>
          </a:p>
          <a:p>
            <a:pPr lvl="1"/>
            <a:r>
              <a:rPr lang="fr-FR" dirty="0" smtClean="0"/>
              <a:t>Validation des droits de l’utilisateur</a:t>
            </a:r>
          </a:p>
          <a:p>
            <a:r>
              <a:rPr lang="fr-FR" dirty="0" err="1" smtClean="0"/>
              <a:t>Algebrited</a:t>
            </a:r>
            <a:r>
              <a:rPr lang="fr-FR" dirty="0" smtClean="0"/>
              <a:t> </a:t>
            </a:r>
            <a:r>
              <a:rPr lang="fr-FR" dirty="0" err="1" smtClean="0"/>
              <a:t>tree</a:t>
            </a:r>
            <a:r>
              <a:rPr lang="fr-FR" dirty="0" smtClean="0"/>
              <a:t> </a:t>
            </a:r>
          </a:p>
          <a:p>
            <a:pPr lvl="1"/>
            <a:r>
              <a:rPr lang="fr-FR" dirty="0" smtClean="0"/>
              <a:t>l’arbre de requête « algébrisé » qui lui décrit les opérations à effectuer</a:t>
            </a:r>
          </a:p>
          <a:p>
            <a:endParaRPr lang="fr-FR" dirty="0"/>
          </a:p>
        </p:txBody>
      </p:sp>
      <p:sp>
        <p:nvSpPr>
          <p:cNvPr id="4" name="Espace réservé du numéro de diapositive 3"/>
          <p:cNvSpPr>
            <a:spLocks noGrp="1"/>
          </p:cNvSpPr>
          <p:nvPr>
            <p:ph type="sldNum" sz="quarter" idx="10"/>
          </p:nvPr>
        </p:nvSpPr>
        <p:spPr/>
        <p:txBody>
          <a:bodyPr/>
          <a:lstStyle/>
          <a:p>
            <a:fld id="{B83CE7E8-A5B0-403C-A0D5-856E3CFA3ABA}" type="slidenum">
              <a:rPr lang="fr-FR" smtClean="0"/>
              <a:t>3</a:t>
            </a:fld>
            <a:endParaRPr lang="fr-FR"/>
          </a:p>
        </p:txBody>
      </p:sp>
    </p:spTree>
    <p:extLst>
      <p:ext uri="{BB962C8B-B14F-4D97-AF65-F5344CB8AC3E}">
        <p14:creationId xmlns:p14="http://schemas.microsoft.com/office/powerpoint/2010/main" val="988717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simplification	</a:t>
            </a:r>
          </a:p>
          <a:p>
            <a:pPr lvl="1"/>
            <a:r>
              <a:rPr lang="fr-FR" dirty="0" smtClean="0"/>
              <a:t>Suppression de la redondance</a:t>
            </a:r>
          </a:p>
          <a:p>
            <a:pPr lvl="1"/>
            <a:r>
              <a:rPr lang="fr-FR" dirty="0" smtClean="0"/>
              <a:t>Transformation de sous – requête  en jointure</a:t>
            </a:r>
          </a:p>
          <a:p>
            <a:pPr lvl="1"/>
            <a:r>
              <a:rPr lang="fr-FR" dirty="0" smtClean="0"/>
              <a:t>Filtre appliqué le plus tôt possible 	</a:t>
            </a:r>
          </a:p>
          <a:p>
            <a:pPr lvl="1"/>
            <a:r>
              <a:rPr lang="fr-FR" dirty="0" smtClean="0"/>
              <a:t>Détection des contradictions</a:t>
            </a:r>
          </a:p>
          <a:p>
            <a:endParaRPr lang="fr-FR" dirty="0"/>
          </a:p>
        </p:txBody>
      </p:sp>
      <p:sp>
        <p:nvSpPr>
          <p:cNvPr id="4" name="Espace réservé du numéro de diapositive 3"/>
          <p:cNvSpPr>
            <a:spLocks noGrp="1"/>
          </p:cNvSpPr>
          <p:nvPr>
            <p:ph type="sldNum" sz="quarter" idx="10"/>
          </p:nvPr>
        </p:nvSpPr>
        <p:spPr/>
        <p:txBody>
          <a:bodyPr/>
          <a:lstStyle/>
          <a:p>
            <a:fld id="{B83CE7E8-A5B0-403C-A0D5-856E3CFA3ABA}" type="slidenum">
              <a:rPr lang="fr-FR" smtClean="0"/>
              <a:t>4</a:t>
            </a:fld>
            <a:endParaRPr lang="fr-FR"/>
          </a:p>
        </p:txBody>
      </p:sp>
    </p:spTree>
    <p:extLst>
      <p:ext uri="{BB962C8B-B14F-4D97-AF65-F5344CB8AC3E}">
        <p14:creationId xmlns:p14="http://schemas.microsoft.com/office/powerpoint/2010/main" val="615966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Plan trivial </a:t>
            </a:r>
          </a:p>
          <a:p>
            <a:r>
              <a:rPr lang="fr-FR" dirty="0" smtClean="0"/>
              <a:t> ou Full</a:t>
            </a:r>
          </a:p>
          <a:p>
            <a:pPr lvl="1"/>
            <a:r>
              <a:rPr lang="fr-FR" dirty="0" err="1" smtClean="0"/>
              <a:t>Dbcc</a:t>
            </a:r>
            <a:r>
              <a:rPr lang="fr-FR" dirty="0" smtClean="0"/>
              <a:t>   </a:t>
            </a:r>
            <a:r>
              <a:rPr lang="fr-FR" dirty="0" err="1" smtClean="0"/>
              <a:t>traceon</a:t>
            </a:r>
            <a:r>
              <a:rPr lang="fr-FR" dirty="0" smtClean="0"/>
              <a:t>(8666) :  &lt;</a:t>
            </a:r>
            <a:r>
              <a:rPr lang="fr-FR" dirty="0" err="1" smtClean="0"/>
              <a:t>ModTrackingInfo</a:t>
            </a:r>
            <a:r>
              <a:rPr lang="fr-FR" dirty="0" smtClean="0"/>
              <a:t>&gt;	</a:t>
            </a:r>
          </a:p>
          <a:p>
            <a:pPr lvl="1"/>
            <a:endParaRPr lang="fr-FR" dirty="0" smtClean="0"/>
          </a:p>
          <a:p>
            <a:pPr marL="201168" lvl="1" indent="0">
              <a:buNone/>
            </a:pPr>
            <a:r>
              <a:rPr lang="fr-FR" dirty="0" smtClean="0"/>
              <a:t>Mise en cache du plan</a:t>
            </a:r>
          </a:p>
          <a:p>
            <a:pPr lvl="1"/>
            <a:r>
              <a:rPr lang="fr-FR" dirty="0" smtClean="0"/>
              <a:t>Attention au </a:t>
            </a:r>
            <a:r>
              <a:rPr lang="fr-FR" dirty="0" err="1" smtClean="0"/>
              <a:t>parameter</a:t>
            </a:r>
            <a:r>
              <a:rPr lang="fr-FR" dirty="0" smtClean="0"/>
              <a:t> </a:t>
            </a:r>
            <a:r>
              <a:rPr lang="fr-FR" dirty="0" err="1" smtClean="0"/>
              <a:t>sniffing</a:t>
            </a:r>
            <a:r>
              <a:rPr lang="fr-FR" dirty="0" smtClean="0"/>
              <a:t>  </a:t>
            </a:r>
          </a:p>
          <a:p>
            <a:endParaRPr lang="fr-FR" dirty="0" smtClean="0"/>
          </a:p>
          <a:p>
            <a:endParaRPr lang="fr-FR" dirty="0" smtClean="0"/>
          </a:p>
          <a:p>
            <a:r>
              <a:rPr lang="fr-FR" b="1" dirty="0" err="1" smtClean="0"/>
              <a:t>Role</a:t>
            </a:r>
            <a:r>
              <a:rPr lang="fr-FR" dirty="0" smtClean="0"/>
              <a:t> </a:t>
            </a:r>
          </a:p>
          <a:p>
            <a:endParaRPr lang="fr-FR" dirty="0" smtClean="0"/>
          </a:p>
          <a:p>
            <a:r>
              <a:rPr lang="fr-FR" dirty="0" smtClean="0"/>
              <a:t>Déterminer le meilleur</a:t>
            </a:r>
            <a:r>
              <a:rPr lang="fr-FR" baseline="0" dirty="0" smtClean="0"/>
              <a:t> chemin de </a:t>
            </a:r>
            <a:r>
              <a:rPr lang="fr-FR" baseline="0" dirty="0" err="1" smtClean="0"/>
              <a:t>récuperation</a:t>
            </a:r>
            <a:r>
              <a:rPr lang="fr-FR" baseline="0" dirty="0" smtClean="0"/>
              <a:t> des données</a:t>
            </a:r>
          </a:p>
          <a:p>
            <a:endParaRPr lang="fr-FR" baseline="0" dirty="0" smtClean="0"/>
          </a:p>
          <a:p>
            <a:r>
              <a:rPr lang="fr-FR" b="1" baseline="0" dirty="0" smtClean="0"/>
              <a:t>Son fonctionnement</a:t>
            </a:r>
          </a:p>
          <a:p>
            <a:endParaRPr lang="fr-FR" baseline="0" dirty="0" smtClean="0"/>
          </a:p>
          <a:p>
            <a:r>
              <a:rPr lang="fr-FR" baseline="0" dirty="0" smtClean="0"/>
              <a:t>S’appuie sur la notion de cout (</a:t>
            </a:r>
            <a:r>
              <a:rPr lang="fr-FR" baseline="0" dirty="0" err="1" smtClean="0"/>
              <a:t>cost</a:t>
            </a:r>
            <a:r>
              <a:rPr lang="fr-FR" baseline="0" dirty="0" smtClean="0"/>
              <a:t> </a:t>
            </a:r>
            <a:r>
              <a:rPr lang="fr-FR" baseline="0" dirty="0" err="1" smtClean="0"/>
              <a:t>based</a:t>
            </a:r>
            <a:r>
              <a:rPr lang="fr-FR" baseline="0" dirty="0" smtClean="0"/>
              <a:t> optimiser ) </a:t>
            </a:r>
          </a:p>
          <a:p>
            <a:r>
              <a:rPr lang="fr-FR" baseline="0" dirty="0" smtClean="0"/>
              <a:t>D’</a:t>
            </a:r>
            <a:r>
              <a:rPr lang="fr-FR" baseline="0" dirty="0" err="1" smtClean="0"/>
              <a:t>apres</a:t>
            </a:r>
            <a:r>
              <a:rPr lang="fr-FR" baseline="0" dirty="0" smtClean="0"/>
              <a:t> les statistique (des statistique obsolète et le plan sera mauvais ) </a:t>
            </a:r>
          </a:p>
          <a:p>
            <a:endParaRPr lang="fr-FR" baseline="0" dirty="0" smtClean="0"/>
          </a:p>
          <a:p>
            <a:endParaRPr lang="fr-FR" baseline="0" dirty="0" smtClean="0"/>
          </a:p>
          <a:p>
            <a:r>
              <a:rPr lang="fr-FR" baseline="0" dirty="0" err="1" smtClean="0"/>
              <a:t>Possibilite</a:t>
            </a:r>
            <a:r>
              <a:rPr lang="fr-FR" baseline="0" dirty="0" smtClean="0"/>
              <a:t> de modifier son comportement </a:t>
            </a:r>
          </a:p>
          <a:p>
            <a:endParaRPr lang="fr-FR" baseline="0" dirty="0" smtClean="0"/>
          </a:p>
          <a:p>
            <a:r>
              <a:rPr lang="fr-FR" baseline="0" dirty="0" err="1" smtClean="0"/>
              <a:t>Hint</a:t>
            </a:r>
            <a:r>
              <a:rPr lang="fr-FR" baseline="0" dirty="0" smtClean="0"/>
              <a:t>  (table + </a:t>
            </a:r>
            <a:r>
              <a:rPr lang="fr-FR" baseline="0" dirty="0" err="1" smtClean="0"/>
              <a:t>requete</a:t>
            </a:r>
            <a:r>
              <a:rPr lang="fr-FR" baseline="0" dirty="0" smtClean="0"/>
              <a:t>  ) </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83CE7E8-A5B0-403C-A0D5-856E3CFA3ABA}" type="slidenum">
              <a:rPr lang="fr-FR" smtClean="0"/>
              <a:t>6</a:t>
            </a:fld>
            <a:endParaRPr lang="fr-FR"/>
          </a:p>
        </p:txBody>
      </p:sp>
    </p:spTree>
    <p:extLst>
      <p:ext uri="{BB962C8B-B14F-4D97-AF65-F5344CB8AC3E}">
        <p14:creationId xmlns:p14="http://schemas.microsoft.com/office/powerpoint/2010/main" val="3010837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Le </a:t>
            </a:r>
            <a:r>
              <a:rPr lang="fr-FR" sz="1200" b="0" i="0" kern="1200" dirty="0" err="1" smtClean="0">
                <a:solidFill>
                  <a:schemeClr val="tx1"/>
                </a:solidFill>
                <a:effectLst/>
                <a:latin typeface="+mn-lt"/>
                <a:ea typeface="+mn-ea"/>
                <a:cs typeface="+mn-cs"/>
              </a:rPr>
              <a:t>parameter</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sniffing</a:t>
            </a:r>
            <a:r>
              <a:rPr lang="fr-FR" sz="1200" b="0" i="0" kern="1200" dirty="0" smtClean="0">
                <a:solidFill>
                  <a:schemeClr val="tx1"/>
                </a:solidFill>
                <a:effectLst/>
                <a:latin typeface="+mn-lt"/>
                <a:ea typeface="+mn-ea"/>
                <a:cs typeface="+mn-cs"/>
              </a:rPr>
              <a:t> permet à  SQL de compiler un plan qui est adapté au type de paramètre qui est passé dans la procédure stockée. </a:t>
            </a:r>
          </a:p>
          <a:p>
            <a:r>
              <a:rPr lang="fr-FR" sz="1200" b="0" i="0" kern="1200" dirty="0" smtClean="0">
                <a:solidFill>
                  <a:schemeClr val="tx1"/>
                </a:solidFill>
                <a:effectLst/>
                <a:latin typeface="+mn-lt"/>
                <a:ea typeface="+mn-ea"/>
                <a:cs typeface="+mn-cs"/>
              </a:rPr>
              <a:t>Le </a:t>
            </a:r>
            <a:r>
              <a:rPr lang="fr-FR" sz="1200" b="0" i="0" kern="1200" dirty="0" err="1" smtClean="0">
                <a:solidFill>
                  <a:schemeClr val="tx1"/>
                </a:solidFill>
                <a:effectLst/>
                <a:latin typeface="+mn-lt"/>
                <a:ea typeface="+mn-ea"/>
                <a:cs typeface="+mn-cs"/>
              </a:rPr>
              <a:t>parameter</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sniffing</a:t>
            </a:r>
            <a:r>
              <a:rPr lang="fr-FR" sz="1200" b="0" i="0" kern="1200" dirty="0" smtClean="0">
                <a:solidFill>
                  <a:schemeClr val="tx1"/>
                </a:solidFill>
                <a:effectLst/>
                <a:latin typeface="+mn-lt"/>
                <a:ea typeface="+mn-ea"/>
                <a:cs typeface="+mn-cs"/>
              </a:rPr>
              <a:t> peut affecter toutes sortes de requêtes, mais les requêtes qui utilisent LIKE  sont particulièrement sujet à ce genre de problème. </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Plan</a:t>
            </a:r>
            <a:r>
              <a:rPr lang="fr-FR" sz="1200" b="0" i="0" kern="1200" baseline="0" dirty="0" smtClean="0">
                <a:solidFill>
                  <a:schemeClr val="tx1"/>
                </a:solidFill>
                <a:effectLst/>
                <a:latin typeface="+mn-lt"/>
                <a:ea typeface="+mn-ea"/>
                <a:cs typeface="+mn-cs"/>
              </a:rPr>
              <a:t> d actions : </a:t>
            </a:r>
          </a:p>
          <a:p>
            <a:endParaRPr lang="fr-FR" sz="1200" b="0" i="0" kern="1200" baseline="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Utilisez une variable pour feinter le moteur.</a:t>
            </a:r>
          </a:p>
          <a:p>
            <a:r>
              <a:rPr lang="fr-FR" sz="1200" b="0" i="0" kern="1200" dirty="0" smtClean="0">
                <a:solidFill>
                  <a:schemeClr val="tx1"/>
                </a:solidFill>
                <a:effectLst/>
                <a:latin typeface="+mn-lt"/>
                <a:ea typeface="+mn-ea"/>
                <a:cs typeface="+mn-cs"/>
              </a:rPr>
              <a:t>Ou pouvez utiliser l'option de requête suivante: OPTIMIZE FOR RECOMPILE</a:t>
            </a:r>
          </a:p>
          <a:p>
            <a:endParaRPr lang="fr-FR" dirty="0"/>
          </a:p>
        </p:txBody>
      </p:sp>
      <p:sp>
        <p:nvSpPr>
          <p:cNvPr id="4" name="Espace réservé du numéro de diapositive 3"/>
          <p:cNvSpPr>
            <a:spLocks noGrp="1"/>
          </p:cNvSpPr>
          <p:nvPr>
            <p:ph type="sldNum" sz="quarter" idx="10"/>
          </p:nvPr>
        </p:nvSpPr>
        <p:spPr/>
        <p:txBody>
          <a:bodyPr/>
          <a:lstStyle/>
          <a:p>
            <a:fld id="{B83CE7E8-A5B0-403C-A0D5-856E3CFA3ABA}" type="slidenum">
              <a:rPr lang="fr-FR" smtClean="0"/>
              <a:t>8</a:t>
            </a:fld>
            <a:endParaRPr lang="fr-FR"/>
          </a:p>
        </p:txBody>
      </p:sp>
    </p:spTree>
    <p:extLst>
      <p:ext uri="{BB962C8B-B14F-4D97-AF65-F5344CB8AC3E}">
        <p14:creationId xmlns:p14="http://schemas.microsoft.com/office/powerpoint/2010/main" val="1247223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 prefix object names  </a:t>
            </a:r>
          </a:p>
          <a:p>
            <a:r>
              <a:rPr lang="en-US" sz="1200" b="0" i="0" kern="1200" dirty="0" smtClean="0">
                <a:solidFill>
                  <a:schemeClr val="tx1"/>
                </a:solidFill>
                <a:effectLst/>
                <a:latin typeface="+mn-lt"/>
                <a:ea typeface="+mn-ea"/>
                <a:cs typeface="+mn-cs"/>
              </a:rPr>
              <a:t>Reason: If owner/schema name is not provided, SQL Server’s engine tries to find it in all schemas until the object finds it. SQL Server engine will not search for the table outside of its owner/schema if the owner/schema name is provided.</a:t>
            </a:r>
            <a:endParaRPr lang="en-US" dirty="0" smtClean="0"/>
          </a:p>
          <a:p>
            <a:endParaRPr lang="en-US" dirty="0" smtClean="0"/>
          </a:p>
          <a:p>
            <a:r>
              <a:rPr lang="en-US" dirty="0" smtClean="0"/>
              <a:t>A UNION statement effectively does a SELECT DISTINCT on the results set. If you know that all the records returned are unique from your union, use UNION ALL instead, it gives faster  </a:t>
            </a:r>
          </a:p>
          <a:p>
            <a:r>
              <a:rPr lang="en-US" dirty="0" smtClean="0"/>
              <a:t> </a:t>
            </a:r>
          </a:p>
          <a:p>
            <a:r>
              <a:rPr lang="en-US" sz="1200" b="1" i="0" kern="1200" dirty="0" smtClean="0">
                <a:solidFill>
                  <a:schemeClr val="tx1"/>
                </a:solidFill>
                <a:effectLst/>
                <a:latin typeface="+mn-lt"/>
                <a:ea typeface="+mn-ea"/>
                <a:cs typeface="+mn-cs"/>
              </a:rPr>
              <a:t>Use SET NOCOUNT ON</a:t>
            </a:r>
          </a:p>
          <a:p>
            <a:r>
              <a:rPr lang="en-US" sz="1200" b="0" i="0" kern="1200" dirty="0" smtClean="0">
                <a:solidFill>
                  <a:schemeClr val="tx1"/>
                </a:solidFill>
                <a:effectLst/>
                <a:latin typeface="+mn-lt"/>
                <a:ea typeface="+mn-ea"/>
                <a:cs typeface="+mn-cs"/>
              </a:rPr>
              <a:t>Use SET NOCOUNT ON with DML operations.</a:t>
            </a:r>
          </a:p>
          <a:p>
            <a:r>
              <a:rPr lang="en-US" sz="1200" b="0" i="0" kern="1200" dirty="0" smtClean="0">
                <a:solidFill>
                  <a:schemeClr val="tx1"/>
                </a:solidFill>
                <a:effectLst/>
                <a:latin typeface="+mn-lt"/>
                <a:ea typeface="+mn-ea"/>
                <a:cs typeface="+mn-cs"/>
              </a:rPr>
              <a:t>Reason: When performing DML operations (i.e. INSERT, DELETE, SELECT, and UPDATE), SQL Server always returns the number of rows affected. In complex queries with a lot of joins, this becomes a huge performance issue. Using SET NOCOUNT ON will improve performance because it will not count the number of rows affected.</a:t>
            </a:r>
          </a:p>
          <a:p>
            <a:endParaRPr lang="fr-FR" dirty="0" smtClean="0"/>
          </a:p>
          <a:p>
            <a:r>
              <a:rPr lang="en-US" sz="1200" b="1" i="0" kern="1200" dirty="0" smtClean="0">
                <a:solidFill>
                  <a:schemeClr val="tx1"/>
                </a:solidFill>
                <a:effectLst/>
                <a:latin typeface="+mn-lt"/>
                <a:ea typeface="+mn-ea"/>
                <a:cs typeface="+mn-cs"/>
              </a:rPr>
              <a:t> Avoid Using GROUP BY, ORDER BY, and DISTINCT</a:t>
            </a:r>
          </a:p>
          <a:p>
            <a:r>
              <a:rPr lang="en-US" sz="1200" b="0" i="0" kern="1200" dirty="0" smtClean="0">
                <a:solidFill>
                  <a:schemeClr val="tx1"/>
                </a:solidFill>
                <a:effectLst/>
                <a:latin typeface="+mn-lt"/>
                <a:ea typeface="+mn-ea"/>
                <a:cs typeface="+mn-cs"/>
              </a:rPr>
              <a:t>Avoid using GROUP BY, ORDER BY, and DISTINCT as much as possible</a:t>
            </a:r>
          </a:p>
          <a:p>
            <a:r>
              <a:rPr lang="en-US" sz="1200" b="0" i="0" kern="1200" dirty="0" smtClean="0">
                <a:solidFill>
                  <a:schemeClr val="tx1"/>
                </a:solidFill>
                <a:effectLst/>
                <a:latin typeface="+mn-lt"/>
                <a:ea typeface="+mn-ea"/>
                <a:cs typeface="+mn-cs"/>
              </a:rPr>
              <a:t>Reason: When using GROUP BY, ORDER BY, or DISTINCT, SQL Server engine creates a work table and puts the data on the work table. After that, it organizes this data in work table as requested by the query, and then it returns the final result.</a:t>
            </a:r>
          </a:p>
          <a:p>
            <a:r>
              <a:rPr lang="en-US" sz="1200" b="0" i="0" kern="1200" dirty="0" smtClean="0">
                <a:solidFill>
                  <a:schemeClr val="tx1"/>
                </a:solidFill>
                <a:effectLst/>
                <a:latin typeface="+mn-lt"/>
                <a:ea typeface="+mn-ea"/>
                <a:cs typeface="+mn-cs"/>
              </a:rPr>
              <a:t>Use GROUP BY, ORDER BY, or DISTINCT in your query only when absolutely necessary.</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Try to avoid “TABLE OR INDEX SCAN” in queries</a:t>
            </a:r>
          </a:p>
          <a:p>
            <a:r>
              <a:rPr lang="en-US" sz="1200" b="0" i="0" kern="1200" dirty="0" smtClean="0">
                <a:solidFill>
                  <a:schemeClr val="tx1"/>
                </a:solidFill>
                <a:effectLst/>
                <a:latin typeface="+mn-lt"/>
                <a:ea typeface="+mn-ea"/>
                <a:cs typeface="+mn-cs"/>
              </a:rPr>
              <a:t>Performance is the most critical issue for SQL Server. For this reason, we should pay attention to performance criteria of queries. Well written queries will consume minimum resources and will be effective in terms of performance. Indexes provide query performance, so we need use indexes effectively.</a:t>
            </a:r>
          </a:p>
          <a:p>
            <a:r>
              <a:rPr lang="en-US" sz="1200" b="1" i="0" kern="1200" dirty="0" smtClean="0">
                <a:solidFill>
                  <a:schemeClr val="tx1"/>
                </a:solidFill>
                <a:effectLst/>
                <a:latin typeface="+mn-lt"/>
                <a:ea typeface="+mn-ea"/>
                <a:cs typeface="+mn-cs"/>
              </a:rPr>
              <a:t>Tip</a:t>
            </a:r>
            <a:r>
              <a:rPr lang="en-US" sz="1200" b="0" i="0" kern="1200" dirty="0" smtClean="0">
                <a:solidFill>
                  <a:schemeClr val="tx1"/>
                </a:solidFill>
                <a:effectLst/>
                <a:latin typeface="+mn-lt"/>
                <a:ea typeface="+mn-ea"/>
                <a:cs typeface="+mn-cs"/>
              </a:rPr>
              <a:t>: When we see index scan in the execution plan, it means SQL Server reads all index pages and then find relevant records. But an index seek reads only required pages and is much selective than index scan.</a:t>
            </a:r>
          </a:p>
          <a:p>
            <a:endParaRPr lang="en-US" sz="1200" b="0" i="0" kern="1200" dirty="0" smtClean="0">
              <a:solidFill>
                <a:schemeClr val="tx1"/>
              </a:solidFill>
              <a:effectLst/>
              <a:latin typeface="+mn-lt"/>
              <a:ea typeface="+mn-ea"/>
              <a:cs typeface="+mn-cs"/>
            </a:endParaRP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83CE7E8-A5B0-403C-A0D5-856E3CFA3ABA}" type="slidenum">
              <a:rPr lang="fr-FR" smtClean="0"/>
              <a:t>9</a:t>
            </a:fld>
            <a:endParaRPr lang="fr-FR"/>
          </a:p>
        </p:txBody>
      </p:sp>
    </p:spTree>
    <p:extLst>
      <p:ext uri="{BB962C8B-B14F-4D97-AF65-F5344CB8AC3E}">
        <p14:creationId xmlns:p14="http://schemas.microsoft.com/office/powerpoint/2010/main" val="813703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r>
              <a:rPr lang="fr-FR"/>
              <a:t>IDITech - SUJET DE L'IDITech - Date de l'IDITech</a:t>
            </a: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57FDD2-C7B6-44DE-926A-3546E9D2173C}" type="slidenum">
              <a:rPr lang="fr-FR" smtClean="0"/>
              <a:t>‹N°›</a:t>
            </a:fld>
            <a:endParaRPr lang="fr-F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76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IDITech - SUJET DE L'IDITech - Date de l'IDITech</a:t>
            </a: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57FDD2-C7B6-44DE-926A-3546E9D2173C}" type="slidenum">
              <a:rPr lang="fr-FR" smtClean="0"/>
              <a:t>‹N°›</a:t>
            </a:fld>
            <a:endParaRPr lang="fr-FR"/>
          </a:p>
        </p:txBody>
      </p:sp>
    </p:spTree>
    <p:extLst>
      <p:ext uri="{BB962C8B-B14F-4D97-AF65-F5344CB8AC3E}">
        <p14:creationId xmlns:p14="http://schemas.microsoft.com/office/powerpoint/2010/main" val="306369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IDITech - SUJET DE L'IDITech - Date de l'IDITech</a:t>
            </a: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57FDD2-C7B6-44DE-926A-3546E9D2173C}" type="slidenum">
              <a:rPr lang="fr-FR" smtClean="0"/>
              <a:t>‹N°›</a:t>
            </a:fld>
            <a:endParaRPr lang="fr-FR"/>
          </a:p>
        </p:txBody>
      </p:sp>
    </p:spTree>
    <p:extLst>
      <p:ext uri="{BB962C8B-B14F-4D97-AF65-F5344CB8AC3E}">
        <p14:creationId xmlns:p14="http://schemas.microsoft.com/office/powerpoint/2010/main" val="2748041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IDITech - SUJET DE L'IDITech - Date de l'IDITech</a:t>
            </a:r>
            <a:endParaRPr lang="fr-FR" dirty="0"/>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57FDD2-C7B6-44DE-926A-3546E9D2173C}" type="slidenum">
              <a:rPr lang="fr-FR" smtClean="0"/>
              <a:t>‹N°›</a:t>
            </a:fld>
            <a:endParaRPr lang="fr-FR"/>
          </a:p>
        </p:txBody>
      </p:sp>
      <p:pic>
        <p:nvPicPr>
          <p:cNvPr id="7" name="Picture 2" descr="U:\COMMUNICATION\Microsoft\LOGOS\Logo Microsoft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518045" y="6447516"/>
            <a:ext cx="1216867" cy="344905"/>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37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IDITech - SUJET DE L'IDITech - Date de l'IDITech</a:t>
            </a: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57FDD2-C7B6-44DE-926A-3546E9D2173C}" type="slidenum">
              <a:rPr lang="fr-FR" smtClean="0"/>
              <a:t>‹N°›</a:t>
            </a:fld>
            <a:endParaRPr lang="fr-F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86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7"/>
            <a:ext cx="4937760" cy="402335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r>
              <a:rPr lang="fr-FR"/>
              <a:t>IDITech - SUJET DE L'IDITech - Date de l'IDITech</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657FDD2-C7B6-44DE-926A-3546E9D2173C}" type="slidenum">
              <a:rPr lang="fr-FR" smtClean="0"/>
              <a:t>‹N°›</a:t>
            </a:fld>
            <a:endParaRPr lang="fr-FR"/>
          </a:p>
        </p:txBody>
      </p:sp>
    </p:spTree>
    <p:extLst>
      <p:ext uri="{BB962C8B-B14F-4D97-AF65-F5344CB8AC3E}">
        <p14:creationId xmlns:p14="http://schemas.microsoft.com/office/powerpoint/2010/main" val="389406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97280" y="2582334"/>
            <a:ext cx="4937760" cy="32867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217920" y="2582334"/>
            <a:ext cx="4937760" cy="32867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r>
              <a:rPr lang="fr-FR"/>
              <a:t>IDITech - SUJET DE L'IDITech - Date de l'IDITech</a:t>
            </a: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657FDD2-C7B6-44DE-926A-3546E9D2173C}" type="slidenum">
              <a:rPr lang="fr-FR" smtClean="0"/>
              <a:t>‹N°›</a:t>
            </a:fld>
            <a:endParaRPr lang="fr-FR"/>
          </a:p>
        </p:txBody>
      </p:sp>
    </p:spTree>
    <p:extLst>
      <p:ext uri="{BB962C8B-B14F-4D97-AF65-F5344CB8AC3E}">
        <p14:creationId xmlns:p14="http://schemas.microsoft.com/office/powerpoint/2010/main" val="320355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r>
              <a:rPr lang="fr-FR"/>
              <a:t>IDITech - SUJET DE L'IDITech - Date de l'IDITech</a:t>
            </a: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657FDD2-C7B6-44DE-926A-3546E9D2173C}" type="slidenum">
              <a:rPr lang="fr-FR" smtClean="0"/>
              <a:t>‹N°›</a:t>
            </a:fld>
            <a:endParaRPr lang="fr-FR"/>
          </a:p>
        </p:txBody>
      </p:sp>
    </p:spTree>
    <p:extLst>
      <p:ext uri="{BB962C8B-B14F-4D97-AF65-F5344CB8AC3E}">
        <p14:creationId xmlns:p14="http://schemas.microsoft.com/office/powerpoint/2010/main" val="3562020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fr-FR"/>
              <a:t>IDITech - SUJET DE L'IDITech - Date de l'IDITech</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D657FDD2-C7B6-44DE-926A-3546E9D2173C}" type="slidenum">
              <a:rPr lang="fr-FR" smtClean="0"/>
              <a:t>‹N°›</a:t>
            </a:fld>
            <a:endParaRPr lang="fr-FR"/>
          </a:p>
        </p:txBody>
      </p:sp>
    </p:spTree>
    <p:extLst>
      <p:ext uri="{BB962C8B-B14F-4D97-AF65-F5344CB8AC3E}">
        <p14:creationId xmlns:p14="http://schemas.microsoft.com/office/powerpoint/2010/main" val="143438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r>
              <a:rPr lang="fr-FR"/>
              <a:t>IDITech - SUJET DE L'IDITech - Date de l'IDITech</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57FDD2-C7B6-44DE-926A-3546E9D2173C}" type="slidenum">
              <a:rPr lang="fr-FR" smtClean="0"/>
              <a:t>‹N°›</a:t>
            </a:fld>
            <a:endParaRPr lang="fr-FR"/>
          </a:p>
        </p:txBody>
      </p:sp>
    </p:spTree>
    <p:extLst>
      <p:ext uri="{BB962C8B-B14F-4D97-AF65-F5344CB8AC3E}">
        <p14:creationId xmlns:p14="http://schemas.microsoft.com/office/powerpoint/2010/main" val="23295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r>
              <a:rPr lang="fr-FR"/>
              <a:t>IDITech - SUJET DE L'IDITech - Date de l'IDITech</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657FDD2-C7B6-44DE-926A-3546E9D2173C}" type="slidenum">
              <a:rPr lang="fr-FR" smtClean="0"/>
              <a:t>‹N°›</a:t>
            </a:fld>
            <a:endParaRPr lang="fr-FR"/>
          </a:p>
        </p:txBody>
      </p:sp>
    </p:spTree>
    <p:extLst>
      <p:ext uri="{BB962C8B-B14F-4D97-AF65-F5344CB8AC3E}">
        <p14:creationId xmlns:p14="http://schemas.microsoft.com/office/powerpoint/2010/main" val="14332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r>
              <a:rPr lang="fr-FR"/>
              <a:t>IDITech - SUJET DE L'IDITech - Date de l'IDITech</a:t>
            </a:r>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D657FDD2-C7B6-44DE-926A-3546E9D2173C}"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3058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1460" y="396290"/>
            <a:ext cx="7315200" cy="1154097"/>
          </a:xfrm>
        </p:spPr>
        <p:txBody>
          <a:bodyPr>
            <a:noAutofit/>
          </a:bodyPr>
          <a:lstStyle/>
          <a:p>
            <a:pPr algn="ctr"/>
            <a:r>
              <a:rPr lang="fr-FR" dirty="0"/>
              <a:t/>
            </a:r>
            <a:br>
              <a:rPr lang="fr-FR" dirty="0"/>
            </a:br>
            <a:r>
              <a:rPr lang="fr-FR" dirty="0"/>
              <a:t>Optimisation de requêtes sur la base </a:t>
            </a:r>
            <a:r>
              <a:rPr lang="fr-FR" dirty="0" smtClean="0"/>
              <a:t>du plan </a:t>
            </a:r>
            <a:r>
              <a:rPr lang="fr-FR" dirty="0"/>
              <a:t>d’exécution</a:t>
            </a:r>
            <a:endParaRPr lang="fr-FR" dirty="0">
              <a:latin typeface="ZapfHumnst BT" pitchFamily="34" charset="0"/>
            </a:endParaRPr>
          </a:p>
        </p:txBody>
      </p:sp>
      <p:sp>
        <p:nvSpPr>
          <p:cNvPr id="3" name="Espace réservé du contenu 2"/>
          <p:cNvSpPr>
            <a:spLocks noGrp="1"/>
          </p:cNvSpPr>
          <p:nvPr>
            <p:ph idx="1"/>
          </p:nvPr>
        </p:nvSpPr>
        <p:spPr/>
        <p:txBody>
          <a:bodyPr>
            <a:normAutofit/>
          </a:bodyPr>
          <a:lstStyle/>
          <a:p>
            <a:r>
              <a:rPr lang="fr-FR" sz="4600" dirty="0" smtClean="0"/>
              <a:t>Agenda</a:t>
            </a:r>
            <a:endParaRPr lang="fr-FR" sz="4600" dirty="0"/>
          </a:p>
          <a:p>
            <a:pPr lvl="1"/>
            <a:r>
              <a:rPr lang="fr-FR" sz="4000" dirty="0" smtClean="0"/>
              <a:t>Rappel des principaux operateurs  du plan d’ exécution   </a:t>
            </a:r>
          </a:p>
          <a:p>
            <a:pPr lvl="1"/>
            <a:r>
              <a:rPr lang="fr-FR" sz="4000" dirty="0" smtClean="0"/>
              <a:t>Architecture d’une requête</a:t>
            </a:r>
          </a:p>
          <a:p>
            <a:pPr lvl="1"/>
            <a:r>
              <a:rPr lang="fr-FR" sz="4000" dirty="0" smtClean="0"/>
              <a:t>Plan d’exécution en cache</a:t>
            </a:r>
          </a:p>
          <a:p>
            <a:pPr lvl="1"/>
            <a:r>
              <a:rPr lang="fr-FR" sz="4000" dirty="0" smtClean="0"/>
              <a:t>Patterns d’optimisation</a:t>
            </a:r>
            <a:endParaRPr lang="fr-FR" dirty="0"/>
          </a:p>
        </p:txBody>
      </p:sp>
      <p:sp>
        <p:nvSpPr>
          <p:cNvPr id="7" name="Espace réservé du numéro de diapositive 6"/>
          <p:cNvSpPr>
            <a:spLocks noGrp="1"/>
          </p:cNvSpPr>
          <p:nvPr>
            <p:ph type="sldNum" sz="quarter" idx="12"/>
          </p:nvPr>
        </p:nvSpPr>
        <p:spPr>
          <a:xfrm>
            <a:off x="9552385" y="6453336"/>
            <a:ext cx="941203" cy="301752"/>
          </a:xfrm>
        </p:spPr>
        <p:txBody>
          <a:bodyPr/>
          <a:lstStyle/>
          <a:p>
            <a:fld id="{D657FDD2-C7B6-44DE-926A-3546E9D2173C}" type="slidenum">
              <a:rPr lang="fr-FR">
                <a:latin typeface="Calibri" panose="020F0502020204030204"/>
              </a:rPr>
              <a:pPr/>
              <a:t>1</a:t>
            </a:fld>
            <a:endParaRPr lang="fr-FR">
              <a:latin typeface="Calibri" panose="020F0502020204030204"/>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6201" y="243130"/>
            <a:ext cx="2389187" cy="148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r>
              <a:rPr lang="fr-FR" dirty="0" err="1">
                <a:latin typeface="Calibri" panose="020F0502020204030204"/>
              </a:rPr>
              <a:t>IDITech</a:t>
            </a:r>
            <a:r>
              <a:rPr lang="fr-FR" dirty="0">
                <a:latin typeface="Calibri" panose="020F0502020204030204"/>
              </a:rPr>
              <a:t> - </a:t>
            </a:r>
            <a:r>
              <a:rPr lang="fr-FR" dirty="0"/>
              <a:t>Optimisation de requêtes sur la base des plans d’exécution</a:t>
            </a:r>
          </a:p>
          <a:p>
            <a:endParaRPr lang="fr-FR" dirty="0">
              <a:latin typeface="Calibri" panose="020F0502020204030204"/>
            </a:endParaRPr>
          </a:p>
        </p:txBody>
      </p:sp>
    </p:spTree>
    <p:extLst>
      <p:ext uri="{BB962C8B-B14F-4D97-AF65-F5344CB8AC3E}">
        <p14:creationId xmlns:p14="http://schemas.microsoft.com/office/powerpoint/2010/main" val="345499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Optimiseur de requête </a:t>
            </a:r>
            <a:r>
              <a:rPr lang="fr-FR" dirty="0" smtClean="0"/>
              <a:t>– </a:t>
            </a:r>
            <a:r>
              <a:rPr lang="fr-FR" dirty="0" err="1" smtClean="0"/>
              <a:t>sargable</a:t>
            </a:r>
            <a:r>
              <a:rPr lang="fr-FR" dirty="0" smtClean="0"/>
              <a:t>	</a:t>
            </a:r>
            <a:endParaRPr lang="fr-FR" dirty="0"/>
          </a:p>
        </p:txBody>
      </p:sp>
      <p:sp>
        <p:nvSpPr>
          <p:cNvPr id="3" name="Espace réservé du contenu 2"/>
          <p:cNvSpPr>
            <a:spLocks noGrp="1"/>
          </p:cNvSpPr>
          <p:nvPr>
            <p:ph idx="1"/>
          </p:nvPr>
        </p:nvSpPr>
        <p:spPr/>
        <p:txBody>
          <a:bodyPr>
            <a:normAutofit fontScale="62500" lnSpcReduction="20000"/>
          </a:bodyPr>
          <a:lstStyle/>
          <a:p>
            <a:r>
              <a:rPr lang="fr-FR" b="1" dirty="0" err="1" smtClean="0"/>
              <a:t>sargable</a:t>
            </a:r>
            <a:r>
              <a:rPr lang="fr-FR" b="1" dirty="0" smtClean="0"/>
              <a:t> :</a:t>
            </a:r>
          </a:p>
          <a:p>
            <a:pPr lvl="1"/>
            <a:r>
              <a:rPr lang="fr-FR" dirty="0"/>
              <a:t>Colonne = valeur </a:t>
            </a:r>
            <a:br>
              <a:rPr lang="fr-FR" dirty="0"/>
            </a:br>
            <a:r>
              <a:rPr lang="fr-FR" dirty="0"/>
              <a:t>Colonne &lt; valeur -- ou bien &gt;, &lt;=, &gt;= </a:t>
            </a:r>
            <a:br>
              <a:rPr lang="fr-FR" dirty="0"/>
            </a:br>
            <a:r>
              <a:rPr lang="fr-FR" dirty="0"/>
              <a:t>Colonne = valeur1 OPERATEUR valeur2 -- ou opérateur est +, -, x, /, % (modulo) </a:t>
            </a:r>
            <a:br>
              <a:rPr lang="fr-FR" dirty="0"/>
            </a:br>
            <a:r>
              <a:rPr lang="fr-FR" dirty="0"/>
              <a:t>Colonne BETWEEN valeur1 AND valeur2 </a:t>
            </a:r>
            <a:br>
              <a:rPr lang="fr-FR" dirty="0"/>
            </a:br>
            <a:r>
              <a:rPr lang="fr-FR" dirty="0"/>
              <a:t>Colonne LIKE 'valeur%' </a:t>
            </a:r>
            <a:br>
              <a:rPr lang="fr-FR" dirty="0"/>
            </a:br>
            <a:r>
              <a:rPr lang="fr-FR" dirty="0"/>
              <a:t>Colonne1 = valeur1 AND Colonne2 = valeur2 </a:t>
            </a:r>
            <a:br>
              <a:rPr lang="fr-FR" dirty="0"/>
            </a:br>
            <a:r>
              <a:rPr lang="fr-FR" dirty="0"/>
              <a:t>Colonne IN (valeur1) </a:t>
            </a:r>
            <a:br>
              <a:rPr lang="fr-FR" dirty="0"/>
            </a:br>
            <a:r>
              <a:rPr lang="fr-FR" dirty="0"/>
              <a:t>EXISTS(...) </a:t>
            </a:r>
            <a:br>
              <a:rPr lang="fr-FR" dirty="0"/>
            </a:br>
            <a:r>
              <a:rPr lang="fr-FR" dirty="0"/>
              <a:t>Colonne = FONCTION(valeur, </a:t>
            </a:r>
            <a:r>
              <a:rPr lang="fr-FR" dirty="0" smtClean="0"/>
              <a:t>...)</a:t>
            </a:r>
          </a:p>
          <a:p>
            <a:pPr marL="201168" lvl="1" indent="0">
              <a:buNone/>
            </a:pPr>
            <a:r>
              <a:rPr lang="fr-FR" b="1" dirty="0" smtClean="0"/>
              <a:t>not </a:t>
            </a:r>
            <a:r>
              <a:rPr lang="fr-FR" b="1" dirty="0" err="1" smtClean="0"/>
              <a:t>sargable</a:t>
            </a:r>
            <a:r>
              <a:rPr lang="fr-FR" b="1" dirty="0" smtClean="0"/>
              <a:t> :</a:t>
            </a:r>
          </a:p>
          <a:p>
            <a:pPr lvl="1"/>
            <a:r>
              <a:rPr lang="fr-FR" dirty="0" smtClean="0"/>
              <a:t>Colonne </a:t>
            </a:r>
            <a:r>
              <a:rPr lang="fr-FR" dirty="0"/>
              <a:t>&lt;&gt; valeur </a:t>
            </a:r>
            <a:br>
              <a:rPr lang="fr-FR" dirty="0"/>
            </a:br>
            <a:r>
              <a:rPr lang="fr-FR" dirty="0"/>
              <a:t>Colonne OPERATEUR valeur2 = valeur1 -- ou opérateur est +, -, x, /, % (modulo) et = peut être remplacé par &gt;, &lt;, &gt;=, &lt;= </a:t>
            </a:r>
            <a:br>
              <a:rPr lang="fr-FR" dirty="0"/>
            </a:br>
            <a:r>
              <a:rPr lang="fr-FR" dirty="0"/>
              <a:t>Colonne1 = valeur1 OR Colonne2 = valeur2 </a:t>
            </a:r>
            <a:br>
              <a:rPr lang="fr-FR" dirty="0"/>
            </a:br>
            <a:r>
              <a:rPr lang="fr-FR" dirty="0"/>
              <a:t>NOT Colonne = valeur </a:t>
            </a:r>
            <a:br>
              <a:rPr lang="fr-FR" dirty="0"/>
            </a:br>
            <a:r>
              <a:rPr lang="fr-FR" dirty="0"/>
              <a:t>NOT Colonne &lt; valeur -- ou bien &gt;, &lt;=, &gt;= </a:t>
            </a:r>
            <a:br>
              <a:rPr lang="fr-FR" dirty="0"/>
            </a:br>
            <a:r>
              <a:rPr lang="fr-FR" dirty="0"/>
              <a:t>NOT Colonne BETWEEN valeur1 AND valeur2 </a:t>
            </a:r>
            <a:br>
              <a:rPr lang="fr-FR" dirty="0"/>
            </a:br>
            <a:r>
              <a:rPr lang="fr-FR" dirty="0"/>
              <a:t>NOT Colonne1 = valeur1 AND Colonne2 = valeur2 </a:t>
            </a:r>
            <a:br>
              <a:rPr lang="fr-FR" dirty="0"/>
            </a:br>
            <a:r>
              <a:rPr lang="fr-FR" dirty="0"/>
              <a:t>Colonne LIKE '%valeur' </a:t>
            </a:r>
            <a:br>
              <a:rPr lang="fr-FR" dirty="0"/>
            </a:br>
            <a:r>
              <a:rPr lang="fr-FR" dirty="0"/>
              <a:t>Colonne LIKE '%valeur%' </a:t>
            </a:r>
            <a:br>
              <a:rPr lang="fr-FR" dirty="0"/>
            </a:br>
            <a:r>
              <a:rPr lang="fr-FR" dirty="0"/>
              <a:t>Colonne LIKE '</a:t>
            </a:r>
            <a:r>
              <a:rPr lang="fr-FR" dirty="0" err="1"/>
              <a:t>val%eur</a:t>
            </a:r>
            <a:r>
              <a:rPr lang="fr-FR" dirty="0"/>
              <a:t>' </a:t>
            </a:r>
            <a:br>
              <a:rPr lang="fr-FR" dirty="0"/>
            </a:br>
            <a:r>
              <a:rPr lang="fr-FR" dirty="0"/>
              <a:t>NOT Colonne LIKE '...' </a:t>
            </a:r>
            <a:br>
              <a:rPr lang="fr-FR" dirty="0"/>
            </a:br>
            <a:r>
              <a:rPr lang="fr-FR" dirty="0"/>
              <a:t>Colonne NOT LIKE '...' </a:t>
            </a:r>
            <a:br>
              <a:rPr lang="fr-FR" dirty="0"/>
            </a:br>
            <a:r>
              <a:rPr lang="fr-FR" dirty="0"/>
              <a:t>Colonne IN (valeur1, valeur2) </a:t>
            </a:r>
            <a:br>
              <a:rPr lang="fr-FR" dirty="0"/>
            </a:br>
            <a:r>
              <a:rPr lang="fr-FR" dirty="0"/>
              <a:t>Colonne NOT IN (...) </a:t>
            </a:r>
            <a:br>
              <a:rPr lang="fr-FR" dirty="0"/>
            </a:br>
            <a:r>
              <a:rPr lang="fr-FR" dirty="0"/>
              <a:t>NOT Colonne IN (...) </a:t>
            </a:r>
            <a:br>
              <a:rPr lang="fr-FR" dirty="0"/>
            </a:br>
            <a:r>
              <a:rPr lang="fr-FR" dirty="0"/>
              <a:t>NOT EXISTS(...) </a:t>
            </a:r>
            <a:br>
              <a:rPr lang="fr-FR" dirty="0"/>
            </a:br>
            <a:r>
              <a:rPr lang="fr-FR" dirty="0"/>
              <a:t>FONCTION(Colonne, ...) = valeur</a:t>
            </a:r>
          </a:p>
        </p:txBody>
      </p:sp>
      <p:sp>
        <p:nvSpPr>
          <p:cNvPr id="4" name="Espace réservé de la date 3"/>
          <p:cNvSpPr>
            <a:spLocks noGrp="1"/>
          </p:cNvSpPr>
          <p:nvPr>
            <p:ph type="dt" sz="half" idx="10"/>
          </p:nvPr>
        </p:nvSpPr>
        <p:spPr/>
        <p:txBody>
          <a:bodyPr/>
          <a:lstStyle/>
          <a:p>
            <a:r>
              <a:rPr lang="fr-FR" smtClean="0"/>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10</a:t>
            </a:fld>
            <a:endParaRPr lang="fr-FR"/>
          </a:p>
        </p:txBody>
      </p:sp>
    </p:spTree>
    <p:extLst>
      <p:ext uri="{BB962C8B-B14F-4D97-AF65-F5344CB8AC3E}">
        <p14:creationId xmlns:p14="http://schemas.microsoft.com/office/powerpoint/2010/main" val="4031482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Operateur principaux </a:t>
            </a:r>
            <a:endParaRPr lang="fr-FR" dirty="0"/>
          </a:p>
        </p:txBody>
      </p:sp>
      <p:pic>
        <p:nvPicPr>
          <p:cNvPr id="6" name="Espace réservé du contenu 5"/>
          <p:cNvPicPr>
            <a:picLocks noGrp="1" noChangeAspect="1"/>
          </p:cNvPicPr>
          <p:nvPr>
            <p:ph idx="1"/>
          </p:nvPr>
        </p:nvPicPr>
        <p:blipFill>
          <a:blip r:embed="rId3"/>
          <a:stretch>
            <a:fillRect/>
          </a:stretch>
        </p:blipFill>
        <p:spPr>
          <a:xfrm>
            <a:off x="1206691" y="2120265"/>
            <a:ext cx="304800" cy="304800"/>
          </a:xfrm>
          <a:prstGeom prst="rect">
            <a:avLst/>
          </a:prstGeom>
        </p:spPr>
      </p:pic>
      <p:sp>
        <p:nvSpPr>
          <p:cNvPr id="4" name="Espace réservé de la date 3"/>
          <p:cNvSpPr>
            <a:spLocks noGrp="1"/>
          </p:cNvSpPr>
          <p:nvPr>
            <p:ph type="dt" sz="half" idx="10"/>
          </p:nvPr>
        </p:nvSpPr>
        <p:spPr/>
        <p:txBody>
          <a:bodyPr/>
          <a:lstStyle/>
          <a:p>
            <a:r>
              <a:rPr lang="fr-FR" smtClean="0"/>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2</a:t>
            </a:fld>
            <a:endParaRPr lang="fr-FR"/>
          </a:p>
        </p:txBody>
      </p:sp>
      <p:sp>
        <p:nvSpPr>
          <p:cNvPr id="7" name="ZoneTexte 6"/>
          <p:cNvSpPr txBox="1"/>
          <p:nvPr/>
        </p:nvSpPr>
        <p:spPr>
          <a:xfrm>
            <a:off x="3569553" y="2055733"/>
            <a:ext cx="45719" cy="369332"/>
          </a:xfrm>
          <a:prstGeom prst="rect">
            <a:avLst/>
          </a:prstGeom>
          <a:noFill/>
        </p:spPr>
        <p:txBody>
          <a:bodyPr wrap="square" rtlCol="0">
            <a:spAutoFit/>
          </a:bodyPr>
          <a:lstStyle/>
          <a:p>
            <a:endParaRPr lang="fr-FR" dirty="0"/>
          </a:p>
        </p:txBody>
      </p:sp>
      <p:sp>
        <p:nvSpPr>
          <p:cNvPr id="8" name="ZoneTexte 7"/>
          <p:cNvSpPr txBox="1"/>
          <p:nvPr/>
        </p:nvSpPr>
        <p:spPr>
          <a:xfrm>
            <a:off x="1833545" y="2137543"/>
            <a:ext cx="9278112" cy="369332"/>
          </a:xfrm>
          <a:prstGeom prst="rect">
            <a:avLst/>
          </a:prstGeom>
          <a:noFill/>
        </p:spPr>
        <p:txBody>
          <a:bodyPr wrap="square" rtlCol="0">
            <a:spAutoFit/>
          </a:bodyPr>
          <a:lstStyle/>
          <a:p>
            <a:r>
              <a:rPr lang="fr-FR" dirty="0" smtClean="0">
                <a:solidFill>
                  <a:srgbClr val="000000"/>
                </a:solidFill>
                <a:latin typeface="segoe-ui_normal"/>
              </a:rPr>
              <a:t>L'opérateur </a:t>
            </a:r>
            <a:r>
              <a:rPr lang="fr-FR" b="1" dirty="0" smtClean="0">
                <a:solidFill>
                  <a:srgbClr val="000000"/>
                </a:solidFill>
                <a:latin typeface="segoe-ui_bold"/>
              </a:rPr>
              <a:t>Table Scan</a:t>
            </a:r>
            <a:r>
              <a:rPr lang="fr-FR" dirty="0" smtClean="0">
                <a:solidFill>
                  <a:srgbClr val="000000"/>
                </a:solidFill>
                <a:latin typeface="segoe-ui_normal"/>
              </a:rPr>
              <a:t>  </a:t>
            </a:r>
            <a:endParaRPr lang="fr-FR" dirty="0"/>
          </a:p>
        </p:txBody>
      </p:sp>
      <p:sp>
        <p:nvSpPr>
          <p:cNvPr id="10" name="AutoShape 4" descr="IcÃ´ne dâopÃ©rateur Clustered Index Sc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1" name="AutoShape 6" descr="IcÃ´ne dâopÃ©rateur Clustered Index Sc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2" name="AutoShape 8" descr="IcÃ´ne dâopÃ©rateur Clustered Index Sca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AutoShape 10" descr="IcÃ´ne dâopÃ©rateur Clustered Index Sc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4" name="Image 13"/>
          <p:cNvPicPr>
            <a:picLocks noChangeAspect="1"/>
          </p:cNvPicPr>
          <p:nvPr/>
        </p:nvPicPr>
        <p:blipFill>
          <a:blip r:embed="rId4"/>
          <a:stretch>
            <a:fillRect/>
          </a:stretch>
        </p:blipFill>
        <p:spPr>
          <a:xfrm>
            <a:off x="1188086" y="3602323"/>
            <a:ext cx="304800" cy="304800"/>
          </a:xfrm>
          <a:prstGeom prst="rect">
            <a:avLst/>
          </a:prstGeom>
        </p:spPr>
      </p:pic>
      <p:sp>
        <p:nvSpPr>
          <p:cNvPr id="15" name="ZoneTexte 14"/>
          <p:cNvSpPr txBox="1"/>
          <p:nvPr/>
        </p:nvSpPr>
        <p:spPr>
          <a:xfrm>
            <a:off x="1877568" y="3602323"/>
            <a:ext cx="9278112" cy="369332"/>
          </a:xfrm>
          <a:prstGeom prst="rect">
            <a:avLst/>
          </a:prstGeom>
          <a:noFill/>
        </p:spPr>
        <p:txBody>
          <a:bodyPr wrap="square" rtlCol="0">
            <a:spAutoFit/>
          </a:bodyPr>
          <a:lstStyle/>
          <a:p>
            <a:r>
              <a:rPr lang="fr-FR" dirty="0"/>
              <a:t>L</a:t>
            </a:r>
            <a:r>
              <a:rPr lang="fr-FR" dirty="0">
                <a:solidFill>
                  <a:srgbClr val="000000"/>
                </a:solidFill>
                <a:latin typeface="segoe-ui_normal"/>
              </a:rPr>
              <a:t>’opérateur</a:t>
            </a:r>
            <a:r>
              <a:rPr lang="fr-FR" dirty="0"/>
              <a:t> </a:t>
            </a:r>
            <a:r>
              <a:rPr lang="fr-FR" b="1" dirty="0" err="1">
                <a:solidFill>
                  <a:srgbClr val="000000"/>
                </a:solidFill>
                <a:latin typeface="segoe-ui_bold"/>
              </a:rPr>
              <a:t>Clustered</a:t>
            </a:r>
            <a:r>
              <a:rPr lang="fr-FR" b="1" dirty="0">
                <a:solidFill>
                  <a:srgbClr val="000000"/>
                </a:solidFill>
                <a:latin typeface="segoe-ui_bold"/>
              </a:rPr>
              <a:t> Index Scan</a:t>
            </a:r>
            <a:r>
              <a:rPr lang="fr-FR" dirty="0"/>
              <a:t>  </a:t>
            </a:r>
          </a:p>
        </p:txBody>
      </p:sp>
      <p:pic>
        <p:nvPicPr>
          <p:cNvPr id="16" name="Image 15"/>
          <p:cNvPicPr>
            <a:picLocks noChangeAspect="1"/>
          </p:cNvPicPr>
          <p:nvPr/>
        </p:nvPicPr>
        <p:blipFill>
          <a:blip r:embed="rId5"/>
          <a:stretch>
            <a:fillRect/>
          </a:stretch>
        </p:blipFill>
        <p:spPr>
          <a:xfrm>
            <a:off x="1121347" y="5259458"/>
            <a:ext cx="304800" cy="304800"/>
          </a:xfrm>
          <a:prstGeom prst="rect">
            <a:avLst/>
          </a:prstGeom>
        </p:spPr>
      </p:pic>
      <p:sp>
        <p:nvSpPr>
          <p:cNvPr id="17" name="ZoneTexte 16"/>
          <p:cNvSpPr txBox="1"/>
          <p:nvPr/>
        </p:nvSpPr>
        <p:spPr>
          <a:xfrm>
            <a:off x="1786128" y="5194926"/>
            <a:ext cx="8680704" cy="369332"/>
          </a:xfrm>
          <a:prstGeom prst="rect">
            <a:avLst/>
          </a:prstGeom>
          <a:noFill/>
        </p:spPr>
        <p:txBody>
          <a:bodyPr wrap="square" rtlCol="0">
            <a:spAutoFit/>
          </a:bodyPr>
          <a:lstStyle/>
          <a:p>
            <a:r>
              <a:rPr lang="fr-FR" dirty="0">
                <a:solidFill>
                  <a:srgbClr val="000000"/>
                </a:solidFill>
                <a:latin typeface="segoe-ui_normal"/>
              </a:rPr>
              <a:t>L'opérateur</a:t>
            </a:r>
            <a:r>
              <a:rPr lang="fr-FR" dirty="0"/>
              <a:t> </a:t>
            </a:r>
            <a:r>
              <a:rPr lang="fr-FR" b="1" dirty="0" err="1">
                <a:solidFill>
                  <a:srgbClr val="000000"/>
                </a:solidFill>
                <a:latin typeface="segoe-ui_bold"/>
              </a:rPr>
              <a:t>Clustered</a:t>
            </a:r>
            <a:r>
              <a:rPr lang="fr-FR" b="1" dirty="0">
                <a:solidFill>
                  <a:srgbClr val="000000"/>
                </a:solidFill>
                <a:latin typeface="segoe-ui_bold"/>
              </a:rPr>
              <a:t> Index </a:t>
            </a:r>
            <a:r>
              <a:rPr lang="fr-FR" b="1" dirty="0" err="1">
                <a:solidFill>
                  <a:srgbClr val="000000"/>
                </a:solidFill>
                <a:latin typeface="segoe-ui_bold"/>
              </a:rPr>
              <a:t>Seek</a:t>
            </a:r>
            <a:r>
              <a:rPr lang="fr-FR" b="1" dirty="0">
                <a:solidFill>
                  <a:srgbClr val="000000"/>
                </a:solidFill>
                <a:latin typeface="segoe-ui_bold"/>
              </a:rPr>
              <a:t>  </a:t>
            </a:r>
          </a:p>
        </p:txBody>
      </p:sp>
      <p:pic>
        <p:nvPicPr>
          <p:cNvPr id="22" name="Espace réservé du contenu 5"/>
          <p:cNvPicPr>
            <a:picLocks noChangeAspect="1"/>
          </p:cNvPicPr>
          <p:nvPr/>
        </p:nvPicPr>
        <p:blipFill>
          <a:blip r:embed="rId6"/>
          <a:stretch>
            <a:fillRect/>
          </a:stretch>
        </p:blipFill>
        <p:spPr>
          <a:xfrm>
            <a:off x="6619939" y="2137543"/>
            <a:ext cx="304800" cy="304800"/>
          </a:xfrm>
          <a:prstGeom prst="rect">
            <a:avLst/>
          </a:prstGeom>
        </p:spPr>
      </p:pic>
      <p:sp>
        <p:nvSpPr>
          <p:cNvPr id="23" name="ZoneTexte 22"/>
          <p:cNvSpPr txBox="1"/>
          <p:nvPr/>
        </p:nvSpPr>
        <p:spPr>
          <a:xfrm>
            <a:off x="7303008" y="2137543"/>
            <a:ext cx="9176421" cy="369332"/>
          </a:xfrm>
          <a:prstGeom prst="rect">
            <a:avLst/>
          </a:prstGeom>
          <a:noFill/>
        </p:spPr>
        <p:txBody>
          <a:bodyPr wrap="square" rtlCol="0">
            <a:spAutoFit/>
          </a:bodyPr>
          <a:lstStyle/>
          <a:p>
            <a:r>
              <a:rPr lang="fr-FR" dirty="0">
                <a:solidFill>
                  <a:srgbClr val="000000"/>
                </a:solidFill>
                <a:latin typeface="segoe-ui_normal"/>
              </a:rPr>
              <a:t>L'opérateur</a:t>
            </a:r>
            <a:r>
              <a:rPr lang="fr-FR" dirty="0"/>
              <a:t> </a:t>
            </a:r>
            <a:r>
              <a:rPr lang="fr-FR" b="1" dirty="0">
                <a:solidFill>
                  <a:srgbClr val="000000"/>
                </a:solidFill>
                <a:latin typeface="segoe-ui_bold"/>
              </a:rPr>
              <a:t>Key </a:t>
            </a:r>
            <a:r>
              <a:rPr lang="fr-FR" b="1" dirty="0" err="1">
                <a:solidFill>
                  <a:srgbClr val="000000"/>
                </a:solidFill>
                <a:latin typeface="segoe-ui_bold"/>
              </a:rPr>
              <a:t>Lookup</a:t>
            </a:r>
            <a:r>
              <a:rPr lang="fr-FR" dirty="0"/>
              <a:t> </a:t>
            </a:r>
            <a:r>
              <a:rPr lang="fr-FR" dirty="0" smtClean="0"/>
              <a:t> </a:t>
            </a:r>
            <a:endParaRPr lang="fr-FR" dirty="0"/>
          </a:p>
        </p:txBody>
      </p:sp>
    </p:spTree>
    <p:extLst>
      <p:ext uri="{BB962C8B-B14F-4D97-AF65-F5344CB8AC3E}">
        <p14:creationId xmlns:p14="http://schemas.microsoft.com/office/powerpoint/2010/main" val="2514258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4895" y="-367153"/>
            <a:ext cx="10058400" cy="1450757"/>
          </a:xfrm>
        </p:spPr>
        <p:txBody>
          <a:bodyPr/>
          <a:lstStyle/>
          <a:p>
            <a:r>
              <a:rPr lang="fr-FR" dirty="0" smtClean="0"/>
              <a:t>Optimiseur de requête - architecture</a:t>
            </a:r>
            <a:endParaRPr lang="fr-FR" dirty="0"/>
          </a:p>
        </p:txBody>
      </p:sp>
      <p:graphicFrame>
        <p:nvGraphicFramePr>
          <p:cNvPr id="22" name="Espace réservé du contenu 21"/>
          <p:cNvGraphicFramePr>
            <a:graphicFrameLocks noGrp="1"/>
          </p:cNvGraphicFramePr>
          <p:nvPr>
            <p:ph idx="1"/>
            <p:extLst>
              <p:ext uri="{D42A27DB-BD31-4B8C-83A1-F6EECF244321}">
                <p14:modId xmlns:p14="http://schemas.microsoft.com/office/powerpoint/2010/main" val="182124822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e la date 3"/>
          <p:cNvSpPr>
            <a:spLocks noGrp="1"/>
          </p:cNvSpPr>
          <p:nvPr>
            <p:ph type="dt" sz="half" idx="10"/>
          </p:nvPr>
        </p:nvSpPr>
        <p:spPr/>
        <p:txBody>
          <a:bodyPr/>
          <a:lstStyle/>
          <a:p>
            <a:r>
              <a:rPr lang="fr-FR" smtClean="0"/>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3</a:t>
            </a:fld>
            <a:endParaRPr lang="fr-FR"/>
          </a:p>
        </p:txBody>
      </p:sp>
      <p:sp>
        <p:nvSpPr>
          <p:cNvPr id="26" name="ZoneTexte 25"/>
          <p:cNvSpPr txBox="1"/>
          <p:nvPr/>
        </p:nvSpPr>
        <p:spPr>
          <a:xfrm>
            <a:off x="1613371" y="2300139"/>
            <a:ext cx="2411896" cy="369332"/>
          </a:xfrm>
          <a:prstGeom prst="rect">
            <a:avLst/>
          </a:prstGeom>
          <a:solidFill>
            <a:srgbClr val="FFC000"/>
          </a:solidFill>
          <a:ln>
            <a:solidFill>
              <a:schemeClr val="accent1"/>
            </a:solidFill>
          </a:ln>
        </p:spPr>
        <p:txBody>
          <a:bodyPr wrap="square" rtlCol="0">
            <a:spAutoFit/>
          </a:bodyPr>
          <a:lstStyle/>
          <a:p>
            <a:r>
              <a:rPr lang="fr-FR" dirty="0" smtClean="0"/>
              <a:t>            </a:t>
            </a:r>
            <a:r>
              <a:rPr lang="fr-FR" dirty="0" err="1" smtClean="0"/>
              <a:t>Parsing</a:t>
            </a:r>
            <a:endParaRPr lang="fr-FR" dirty="0"/>
          </a:p>
        </p:txBody>
      </p:sp>
      <p:sp>
        <p:nvSpPr>
          <p:cNvPr id="27" name="ZoneTexte 26"/>
          <p:cNvSpPr txBox="1"/>
          <p:nvPr/>
        </p:nvSpPr>
        <p:spPr>
          <a:xfrm>
            <a:off x="1603513" y="3129427"/>
            <a:ext cx="2411896" cy="369332"/>
          </a:xfrm>
          <a:prstGeom prst="rect">
            <a:avLst/>
          </a:prstGeom>
          <a:solidFill>
            <a:srgbClr val="FFC000"/>
          </a:solidFill>
          <a:ln>
            <a:solidFill>
              <a:schemeClr val="accent1"/>
            </a:solidFill>
          </a:ln>
        </p:spPr>
        <p:txBody>
          <a:bodyPr wrap="square" rtlCol="0">
            <a:spAutoFit/>
          </a:bodyPr>
          <a:lstStyle/>
          <a:p>
            <a:pPr algn="ctr"/>
            <a:r>
              <a:rPr lang="fr-FR" dirty="0" smtClean="0"/>
              <a:t>Binding</a:t>
            </a:r>
            <a:endParaRPr lang="fr-FR" dirty="0"/>
          </a:p>
        </p:txBody>
      </p:sp>
      <p:sp>
        <p:nvSpPr>
          <p:cNvPr id="28" name="ZoneTexte 27"/>
          <p:cNvSpPr txBox="1"/>
          <p:nvPr/>
        </p:nvSpPr>
        <p:spPr>
          <a:xfrm>
            <a:off x="1603513" y="4880867"/>
            <a:ext cx="2411896" cy="369332"/>
          </a:xfrm>
          <a:prstGeom prst="rect">
            <a:avLst/>
          </a:prstGeom>
          <a:noFill/>
          <a:ln>
            <a:solidFill>
              <a:schemeClr val="accent1"/>
            </a:solidFill>
          </a:ln>
        </p:spPr>
        <p:txBody>
          <a:bodyPr wrap="square" rtlCol="0">
            <a:spAutoFit/>
          </a:bodyPr>
          <a:lstStyle/>
          <a:p>
            <a:pPr algn="ctr"/>
            <a:r>
              <a:rPr lang="fr-FR" dirty="0" err="1" smtClean="0"/>
              <a:t>Query</a:t>
            </a:r>
            <a:r>
              <a:rPr lang="fr-FR" dirty="0" smtClean="0"/>
              <a:t> </a:t>
            </a:r>
            <a:r>
              <a:rPr lang="fr-FR" dirty="0" err="1"/>
              <a:t>execution</a:t>
            </a:r>
            <a:endParaRPr lang="fr-FR" dirty="0"/>
          </a:p>
        </p:txBody>
      </p:sp>
      <p:sp>
        <p:nvSpPr>
          <p:cNvPr id="29" name="ZoneTexte 28"/>
          <p:cNvSpPr txBox="1"/>
          <p:nvPr/>
        </p:nvSpPr>
        <p:spPr>
          <a:xfrm>
            <a:off x="1603513" y="4005147"/>
            <a:ext cx="2411896" cy="369332"/>
          </a:xfrm>
          <a:prstGeom prst="rect">
            <a:avLst/>
          </a:prstGeom>
          <a:noFill/>
          <a:ln>
            <a:solidFill>
              <a:schemeClr val="accent1"/>
            </a:solidFill>
          </a:ln>
        </p:spPr>
        <p:txBody>
          <a:bodyPr wrap="square" rtlCol="0">
            <a:spAutoFit/>
          </a:bodyPr>
          <a:lstStyle/>
          <a:p>
            <a:pPr algn="ctr"/>
            <a:r>
              <a:rPr lang="fr-FR" dirty="0" err="1" smtClean="0"/>
              <a:t>Query</a:t>
            </a:r>
            <a:r>
              <a:rPr lang="fr-FR" dirty="0" smtClean="0"/>
              <a:t> optimisation</a:t>
            </a:r>
            <a:endParaRPr lang="fr-FR" dirty="0"/>
          </a:p>
        </p:txBody>
      </p:sp>
      <p:sp>
        <p:nvSpPr>
          <p:cNvPr id="35" name="ZoneTexte 34"/>
          <p:cNvSpPr txBox="1"/>
          <p:nvPr/>
        </p:nvSpPr>
        <p:spPr>
          <a:xfrm>
            <a:off x="1624804" y="1775966"/>
            <a:ext cx="2411896" cy="369332"/>
          </a:xfrm>
          <a:prstGeom prst="rect">
            <a:avLst/>
          </a:prstGeom>
          <a:noFill/>
          <a:ln>
            <a:noFill/>
          </a:ln>
        </p:spPr>
        <p:txBody>
          <a:bodyPr wrap="square" rtlCol="0">
            <a:spAutoFit/>
          </a:bodyPr>
          <a:lstStyle/>
          <a:p>
            <a:r>
              <a:rPr lang="fr-FR" dirty="0" smtClean="0"/>
              <a:t>     SQL </a:t>
            </a:r>
            <a:r>
              <a:rPr lang="fr-FR" dirty="0" err="1" smtClean="0"/>
              <a:t>statement</a:t>
            </a:r>
            <a:endParaRPr lang="fr-FR" dirty="0"/>
          </a:p>
        </p:txBody>
      </p:sp>
      <p:cxnSp>
        <p:nvCxnSpPr>
          <p:cNvPr id="37" name="Connecteur droit avec flèche 36"/>
          <p:cNvCxnSpPr/>
          <p:nvPr/>
        </p:nvCxnSpPr>
        <p:spPr>
          <a:xfrm>
            <a:off x="2784282" y="2736097"/>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a:off x="2779423" y="3569056"/>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2779423" y="4483550"/>
            <a:ext cx="0" cy="305877"/>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a:off x="2779423" y="5250199"/>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1624804" y="5775574"/>
            <a:ext cx="2411896" cy="369332"/>
          </a:xfrm>
          <a:prstGeom prst="rect">
            <a:avLst/>
          </a:prstGeom>
          <a:noFill/>
          <a:ln>
            <a:noFill/>
          </a:ln>
        </p:spPr>
        <p:txBody>
          <a:bodyPr wrap="square" rtlCol="0">
            <a:spAutoFit/>
          </a:bodyPr>
          <a:lstStyle/>
          <a:p>
            <a:r>
              <a:rPr lang="fr-FR" dirty="0" smtClean="0"/>
              <a:t>       </a:t>
            </a:r>
            <a:r>
              <a:rPr lang="fr-FR" dirty="0" err="1" smtClean="0"/>
              <a:t>Query</a:t>
            </a:r>
            <a:r>
              <a:rPr lang="fr-FR" dirty="0" smtClean="0"/>
              <a:t> </a:t>
            </a:r>
            <a:r>
              <a:rPr lang="fr-FR" dirty="0" err="1" smtClean="0"/>
              <a:t>Results</a:t>
            </a:r>
            <a:endParaRPr lang="fr-FR" dirty="0"/>
          </a:p>
        </p:txBody>
      </p:sp>
      <p:cxnSp>
        <p:nvCxnSpPr>
          <p:cNvPr id="65" name="Connecteur droit avec flèche 64"/>
          <p:cNvCxnSpPr/>
          <p:nvPr/>
        </p:nvCxnSpPr>
        <p:spPr>
          <a:xfrm>
            <a:off x="2784282" y="2012924"/>
            <a:ext cx="0" cy="261739"/>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648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4895" y="-367153"/>
            <a:ext cx="10058400" cy="1450757"/>
          </a:xfrm>
        </p:spPr>
        <p:txBody>
          <a:bodyPr/>
          <a:lstStyle/>
          <a:p>
            <a:r>
              <a:rPr lang="fr-FR" dirty="0" smtClean="0"/>
              <a:t>Optimiseur de requête - architecture</a:t>
            </a:r>
            <a:endParaRPr lang="fr-FR" dirty="0"/>
          </a:p>
        </p:txBody>
      </p:sp>
      <p:graphicFrame>
        <p:nvGraphicFramePr>
          <p:cNvPr id="22" name="Espace réservé du contenu 21"/>
          <p:cNvGraphicFramePr>
            <a:graphicFrameLocks noGrp="1"/>
          </p:cNvGraphicFramePr>
          <p:nvPr>
            <p:ph idx="1"/>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e la date 3"/>
          <p:cNvSpPr>
            <a:spLocks noGrp="1"/>
          </p:cNvSpPr>
          <p:nvPr>
            <p:ph type="dt" sz="half" idx="10"/>
          </p:nvPr>
        </p:nvSpPr>
        <p:spPr/>
        <p:txBody>
          <a:bodyPr/>
          <a:lstStyle/>
          <a:p>
            <a:r>
              <a:rPr lang="fr-FR" smtClean="0"/>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4</a:t>
            </a:fld>
            <a:endParaRPr lang="fr-FR"/>
          </a:p>
        </p:txBody>
      </p:sp>
      <p:sp>
        <p:nvSpPr>
          <p:cNvPr id="26" name="ZoneTexte 25"/>
          <p:cNvSpPr txBox="1"/>
          <p:nvPr/>
        </p:nvSpPr>
        <p:spPr>
          <a:xfrm>
            <a:off x="1613371" y="2300139"/>
            <a:ext cx="2411896" cy="369332"/>
          </a:xfrm>
          <a:prstGeom prst="rect">
            <a:avLst/>
          </a:prstGeom>
          <a:solidFill>
            <a:srgbClr val="FFC000"/>
          </a:solidFill>
          <a:ln>
            <a:solidFill>
              <a:schemeClr val="accent1"/>
            </a:solidFill>
          </a:ln>
        </p:spPr>
        <p:txBody>
          <a:bodyPr wrap="square" rtlCol="0">
            <a:spAutoFit/>
          </a:bodyPr>
          <a:lstStyle/>
          <a:p>
            <a:r>
              <a:rPr lang="fr-FR" dirty="0" smtClean="0"/>
              <a:t>            </a:t>
            </a:r>
            <a:r>
              <a:rPr lang="fr-FR" dirty="0" err="1" smtClean="0"/>
              <a:t>Parsing</a:t>
            </a:r>
            <a:endParaRPr lang="fr-FR" dirty="0"/>
          </a:p>
        </p:txBody>
      </p:sp>
      <p:sp>
        <p:nvSpPr>
          <p:cNvPr id="27" name="ZoneTexte 26"/>
          <p:cNvSpPr txBox="1"/>
          <p:nvPr/>
        </p:nvSpPr>
        <p:spPr>
          <a:xfrm>
            <a:off x="1603513" y="3129427"/>
            <a:ext cx="2411896" cy="369332"/>
          </a:xfrm>
          <a:prstGeom prst="rect">
            <a:avLst/>
          </a:prstGeom>
          <a:solidFill>
            <a:srgbClr val="FFC000"/>
          </a:solidFill>
          <a:ln>
            <a:solidFill>
              <a:schemeClr val="accent1"/>
            </a:solidFill>
          </a:ln>
        </p:spPr>
        <p:txBody>
          <a:bodyPr wrap="square" rtlCol="0">
            <a:spAutoFit/>
          </a:bodyPr>
          <a:lstStyle/>
          <a:p>
            <a:pPr algn="ctr"/>
            <a:r>
              <a:rPr lang="fr-FR" dirty="0" smtClean="0"/>
              <a:t>Binding</a:t>
            </a:r>
            <a:endParaRPr lang="fr-FR" dirty="0"/>
          </a:p>
        </p:txBody>
      </p:sp>
      <p:sp>
        <p:nvSpPr>
          <p:cNvPr id="28" name="ZoneTexte 27"/>
          <p:cNvSpPr txBox="1"/>
          <p:nvPr/>
        </p:nvSpPr>
        <p:spPr>
          <a:xfrm>
            <a:off x="1603513" y="4880867"/>
            <a:ext cx="2411896" cy="369332"/>
          </a:xfrm>
          <a:prstGeom prst="rect">
            <a:avLst/>
          </a:prstGeom>
          <a:noFill/>
          <a:ln>
            <a:solidFill>
              <a:schemeClr val="accent1"/>
            </a:solidFill>
          </a:ln>
        </p:spPr>
        <p:txBody>
          <a:bodyPr wrap="square" rtlCol="0">
            <a:spAutoFit/>
          </a:bodyPr>
          <a:lstStyle/>
          <a:p>
            <a:pPr algn="ctr"/>
            <a:r>
              <a:rPr lang="fr-FR" dirty="0" err="1" smtClean="0"/>
              <a:t>Query</a:t>
            </a:r>
            <a:r>
              <a:rPr lang="fr-FR" dirty="0" smtClean="0"/>
              <a:t> </a:t>
            </a:r>
            <a:r>
              <a:rPr lang="fr-FR" dirty="0" err="1"/>
              <a:t>execution</a:t>
            </a:r>
            <a:endParaRPr lang="fr-FR" dirty="0"/>
          </a:p>
        </p:txBody>
      </p:sp>
      <p:sp>
        <p:nvSpPr>
          <p:cNvPr id="29" name="ZoneTexte 28"/>
          <p:cNvSpPr txBox="1"/>
          <p:nvPr/>
        </p:nvSpPr>
        <p:spPr>
          <a:xfrm>
            <a:off x="1603513" y="4005147"/>
            <a:ext cx="2411896" cy="369332"/>
          </a:xfrm>
          <a:prstGeom prst="rect">
            <a:avLst/>
          </a:prstGeom>
          <a:solidFill>
            <a:srgbClr val="FFC000"/>
          </a:solidFill>
          <a:ln>
            <a:solidFill>
              <a:schemeClr val="accent1"/>
            </a:solidFill>
          </a:ln>
        </p:spPr>
        <p:txBody>
          <a:bodyPr wrap="square" rtlCol="0">
            <a:spAutoFit/>
          </a:bodyPr>
          <a:lstStyle/>
          <a:p>
            <a:pPr algn="ctr"/>
            <a:r>
              <a:rPr lang="fr-FR" dirty="0" err="1" smtClean="0"/>
              <a:t>Query</a:t>
            </a:r>
            <a:r>
              <a:rPr lang="fr-FR" dirty="0" smtClean="0"/>
              <a:t> optimisation</a:t>
            </a:r>
            <a:endParaRPr lang="fr-FR" dirty="0"/>
          </a:p>
        </p:txBody>
      </p:sp>
      <p:sp>
        <p:nvSpPr>
          <p:cNvPr id="30" name="ZoneTexte 29"/>
          <p:cNvSpPr txBox="1"/>
          <p:nvPr/>
        </p:nvSpPr>
        <p:spPr>
          <a:xfrm>
            <a:off x="5249690" y="5490653"/>
            <a:ext cx="2411896" cy="646331"/>
          </a:xfrm>
          <a:prstGeom prst="rect">
            <a:avLst/>
          </a:prstGeom>
          <a:noFill/>
          <a:ln>
            <a:solidFill>
              <a:schemeClr val="accent1"/>
            </a:solidFill>
          </a:ln>
        </p:spPr>
        <p:txBody>
          <a:bodyPr wrap="square" rtlCol="0">
            <a:spAutoFit/>
          </a:bodyPr>
          <a:lstStyle/>
          <a:p>
            <a:pPr algn="ctr"/>
            <a:r>
              <a:rPr lang="fr-FR" dirty="0" err="1" smtClean="0"/>
              <a:t>Convert</a:t>
            </a:r>
            <a:r>
              <a:rPr lang="fr-FR" dirty="0" smtClean="0"/>
              <a:t> to         </a:t>
            </a:r>
            <a:r>
              <a:rPr lang="fr-FR" dirty="0" err="1" smtClean="0"/>
              <a:t>execution</a:t>
            </a:r>
            <a:r>
              <a:rPr lang="fr-FR" dirty="0" smtClean="0"/>
              <a:t> plan</a:t>
            </a:r>
            <a:endParaRPr lang="fr-FR" dirty="0"/>
          </a:p>
        </p:txBody>
      </p:sp>
      <p:sp>
        <p:nvSpPr>
          <p:cNvPr id="31" name="ZoneTexte 30"/>
          <p:cNvSpPr txBox="1"/>
          <p:nvPr/>
        </p:nvSpPr>
        <p:spPr>
          <a:xfrm>
            <a:off x="5258308" y="4616586"/>
            <a:ext cx="2411896" cy="369332"/>
          </a:xfrm>
          <a:prstGeom prst="rect">
            <a:avLst/>
          </a:prstGeom>
          <a:noFill/>
          <a:ln>
            <a:solidFill>
              <a:schemeClr val="accent1"/>
            </a:solidFill>
          </a:ln>
        </p:spPr>
        <p:txBody>
          <a:bodyPr wrap="square" rtlCol="0">
            <a:spAutoFit/>
          </a:bodyPr>
          <a:lstStyle/>
          <a:p>
            <a:pPr algn="ctr"/>
            <a:r>
              <a:rPr lang="fr-FR" dirty="0" smtClean="0"/>
              <a:t>Exploration(phases)</a:t>
            </a:r>
            <a:endParaRPr lang="fr-FR" dirty="0"/>
          </a:p>
        </p:txBody>
      </p:sp>
      <p:sp>
        <p:nvSpPr>
          <p:cNvPr id="32" name="ZoneTexte 31"/>
          <p:cNvSpPr txBox="1"/>
          <p:nvPr/>
        </p:nvSpPr>
        <p:spPr>
          <a:xfrm>
            <a:off x="5258308" y="2799123"/>
            <a:ext cx="2411896" cy="369332"/>
          </a:xfrm>
          <a:prstGeom prst="rect">
            <a:avLst/>
          </a:prstGeom>
          <a:noFill/>
          <a:ln>
            <a:solidFill>
              <a:schemeClr val="accent1"/>
            </a:solidFill>
          </a:ln>
        </p:spPr>
        <p:txBody>
          <a:bodyPr wrap="square" rtlCol="0">
            <a:spAutoFit/>
          </a:bodyPr>
          <a:lstStyle/>
          <a:p>
            <a:pPr algn="ctr"/>
            <a:r>
              <a:rPr lang="fr-FR" dirty="0" smtClean="0"/>
              <a:t>Trivial plan</a:t>
            </a:r>
            <a:endParaRPr lang="fr-FR" dirty="0"/>
          </a:p>
        </p:txBody>
      </p:sp>
      <p:sp>
        <p:nvSpPr>
          <p:cNvPr id="33" name="ZoneTexte 32"/>
          <p:cNvSpPr txBox="1"/>
          <p:nvPr/>
        </p:nvSpPr>
        <p:spPr>
          <a:xfrm>
            <a:off x="5258308" y="3751983"/>
            <a:ext cx="2411896" cy="369332"/>
          </a:xfrm>
          <a:prstGeom prst="rect">
            <a:avLst/>
          </a:prstGeom>
          <a:noFill/>
          <a:ln>
            <a:solidFill>
              <a:schemeClr val="accent1"/>
            </a:solidFill>
          </a:ln>
        </p:spPr>
        <p:txBody>
          <a:bodyPr wrap="square" rtlCol="0">
            <a:spAutoFit/>
          </a:bodyPr>
          <a:lstStyle/>
          <a:p>
            <a:r>
              <a:rPr lang="fr-FR" dirty="0" err="1" smtClean="0"/>
              <a:t>Loading</a:t>
            </a:r>
            <a:r>
              <a:rPr lang="fr-FR" dirty="0" smtClean="0"/>
              <a:t> </a:t>
            </a:r>
            <a:r>
              <a:rPr lang="fr-FR" dirty="0" err="1" smtClean="0"/>
              <a:t>statistics</a:t>
            </a:r>
            <a:endParaRPr lang="fr-FR" dirty="0"/>
          </a:p>
        </p:txBody>
      </p:sp>
      <p:sp>
        <p:nvSpPr>
          <p:cNvPr id="34" name="ZoneTexte 33"/>
          <p:cNvSpPr txBox="1"/>
          <p:nvPr/>
        </p:nvSpPr>
        <p:spPr>
          <a:xfrm>
            <a:off x="5249690" y="1928192"/>
            <a:ext cx="2411896" cy="369332"/>
          </a:xfrm>
          <a:prstGeom prst="rect">
            <a:avLst/>
          </a:prstGeom>
          <a:solidFill>
            <a:srgbClr val="FFC000"/>
          </a:solidFill>
          <a:ln>
            <a:solidFill>
              <a:srgbClr val="FFC000"/>
            </a:solidFill>
          </a:ln>
        </p:spPr>
        <p:txBody>
          <a:bodyPr wrap="square" rtlCol="0">
            <a:spAutoFit/>
          </a:bodyPr>
          <a:lstStyle/>
          <a:p>
            <a:pPr algn="r"/>
            <a:r>
              <a:rPr lang="fr-FR" dirty="0" smtClean="0"/>
              <a:t>Simplification	</a:t>
            </a:r>
            <a:endParaRPr lang="fr-FR" dirty="0"/>
          </a:p>
        </p:txBody>
      </p:sp>
      <p:sp>
        <p:nvSpPr>
          <p:cNvPr id="35" name="ZoneTexte 34"/>
          <p:cNvSpPr txBox="1"/>
          <p:nvPr/>
        </p:nvSpPr>
        <p:spPr>
          <a:xfrm>
            <a:off x="1624804" y="1775966"/>
            <a:ext cx="2411896" cy="369332"/>
          </a:xfrm>
          <a:prstGeom prst="rect">
            <a:avLst/>
          </a:prstGeom>
          <a:noFill/>
          <a:ln>
            <a:noFill/>
          </a:ln>
        </p:spPr>
        <p:txBody>
          <a:bodyPr wrap="square" rtlCol="0">
            <a:spAutoFit/>
          </a:bodyPr>
          <a:lstStyle/>
          <a:p>
            <a:r>
              <a:rPr lang="fr-FR" dirty="0" smtClean="0"/>
              <a:t>     SQL </a:t>
            </a:r>
            <a:r>
              <a:rPr lang="fr-FR" dirty="0" err="1" smtClean="0"/>
              <a:t>statement</a:t>
            </a:r>
            <a:endParaRPr lang="fr-FR" dirty="0"/>
          </a:p>
        </p:txBody>
      </p:sp>
      <p:cxnSp>
        <p:nvCxnSpPr>
          <p:cNvPr id="37" name="Connecteur droit avec flèche 36"/>
          <p:cNvCxnSpPr/>
          <p:nvPr/>
        </p:nvCxnSpPr>
        <p:spPr>
          <a:xfrm>
            <a:off x="2784282" y="2844506"/>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a:off x="2809461" y="3667135"/>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2830752" y="4574990"/>
            <a:ext cx="0" cy="305877"/>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a:off x="2809461" y="5450710"/>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flipH="1">
            <a:off x="4102916" y="1960632"/>
            <a:ext cx="1109823" cy="217821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flipH="1" flipV="1">
            <a:off x="4087468" y="4424424"/>
            <a:ext cx="1170840" cy="163607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p:nvPr/>
        </p:nvCxnSpPr>
        <p:spPr>
          <a:xfrm>
            <a:off x="6455638" y="2498035"/>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p:nvPr/>
        </p:nvCxnSpPr>
        <p:spPr>
          <a:xfrm>
            <a:off x="6466752" y="3389262"/>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p:nvPr/>
        </p:nvCxnSpPr>
        <p:spPr>
          <a:xfrm>
            <a:off x="6488614" y="4321826"/>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p:nvPr/>
        </p:nvCxnSpPr>
        <p:spPr>
          <a:xfrm>
            <a:off x="6455638" y="5184947"/>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1624804" y="5775574"/>
            <a:ext cx="2411896" cy="369332"/>
          </a:xfrm>
          <a:prstGeom prst="rect">
            <a:avLst/>
          </a:prstGeom>
          <a:noFill/>
          <a:ln>
            <a:noFill/>
          </a:ln>
        </p:spPr>
        <p:txBody>
          <a:bodyPr wrap="square" rtlCol="0">
            <a:spAutoFit/>
          </a:bodyPr>
          <a:lstStyle/>
          <a:p>
            <a:r>
              <a:rPr lang="fr-FR" dirty="0" smtClean="0"/>
              <a:t>       </a:t>
            </a:r>
            <a:r>
              <a:rPr lang="fr-FR" dirty="0" err="1" smtClean="0"/>
              <a:t>Query</a:t>
            </a:r>
            <a:r>
              <a:rPr lang="fr-FR" dirty="0" smtClean="0"/>
              <a:t> </a:t>
            </a:r>
            <a:r>
              <a:rPr lang="fr-FR" dirty="0" err="1" smtClean="0"/>
              <a:t>Results</a:t>
            </a:r>
            <a:endParaRPr lang="fr-FR" dirty="0"/>
          </a:p>
        </p:txBody>
      </p:sp>
      <p:cxnSp>
        <p:nvCxnSpPr>
          <p:cNvPr id="65" name="Connecteur droit avec flèche 64"/>
          <p:cNvCxnSpPr/>
          <p:nvPr/>
        </p:nvCxnSpPr>
        <p:spPr>
          <a:xfrm>
            <a:off x="2784282" y="2012924"/>
            <a:ext cx="0" cy="261739"/>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463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4895" y="-367153"/>
            <a:ext cx="10058400" cy="1450757"/>
          </a:xfrm>
        </p:spPr>
        <p:txBody>
          <a:bodyPr/>
          <a:lstStyle/>
          <a:p>
            <a:r>
              <a:rPr lang="fr-FR" dirty="0" smtClean="0"/>
              <a:t>Optimiseur de requête - architecture</a:t>
            </a:r>
            <a:endParaRPr lang="fr-FR" dirty="0"/>
          </a:p>
        </p:txBody>
      </p:sp>
      <p:graphicFrame>
        <p:nvGraphicFramePr>
          <p:cNvPr id="22" name="Espace réservé du contenu 21"/>
          <p:cNvGraphicFramePr>
            <a:graphicFrameLocks noGrp="1"/>
          </p:cNvGraphicFramePr>
          <p:nvPr>
            <p:ph idx="1"/>
            <p:extLst>
              <p:ext uri="{D42A27DB-BD31-4B8C-83A1-F6EECF244321}">
                <p14:modId xmlns:p14="http://schemas.microsoft.com/office/powerpoint/2010/main" val="116943666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e la date 3"/>
          <p:cNvSpPr>
            <a:spLocks noGrp="1"/>
          </p:cNvSpPr>
          <p:nvPr>
            <p:ph type="dt" sz="half" idx="10"/>
          </p:nvPr>
        </p:nvSpPr>
        <p:spPr/>
        <p:txBody>
          <a:bodyPr/>
          <a:lstStyle/>
          <a:p>
            <a:r>
              <a:rPr lang="fr-FR" smtClean="0"/>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5</a:t>
            </a:fld>
            <a:endParaRPr lang="fr-FR"/>
          </a:p>
        </p:txBody>
      </p:sp>
      <p:sp>
        <p:nvSpPr>
          <p:cNvPr id="26" name="ZoneTexte 25"/>
          <p:cNvSpPr txBox="1"/>
          <p:nvPr/>
        </p:nvSpPr>
        <p:spPr>
          <a:xfrm>
            <a:off x="1613371" y="2300139"/>
            <a:ext cx="2411896" cy="369332"/>
          </a:xfrm>
          <a:prstGeom prst="rect">
            <a:avLst/>
          </a:prstGeom>
          <a:solidFill>
            <a:srgbClr val="FFC000"/>
          </a:solidFill>
          <a:ln>
            <a:solidFill>
              <a:schemeClr val="accent1"/>
            </a:solidFill>
          </a:ln>
        </p:spPr>
        <p:txBody>
          <a:bodyPr wrap="square" rtlCol="0">
            <a:spAutoFit/>
          </a:bodyPr>
          <a:lstStyle/>
          <a:p>
            <a:r>
              <a:rPr lang="fr-FR" dirty="0" smtClean="0"/>
              <a:t>            </a:t>
            </a:r>
            <a:r>
              <a:rPr lang="fr-FR" dirty="0" err="1" smtClean="0"/>
              <a:t>Parsing</a:t>
            </a:r>
            <a:endParaRPr lang="fr-FR" dirty="0"/>
          </a:p>
        </p:txBody>
      </p:sp>
      <p:sp>
        <p:nvSpPr>
          <p:cNvPr id="27" name="ZoneTexte 26"/>
          <p:cNvSpPr txBox="1"/>
          <p:nvPr/>
        </p:nvSpPr>
        <p:spPr>
          <a:xfrm>
            <a:off x="1603513" y="3129427"/>
            <a:ext cx="2411896" cy="369332"/>
          </a:xfrm>
          <a:prstGeom prst="rect">
            <a:avLst/>
          </a:prstGeom>
          <a:solidFill>
            <a:srgbClr val="FFC000"/>
          </a:solidFill>
          <a:ln>
            <a:solidFill>
              <a:schemeClr val="accent1"/>
            </a:solidFill>
          </a:ln>
        </p:spPr>
        <p:txBody>
          <a:bodyPr wrap="square" rtlCol="0">
            <a:spAutoFit/>
          </a:bodyPr>
          <a:lstStyle/>
          <a:p>
            <a:pPr algn="ctr"/>
            <a:r>
              <a:rPr lang="fr-FR" dirty="0" smtClean="0"/>
              <a:t>Binding</a:t>
            </a:r>
            <a:endParaRPr lang="fr-FR" dirty="0"/>
          </a:p>
        </p:txBody>
      </p:sp>
      <p:sp>
        <p:nvSpPr>
          <p:cNvPr id="28" name="ZoneTexte 27"/>
          <p:cNvSpPr txBox="1"/>
          <p:nvPr/>
        </p:nvSpPr>
        <p:spPr>
          <a:xfrm>
            <a:off x="1603513" y="4880867"/>
            <a:ext cx="2411896" cy="369332"/>
          </a:xfrm>
          <a:prstGeom prst="rect">
            <a:avLst/>
          </a:prstGeom>
          <a:noFill/>
          <a:ln>
            <a:solidFill>
              <a:schemeClr val="accent1"/>
            </a:solidFill>
          </a:ln>
        </p:spPr>
        <p:txBody>
          <a:bodyPr wrap="square" rtlCol="0">
            <a:spAutoFit/>
          </a:bodyPr>
          <a:lstStyle/>
          <a:p>
            <a:pPr algn="ctr"/>
            <a:r>
              <a:rPr lang="fr-FR" dirty="0" err="1" smtClean="0"/>
              <a:t>Query</a:t>
            </a:r>
            <a:r>
              <a:rPr lang="fr-FR" dirty="0" smtClean="0"/>
              <a:t> </a:t>
            </a:r>
            <a:r>
              <a:rPr lang="fr-FR" dirty="0" err="1"/>
              <a:t>execution</a:t>
            </a:r>
            <a:endParaRPr lang="fr-FR" dirty="0"/>
          </a:p>
        </p:txBody>
      </p:sp>
      <p:sp>
        <p:nvSpPr>
          <p:cNvPr id="29" name="ZoneTexte 28"/>
          <p:cNvSpPr txBox="1"/>
          <p:nvPr/>
        </p:nvSpPr>
        <p:spPr>
          <a:xfrm>
            <a:off x="1603513" y="4005147"/>
            <a:ext cx="2411896" cy="369332"/>
          </a:xfrm>
          <a:prstGeom prst="rect">
            <a:avLst/>
          </a:prstGeom>
          <a:solidFill>
            <a:srgbClr val="FFC000"/>
          </a:solidFill>
          <a:ln>
            <a:solidFill>
              <a:schemeClr val="accent1"/>
            </a:solidFill>
          </a:ln>
        </p:spPr>
        <p:txBody>
          <a:bodyPr wrap="square" rtlCol="0">
            <a:spAutoFit/>
          </a:bodyPr>
          <a:lstStyle/>
          <a:p>
            <a:pPr algn="ctr"/>
            <a:r>
              <a:rPr lang="fr-FR" dirty="0" err="1" smtClean="0"/>
              <a:t>Query</a:t>
            </a:r>
            <a:r>
              <a:rPr lang="fr-FR" dirty="0" smtClean="0"/>
              <a:t> optimisation</a:t>
            </a:r>
            <a:endParaRPr lang="fr-FR" dirty="0"/>
          </a:p>
        </p:txBody>
      </p:sp>
      <p:sp>
        <p:nvSpPr>
          <p:cNvPr id="30" name="ZoneTexte 29"/>
          <p:cNvSpPr txBox="1"/>
          <p:nvPr/>
        </p:nvSpPr>
        <p:spPr>
          <a:xfrm>
            <a:off x="5249690" y="5490653"/>
            <a:ext cx="2411896" cy="646331"/>
          </a:xfrm>
          <a:prstGeom prst="rect">
            <a:avLst/>
          </a:prstGeom>
          <a:noFill/>
          <a:ln>
            <a:solidFill>
              <a:schemeClr val="accent1"/>
            </a:solidFill>
          </a:ln>
        </p:spPr>
        <p:txBody>
          <a:bodyPr wrap="square" rtlCol="0">
            <a:spAutoFit/>
          </a:bodyPr>
          <a:lstStyle/>
          <a:p>
            <a:pPr algn="ctr"/>
            <a:r>
              <a:rPr lang="fr-FR" dirty="0" err="1" smtClean="0"/>
              <a:t>Convert</a:t>
            </a:r>
            <a:r>
              <a:rPr lang="fr-FR" dirty="0" smtClean="0"/>
              <a:t> to         </a:t>
            </a:r>
            <a:r>
              <a:rPr lang="fr-FR" dirty="0" err="1" smtClean="0"/>
              <a:t>execution</a:t>
            </a:r>
            <a:r>
              <a:rPr lang="fr-FR" dirty="0" smtClean="0"/>
              <a:t> plan</a:t>
            </a:r>
            <a:endParaRPr lang="fr-FR" dirty="0"/>
          </a:p>
        </p:txBody>
      </p:sp>
      <p:sp>
        <p:nvSpPr>
          <p:cNvPr id="31" name="ZoneTexte 30"/>
          <p:cNvSpPr txBox="1"/>
          <p:nvPr/>
        </p:nvSpPr>
        <p:spPr>
          <a:xfrm>
            <a:off x="5258308" y="4616586"/>
            <a:ext cx="2411896" cy="369332"/>
          </a:xfrm>
          <a:prstGeom prst="rect">
            <a:avLst/>
          </a:prstGeom>
          <a:noFill/>
          <a:ln>
            <a:solidFill>
              <a:schemeClr val="accent1"/>
            </a:solidFill>
          </a:ln>
        </p:spPr>
        <p:txBody>
          <a:bodyPr wrap="square" rtlCol="0">
            <a:spAutoFit/>
          </a:bodyPr>
          <a:lstStyle/>
          <a:p>
            <a:pPr algn="ctr"/>
            <a:r>
              <a:rPr lang="fr-FR" dirty="0" smtClean="0"/>
              <a:t>Exploration(phases)</a:t>
            </a:r>
            <a:endParaRPr lang="fr-FR" dirty="0"/>
          </a:p>
        </p:txBody>
      </p:sp>
      <p:sp>
        <p:nvSpPr>
          <p:cNvPr id="32" name="ZoneTexte 31"/>
          <p:cNvSpPr txBox="1"/>
          <p:nvPr/>
        </p:nvSpPr>
        <p:spPr>
          <a:xfrm>
            <a:off x="5258308" y="2799123"/>
            <a:ext cx="2411896" cy="369332"/>
          </a:xfrm>
          <a:prstGeom prst="rect">
            <a:avLst/>
          </a:prstGeom>
          <a:solidFill>
            <a:srgbClr val="FFC000"/>
          </a:solidFill>
          <a:ln>
            <a:solidFill>
              <a:schemeClr val="accent1"/>
            </a:solidFill>
          </a:ln>
        </p:spPr>
        <p:txBody>
          <a:bodyPr wrap="square" rtlCol="0">
            <a:spAutoFit/>
          </a:bodyPr>
          <a:lstStyle/>
          <a:p>
            <a:pPr algn="ctr"/>
            <a:r>
              <a:rPr lang="fr-FR" dirty="0" smtClean="0"/>
              <a:t>Trivial plan</a:t>
            </a:r>
            <a:endParaRPr lang="fr-FR" dirty="0"/>
          </a:p>
        </p:txBody>
      </p:sp>
      <p:sp>
        <p:nvSpPr>
          <p:cNvPr id="33" name="ZoneTexte 32"/>
          <p:cNvSpPr txBox="1"/>
          <p:nvPr/>
        </p:nvSpPr>
        <p:spPr>
          <a:xfrm>
            <a:off x="5258308" y="3751983"/>
            <a:ext cx="2411896" cy="369332"/>
          </a:xfrm>
          <a:prstGeom prst="rect">
            <a:avLst/>
          </a:prstGeom>
          <a:noFill/>
          <a:ln>
            <a:solidFill>
              <a:schemeClr val="accent1"/>
            </a:solidFill>
          </a:ln>
        </p:spPr>
        <p:txBody>
          <a:bodyPr wrap="square" rtlCol="0">
            <a:spAutoFit/>
          </a:bodyPr>
          <a:lstStyle/>
          <a:p>
            <a:r>
              <a:rPr lang="fr-FR" dirty="0" err="1" smtClean="0"/>
              <a:t>Loading</a:t>
            </a:r>
            <a:r>
              <a:rPr lang="fr-FR" dirty="0" smtClean="0"/>
              <a:t> </a:t>
            </a:r>
            <a:r>
              <a:rPr lang="fr-FR" dirty="0" err="1" smtClean="0"/>
              <a:t>statistics</a:t>
            </a:r>
            <a:endParaRPr lang="fr-FR" dirty="0"/>
          </a:p>
        </p:txBody>
      </p:sp>
      <p:sp>
        <p:nvSpPr>
          <p:cNvPr id="34" name="ZoneTexte 33"/>
          <p:cNvSpPr txBox="1"/>
          <p:nvPr/>
        </p:nvSpPr>
        <p:spPr>
          <a:xfrm>
            <a:off x="5249690" y="1928192"/>
            <a:ext cx="2411896" cy="369332"/>
          </a:xfrm>
          <a:prstGeom prst="rect">
            <a:avLst/>
          </a:prstGeom>
          <a:solidFill>
            <a:srgbClr val="FFC000"/>
          </a:solidFill>
          <a:ln>
            <a:solidFill>
              <a:srgbClr val="FFC000"/>
            </a:solidFill>
          </a:ln>
        </p:spPr>
        <p:txBody>
          <a:bodyPr wrap="square" rtlCol="0">
            <a:spAutoFit/>
          </a:bodyPr>
          <a:lstStyle/>
          <a:p>
            <a:pPr algn="r"/>
            <a:r>
              <a:rPr lang="fr-FR" dirty="0" smtClean="0"/>
              <a:t>Simplification	</a:t>
            </a:r>
            <a:endParaRPr lang="fr-FR" dirty="0"/>
          </a:p>
        </p:txBody>
      </p:sp>
      <p:sp>
        <p:nvSpPr>
          <p:cNvPr id="35" name="ZoneTexte 34"/>
          <p:cNvSpPr txBox="1"/>
          <p:nvPr/>
        </p:nvSpPr>
        <p:spPr>
          <a:xfrm>
            <a:off x="1624804" y="1775966"/>
            <a:ext cx="2411896" cy="369332"/>
          </a:xfrm>
          <a:prstGeom prst="rect">
            <a:avLst/>
          </a:prstGeom>
          <a:noFill/>
          <a:ln>
            <a:noFill/>
          </a:ln>
        </p:spPr>
        <p:txBody>
          <a:bodyPr wrap="square" rtlCol="0">
            <a:spAutoFit/>
          </a:bodyPr>
          <a:lstStyle/>
          <a:p>
            <a:r>
              <a:rPr lang="fr-FR" dirty="0" smtClean="0"/>
              <a:t>     SQL </a:t>
            </a:r>
            <a:r>
              <a:rPr lang="fr-FR" dirty="0" err="1" smtClean="0"/>
              <a:t>statement</a:t>
            </a:r>
            <a:endParaRPr lang="fr-FR" dirty="0"/>
          </a:p>
        </p:txBody>
      </p:sp>
      <p:cxnSp>
        <p:nvCxnSpPr>
          <p:cNvPr id="37" name="Connecteur droit avec flèche 36"/>
          <p:cNvCxnSpPr/>
          <p:nvPr/>
        </p:nvCxnSpPr>
        <p:spPr>
          <a:xfrm>
            <a:off x="2784282" y="2844506"/>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a:off x="2809461" y="3667135"/>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2830752" y="4574990"/>
            <a:ext cx="0" cy="305877"/>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a:off x="2809461" y="5450710"/>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flipH="1">
            <a:off x="4102916" y="1960632"/>
            <a:ext cx="1109823" cy="217821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flipH="1" flipV="1">
            <a:off x="4087468" y="4424424"/>
            <a:ext cx="1170840" cy="163607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p:nvPr/>
        </p:nvCxnSpPr>
        <p:spPr>
          <a:xfrm>
            <a:off x="6455638" y="2498035"/>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p:nvPr/>
        </p:nvCxnSpPr>
        <p:spPr>
          <a:xfrm>
            <a:off x="6466752" y="3389262"/>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p:nvPr/>
        </p:nvCxnSpPr>
        <p:spPr>
          <a:xfrm>
            <a:off x="6488614" y="4321826"/>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p:nvPr/>
        </p:nvCxnSpPr>
        <p:spPr>
          <a:xfrm>
            <a:off x="6455638" y="5184947"/>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1624804" y="5775574"/>
            <a:ext cx="2411896" cy="369332"/>
          </a:xfrm>
          <a:prstGeom prst="rect">
            <a:avLst/>
          </a:prstGeom>
          <a:noFill/>
          <a:ln>
            <a:noFill/>
          </a:ln>
        </p:spPr>
        <p:txBody>
          <a:bodyPr wrap="square" rtlCol="0">
            <a:spAutoFit/>
          </a:bodyPr>
          <a:lstStyle/>
          <a:p>
            <a:r>
              <a:rPr lang="fr-FR" dirty="0" smtClean="0"/>
              <a:t>       </a:t>
            </a:r>
            <a:r>
              <a:rPr lang="fr-FR" dirty="0" err="1" smtClean="0"/>
              <a:t>Query</a:t>
            </a:r>
            <a:r>
              <a:rPr lang="fr-FR" dirty="0" smtClean="0"/>
              <a:t> </a:t>
            </a:r>
            <a:r>
              <a:rPr lang="fr-FR" dirty="0" err="1" smtClean="0"/>
              <a:t>Results</a:t>
            </a:r>
            <a:endParaRPr lang="fr-FR" dirty="0"/>
          </a:p>
        </p:txBody>
      </p:sp>
      <p:cxnSp>
        <p:nvCxnSpPr>
          <p:cNvPr id="65" name="Connecteur droit avec flèche 64"/>
          <p:cNvCxnSpPr/>
          <p:nvPr/>
        </p:nvCxnSpPr>
        <p:spPr>
          <a:xfrm>
            <a:off x="2784282" y="2012924"/>
            <a:ext cx="0" cy="261739"/>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Accolade ouvrante 10"/>
          <p:cNvSpPr/>
          <p:nvPr/>
        </p:nvSpPr>
        <p:spPr>
          <a:xfrm>
            <a:off x="8321040" y="2112857"/>
            <a:ext cx="172720" cy="16391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ZoneTexte 11"/>
          <p:cNvSpPr txBox="1"/>
          <p:nvPr/>
        </p:nvSpPr>
        <p:spPr>
          <a:xfrm>
            <a:off x="8615680" y="2354335"/>
            <a:ext cx="2227661" cy="1200329"/>
          </a:xfrm>
          <a:prstGeom prst="rect">
            <a:avLst/>
          </a:prstGeom>
          <a:noFill/>
        </p:spPr>
        <p:txBody>
          <a:bodyPr wrap="none" rtlCol="0">
            <a:spAutoFit/>
          </a:bodyPr>
          <a:lstStyle/>
          <a:p>
            <a:r>
              <a:rPr lang="fr-FR" dirty="0" smtClean="0"/>
              <a:t>Constant </a:t>
            </a:r>
            <a:r>
              <a:rPr lang="fr-FR" dirty="0" err="1" smtClean="0"/>
              <a:t>folding</a:t>
            </a:r>
            <a:endParaRPr lang="fr-FR" dirty="0" smtClean="0"/>
          </a:p>
          <a:p>
            <a:r>
              <a:rPr lang="fr-FR" dirty="0" smtClean="0"/>
              <a:t>Domain simplification</a:t>
            </a:r>
          </a:p>
          <a:p>
            <a:r>
              <a:rPr lang="fr-FR" dirty="0" err="1" smtClean="0"/>
              <a:t>Join</a:t>
            </a:r>
            <a:r>
              <a:rPr lang="fr-FR" dirty="0" smtClean="0"/>
              <a:t> simplification</a:t>
            </a:r>
          </a:p>
          <a:p>
            <a:r>
              <a:rPr lang="fr-FR" dirty="0" smtClean="0"/>
              <a:t>contradictions</a:t>
            </a:r>
            <a:endParaRPr lang="fr-FR" dirty="0"/>
          </a:p>
        </p:txBody>
      </p:sp>
    </p:spTree>
    <p:extLst>
      <p:ext uri="{BB962C8B-B14F-4D97-AF65-F5344CB8AC3E}">
        <p14:creationId xmlns:p14="http://schemas.microsoft.com/office/powerpoint/2010/main" val="4165304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Espace réservé du contenu 21"/>
          <p:cNvGraphicFramePr>
            <a:graphicFrameLocks/>
          </p:cNvGraphicFramePr>
          <p:nvPr>
            <p:extLst>
              <p:ext uri="{D42A27DB-BD31-4B8C-83A1-F6EECF244321}">
                <p14:modId xmlns:p14="http://schemas.microsoft.com/office/powerpoint/2010/main" val="3934277478"/>
              </p:ext>
            </p:extLst>
          </p:nvPr>
        </p:nvGraphicFramePr>
        <p:xfrm>
          <a:off x="1249363" y="19986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re 1"/>
          <p:cNvSpPr>
            <a:spLocks noGrp="1"/>
          </p:cNvSpPr>
          <p:nvPr>
            <p:ph type="title"/>
          </p:nvPr>
        </p:nvSpPr>
        <p:spPr>
          <a:xfrm>
            <a:off x="1004895" y="-367153"/>
            <a:ext cx="10058400" cy="1450757"/>
          </a:xfrm>
        </p:spPr>
        <p:txBody>
          <a:bodyPr/>
          <a:lstStyle/>
          <a:p>
            <a:r>
              <a:rPr lang="fr-FR" dirty="0" smtClean="0"/>
              <a:t>Optimiseur de requête - architecture</a:t>
            </a:r>
            <a:endParaRPr lang="fr-FR" dirty="0"/>
          </a:p>
        </p:txBody>
      </p:sp>
      <p:graphicFrame>
        <p:nvGraphicFramePr>
          <p:cNvPr id="22" name="Espace réservé du contenu 21"/>
          <p:cNvGraphicFramePr>
            <a:graphicFrameLocks noGrp="1"/>
          </p:cNvGraphicFramePr>
          <p:nvPr>
            <p:ph idx="1"/>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Espace réservé de la date 3"/>
          <p:cNvSpPr>
            <a:spLocks noGrp="1"/>
          </p:cNvSpPr>
          <p:nvPr>
            <p:ph type="dt" sz="half" idx="10"/>
          </p:nvPr>
        </p:nvSpPr>
        <p:spPr/>
        <p:txBody>
          <a:bodyPr/>
          <a:lstStyle/>
          <a:p>
            <a:r>
              <a:rPr lang="fr-FR" smtClean="0"/>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6</a:t>
            </a:fld>
            <a:endParaRPr lang="fr-FR"/>
          </a:p>
        </p:txBody>
      </p:sp>
      <p:sp>
        <p:nvSpPr>
          <p:cNvPr id="26" name="ZoneTexte 25"/>
          <p:cNvSpPr txBox="1"/>
          <p:nvPr/>
        </p:nvSpPr>
        <p:spPr>
          <a:xfrm>
            <a:off x="1613371" y="2300139"/>
            <a:ext cx="2411896" cy="369332"/>
          </a:xfrm>
          <a:prstGeom prst="rect">
            <a:avLst/>
          </a:prstGeom>
          <a:solidFill>
            <a:srgbClr val="FFC000"/>
          </a:solidFill>
          <a:ln>
            <a:solidFill>
              <a:schemeClr val="accent1"/>
            </a:solidFill>
          </a:ln>
        </p:spPr>
        <p:txBody>
          <a:bodyPr wrap="square" rtlCol="0">
            <a:spAutoFit/>
          </a:bodyPr>
          <a:lstStyle/>
          <a:p>
            <a:r>
              <a:rPr lang="fr-FR" dirty="0" smtClean="0"/>
              <a:t>            </a:t>
            </a:r>
            <a:r>
              <a:rPr lang="fr-FR" dirty="0" err="1" smtClean="0"/>
              <a:t>Parsing</a:t>
            </a:r>
            <a:endParaRPr lang="fr-FR" dirty="0"/>
          </a:p>
        </p:txBody>
      </p:sp>
      <p:sp>
        <p:nvSpPr>
          <p:cNvPr id="27" name="ZoneTexte 26"/>
          <p:cNvSpPr txBox="1"/>
          <p:nvPr/>
        </p:nvSpPr>
        <p:spPr>
          <a:xfrm>
            <a:off x="1603513" y="3129427"/>
            <a:ext cx="2411896" cy="369332"/>
          </a:xfrm>
          <a:prstGeom prst="rect">
            <a:avLst/>
          </a:prstGeom>
          <a:solidFill>
            <a:srgbClr val="FFC000"/>
          </a:solidFill>
          <a:ln>
            <a:solidFill>
              <a:schemeClr val="accent1"/>
            </a:solidFill>
          </a:ln>
        </p:spPr>
        <p:txBody>
          <a:bodyPr wrap="square" rtlCol="0">
            <a:spAutoFit/>
          </a:bodyPr>
          <a:lstStyle/>
          <a:p>
            <a:pPr algn="ctr"/>
            <a:r>
              <a:rPr lang="fr-FR" dirty="0" smtClean="0"/>
              <a:t>Binding</a:t>
            </a:r>
            <a:endParaRPr lang="fr-FR" dirty="0"/>
          </a:p>
        </p:txBody>
      </p:sp>
      <p:sp>
        <p:nvSpPr>
          <p:cNvPr id="28" name="ZoneTexte 27"/>
          <p:cNvSpPr txBox="1"/>
          <p:nvPr/>
        </p:nvSpPr>
        <p:spPr>
          <a:xfrm>
            <a:off x="1603513" y="4880867"/>
            <a:ext cx="2411896" cy="369332"/>
          </a:xfrm>
          <a:prstGeom prst="rect">
            <a:avLst/>
          </a:prstGeom>
          <a:noFill/>
          <a:ln>
            <a:solidFill>
              <a:schemeClr val="accent1"/>
            </a:solidFill>
          </a:ln>
        </p:spPr>
        <p:txBody>
          <a:bodyPr wrap="square" rtlCol="0">
            <a:spAutoFit/>
          </a:bodyPr>
          <a:lstStyle/>
          <a:p>
            <a:pPr algn="ctr"/>
            <a:r>
              <a:rPr lang="fr-FR" dirty="0" err="1" smtClean="0"/>
              <a:t>Query</a:t>
            </a:r>
            <a:r>
              <a:rPr lang="fr-FR" dirty="0" smtClean="0"/>
              <a:t> </a:t>
            </a:r>
            <a:r>
              <a:rPr lang="fr-FR" dirty="0" err="1"/>
              <a:t>execution</a:t>
            </a:r>
            <a:endParaRPr lang="fr-FR" dirty="0"/>
          </a:p>
        </p:txBody>
      </p:sp>
      <p:sp>
        <p:nvSpPr>
          <p:cNvPr id="29" name="ZoneTexte 28"/>
          <p:cNvSpPr txBox="1"/>
          <p:nvPr/>
        </p:nvSpPr>
        <p:spPr>
          <a:xfrm>
            <a:off x="1603513" y="4005147"/>
            <a:ext cx="2411896" cy="369332"/>
          </a:xfrm>
          <a:prstGeom prst="rect">
            <a:avLst/>
          </a:prstGeom>
          <a:solidFill>
            <a:srgbClr val="FFC000"/>
          </a:solidFill>
          <a:ln>
            <a:solidFill>
              <a:schemeClr val="accent1"/>
            </a:solidFill>
          </a:ln>
        </p:spPr>
        <p:txBody>
          <a:bodyPr wrap="square" rtlCol="0">
            <a:spAutoFit/>
          </a:bodyPr>
          <a:lstStyle/>
          <a:p>
            <a:pPr algn="ctr"/>
            <a:r>
              <a:rPr lang="fr-FR" dirty="0" err="1" smtClean="0"/>
              <a:t>Query</a:t>
            </a:r>
            <a:r>
              <a:rPr lang="fr-FR" dirty="0" smtClean="0"/>
              <a:t> optimisation</a:t>
            </a:r>
            <a:endParaRPr lang="fr-FR" dirty="0"/>
          </a:p>
        </p:txBody>
      </p:sp>
      <p:sp>
        <p:nvSpPr>
          <p:cNvPr id="30" name="ZoneTexte 29"/>
          <p:cNvSpPr txBox="1"/>
          <p:nvPr/>
        </p:nvSpPr>
        <p:spPr>
          <a:xfrm>
            <a:off x="5249690" y="5490653"/>
            <a:ext cx="2411896" cy="646331"/>
          </a:xfrm>
          <a:prstGeom prst="rect">
            <a:avLst/>
          </a:prstGeom>
          <a:noFill/>
          <a:ln>
            <a:solidFill>
              <a:schemeClr val="accent1"/>
            </a:solidFill>
          </a:ln>
        </p:spPr>
        <p:txBody>
          <a:bodyPr wrap="square" rtlCol="0">
            <a:spAutoFit/>
          </a:bodyPr>
          <a:lstStyle/>
          <a:p>
            <a:pPr algn="ctr"/>
            <a:r>
              <a:rPr lang="fr-FR" dirty="0" err="1" smtClean="0"/>
              <a:t>Convert</a:t>
            </a:r>
            <a:r>
              <a:rPr lang="fr-FR" dirty="0" smtClean="0"/>
              <a:t> to         </a:t>
            </a:r>
            <a:r>
              <a:rPr lang="fr-FR" dirty="0" err="1" smtClean="0"/>
              <a:t>execution</a:t>
            </a:r>
            <a:r>
              <a:rPr lang="fr-FR" dirty="0" smtClean="0"/>
              <a:t> plan</a:t>
            </a:r>
            <a:endParaRPr lang="fr-FR" dirty="0"/>
          </a:p>
        </p:txBody>
      </p:sp>
      <p:sp>
        <p:nvSpPr>
          <p:cNvPr id="31" name="ZoneTexte 30"/>
          <p:cNvSpPr txBox="1"/>
          <p:nvPr/>
        </p:nvSpPr>
        <p:spPr>
          <a:xfrm>
            <a:off x="5258308" y="4616586"/>
            <a:ext cx="2411896" cy="369332"/>
          </a:xfrm>
          <a:prstGeom prst="rect">
            <a:avLst/>
          </a:prstGeom>
          <a:noFill/>
          <a:ln>
            <a:solidFill>
              <a:schemeClr val="accent1"/>
            </a:solidFill>
          </a:ln>
        </p:spPr>
        <p:txBody>
          <a:bodyPr wrap="square" rtlCol="0">
            <a:spAutoFit/>
          </a:bodyPr>
          <a:lstStyle/>
          <a:p>
            <a:pPr algn="ctr"/>
            <a:r>
              <a:rPr lang="fr-FR" dirty="0" smtClean="0"/>
              <a:t>Exploration(phases)</a:t>
            </a:r>
            <a:endParaRPr lang="fr-FR" dirty="0"/>
          </a:p>
        </p:txBody>
      </p:sp>
      <p:sp>
        <p:nvSpPr>
          <p:cNvPr id="32" name="ZoneTexte 31"/>
          <p:cNvSpPr txBox="1"/>
          <p:nvPr/>
        </p:nvSpPr>
        <p:spPr>
          <a:xfrm>
            <a:off x="5258308" y="2799123"/>
            <a:ext cx="2411896" cy="369332"/>
          </a:xfrm>
          <a:prstGeom prst="rect">
            <a:avLst/>
          </a:prstGeom>
          <a:solidFill>
            <a:srgbClr val="FFC000"/>
          </a:solidFill>
          <a:ln>
            <a:solidFill>
              <a:schemeClr val="accent1"/>
            </a:solidFill>
          </a:ln>
        </p:spPr>
        <p:txBody>
          <a:bodyPr wrap="square" rtlCol="0">
            <a:spAutoFit/>
          </a:bodyPr>
          <a:lstStyle/>
          <a:p>
            <a:pPr algn="ctr"/>
            <a:r>
              <a:rPr lang="fr-FR" dirty="0" smtClean="0"/>
              <a:t>Trivial plan</a:t>
            </a:r>
            <a:endParaRPr lang="fr-FR" dirty="0"/>
          </a:p>
        </p:txBody>
      </p:sp>
      <p:sp>
        <p:nvSpPr>
          <p:cNvPr id="33" name="ZoneTexte 32"/>
          <p:cNvSpPr txBox="1"/>
          <p:nvPr/>
        </p:nvSpPr>
        <p:spPr>
          <a:xfrm>
            <a:off x="5258308" y="3751983"/>
            <a:ext cx="2411896" cy="369332"/>
          </a:xfrm>
          <a:prstGeom prst="rect">
            <a:avLst/>
          </a:prstGeom>
          <a:solidFill>
            <a:srgbClr val="FFC000"/>
          </a:solidFill>
          <a:ln>
            <a:solidFill>
              <a:srgbClr val="FFC000"/>
            </a:solidFill>
          </a:ln>
        </p:spPr>
        <p:txBody>
          <a:bodyPr wrap="square" rtlCol="0">
            <a:spAutoFit/>
          </a:bodyPr>
          <a:lstStyle/>
          <a:p>
            <a:r>
              <a:rPr lang="fr-FR" dirty="0" err="1" smtClean="0"/>
              <a:t>Loading</a:t>
            </a:r>
            <a:r>
              <a:rPr lang="fr-FR" dirty="0" smtClean="0"/>
              <a:t> </a:t>
            </a:r>
            <a:r>
              <a:rPr lang="fr-FR" dirty="0" err="1" smtClean="0"/>
              <a:t>statistics</a:t>
            </a:r>
            <a:endParaRPr lang="fr-FR" dirty="0"/>
          </a:p>
        </p:txBody>
      </p:sp>
      <p:sp>
        <p:nvSpPr>
          <p:cNvPr id="34" name="ZoneTexte 33"/>
          <p:cNvSpPr txBox="1"/>
          <p:nvPr/>
        </p:nvSpPr>
        <p:spPr>
          <a:xfrm>
            <a:off x="5249690" y="1928192"/>
            <a:ext cx="2411896" cy="369332"/>
          </a:xfrm>
          <a:prstGeom prst="rect">
            <a:avLst/>
          </a:prstGeom>
          <a:solidFill>
            <a:srgbClr val="FFC000"/>
          </a:solidFill>
          <a:ln>
            <a:solidFill>
              <a:srgbClr val="FFC000"/>
            </a:solidFill>
          </a:ln>
        </p:spPr>
        <p:txBody>
          <a:bodyPr wrap="square" rtlCol="0">
            <a:spAutoFit/>
          </a:bodyPr>
          <a:lstStyle/>
          <a:p>
            <a:pPr algn="r"/>
            <a:r>
              <a:rPr lang="fr-FR" dirty="0" smtClean="0"/>
              <a:t>Simplification	</a:t>
            </a:r>
            <a:endParaRPr lang="fr-FR" dirty="0"/>
          </a:p>
        </p:txBody>
      </p:sp>
      <p:sp>
        <p:nvSpPr>
          <p:cNvPr id="35" name="ZoneTexte 34"/>
          <p:cNvSpPr txBox="1"/>
          <p:nvPr/>
        </p:nvSpPr>
        <p:spPr>
          <a:xfrm>
            <a:off x="1624804" y="1775966"/>
            <a:ext cx="2411896" cy="369332"/>
          </a:xfrm>
          <a:prstGeom prst="rect">
            <a:avLst/>
          </a:prstGeom>
          <a:noFill/>
          <a:ln>
            <a:noFill/>
          </a:ln>
        </p:spPr>
        <p:txBody>
          <a:bodyPr wrap="square" rtlCol="0">
            <a:spAutoFit/>
          </a:bodyPr>
          <a:lstStyle/>
          <a:p>
            <a:r>
              <a:rPr lang="fr-FR" dirty="0" smtClean="0"/>
              <a:t>     SQL </a:t>
            </a:r>
            <a:r>
              <a:rPr lang="fr-FR" dirty="0" err="1" smtClean="0"/>
              <a:t>statement</a:t>
            </a:r>
            <a:endParaRPr lang="fr-FR" dirty="0"/>
          </a:p>
        </p:txBody>
      </p:sp>
      <p:cxnSp>
        <p:nvCxnSpPr>
          <p:cNvPr id="37" name="Connecteur droit avec flèche 36"/>
          <p:cNvCxnSpPr/>
          <p:nvPr/>
        </p:nvCxnSpPr>
        <p:spPr>
          <a:xfrm>
            <a:off x="2784282" y="2844506"/>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a:off x="2809461" y="3667135"/>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2830752" y="4574990"/>
            <a:ext cx="0" cy="305877"/>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a:off x="2809461" y="5450710"/>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flipH="1">
            <a:off x="4102916" y="1960632"/>
            <a:ext cx="1109823" cy="217821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flipH="1" flipV="1">
            <a:off x="4087468" y="4424424"/>
            <a:ext cx="1170840" cy="163607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p:nvPr/>
        </p:nvCxnSpPr>
        <p:spPr>
          <a:xfrm>
            <a:off x="6455638" y="2498035"/>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p:nvPr/>
        </p:nvCxnSpPr>
        <p:spPr>
          <a:xfrm>
            <a:off x="6466752" y="3389262"/>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p:nvPr/>
        </p:nvCxnSpPr>
        <p:spPr>
          <a:xfrm>
            <a:off x="6488614" y="4321826"/>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p:nvPr/>
        </p:nvCxnSpPr>
        <p:spPr>
          <a:xfrm>
            <a:off x="6455638" y="5184947"/>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1624804" y="5775574"/>
            <a:ext cx="2411896" cy="369332"/>
          </a:xfrm>
          <a:prstGeom prst="rect">
            <a:avLst/>
          </a:prstGeom>
          <a:noFill/>
          <a:ln>
            <a:noFill/>
          </a:ln>
        </p:spPr>
        <p:txBody>
          <a:bodyPr wrap="square" rtlCol="0">
            <a:spAutoFit/>
          </a:bodyPr>
          <a:lstStyle/>
          <a:p>
            <a:r>
              <a:rPr lang="fr-FR" dirty="0" smtClean="0"/>
              <a:t>       </a:t>
            </a:r>
            <a:r>
              <a:rPr lang="fr-FR" dirty="0" err="1" smtClean="0"/>
              <a:t>Query</a:t>
            </a:r>
            <a:r>
              <a:rPr lang="fr-FR" dirty="0" smtClean="0"/>
              <a:t> </a:t>
            </a:r>
            <a:r>
              <a:rPr lang="fr-FR" dirty="0" err="1" smtClean="0"/>
              <a:t>Results</a:t>
            </a:r>
            <a:endParaRPr lang="fr-FR" dirty="0"/>
          </a:p>
        </p:txBody>
      </p:sp>
      <p:cxnSp>
        <p:nvCxnSpPr>
          <p:cNvPr id="65" name="Connecteur droit avec flèche 64"/>
          <p:cNvCxnSpPr/>
          <p:nvPr/>
        </p:nvCxnSpPr>
        <p:spPr>
          <a:xfrm>
            <a:off x="2784282" y="2012924"/>
            <a:ext cx="0" cy="261739"/>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43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Espace réservé du contenu 21"/>
          <p:cNvGraphicFramePr>
            <a:graphicFrameLocks/>
          </p:cNvGraphicFramePr>
          <p:nvPr>
            <p:extLst/>
          </p:nvPr>
        </p:nvGraphicFramePr>
        <p:xfrm>
          <a:off x="1249363" y="19986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re 1"/>
          <p:cNvSpPr>
            <a:spLocks noGrp="1"/>
          </p:cNvSpPr>
          <p:nvPr>
            <p:ph type="title"/>
          </p:nvPr>
        </p:nvSpPr>
        <p:spPr>
          <a:xfrm>
            <a:off x="1004895" y="-367153"/>
            <a:ext cx="10058400" cy="1450757"/>
          </a:xfrm>
        </p:spPr>
        <p:txBody>
          <a:bodyPr/>
          <a:lstStyle/>
          <a:p>
            <a:r>
              <a:rPr lang="fr-FR" dirty="0" smtClean="0"/>
              <a:t>Optimiseur de requête - architecture</a:t>
            </a:r>
            <a:endParaRPr lang="fr-FR" dirty="0"/>
          </a:p>
        </p:txBody>
      </p:sp>
      <p:graphicFrame>
        <p:nvGraphicFramePr>
          <p:cNvPr id="22" name="Espace réservé du contenu 21"/>
          <p:cNvGraphicFramePr>
            <a:graphicFrameLocks noGrp="1"/>
          </p:cNvGraphicFramePr>
          <p:nvPr>
            <p:ph idx="1"/>
            <p:extLst>
              <p:ext uri="{D42A27DB-BD31-4B8C-83A1-F6EECF244321}">
                <p14:modId xmlns:p14="http://schemas.microsoft.com/office/powerpoint/2010/main" val="248111082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Espace réservé de la date 3"/>
          <p:cNvSpPr>
            <a:spLocks noGrp="1"/>
          </p:cNvSpPr>
          <p:nvPr>
            <p:ph type="dt" sz="half" idx="10"/>
          </p:nvPr>
        </p:nvSpPr>
        <p:spPr/>
        <p:txBody>
          <a:bodyPr/>
          <a:lstStyle/>
          <a:p>
            <a:r>
              <a:rPr lang="fr-FR" smtClean="0"/>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7</a:t>
            </a:fld>
            <a:endParaRPr lang="fr-FR"/>
          </a:p>
        </p:txBody>
      </p:sp>
      <p:sp>
        <p:nvSpPr>
          <p:cNvPr id="26" name="ZoneTexte 25"/>
          <p:cNvSpPr txBox="1"/>
          <p:nvPr/>
        </p:nvSpPr>
        <p:spPr>
          <a:xfrm>
            <a:off x="1613371" y="2300139"/>
            <a:ext cx="2411896" cy="369332"/>
          </a:xfrm>
          <a:prstGeom prst="rect">
            <a:avLst/>
          </a:prstGeom>
          <a:solidFill>
            <a:srgbClr val="FFC000"/>
          </a:solidFill>
          <a:ln>
            <a:solidFill>
              <a:schemeClr val="accent1"/>
            </a:solidFill>
          </a:ln>
        </p:spPr>
        <p:txBody>
          <a:bodyPr wrap="square" rtlCol="0">
            <a:spAutoFit/>
          </a:bodyPr>
          <a:lstStyle/>
          <a:p>
            <a:r>
              <a:rPr lang="fr-FR" dirty="0" smtClean="0"/>
              <a:t>            </a:t>
            </a:r>
            <a:r>
              <a:rPr lang="fr-FR" dirty="0" err="1" smtClean="0"/>
              <a:t>Parsing</a:t>
            </a:r>
            <a:endParaRPr lang="fr-FR" dirty="0"/>
          </a:p>
        </p:txBody>
      </p:sp>
      <p:sp>
        <p:nvSpPr>
          <p:cNvPr id="27" name="ZoneTexte 26"/>
          <p:cNvSpPr txBox="1"/>
          <p:nvPr/>
        </p:nvSpPr>
        <p:spPr>
          <a:xfrm>
            <a:off x="1603513" y="3129427"/>
            <a:ext cx="2411896" cy="369332"/>
          </a:xfrm>
          <a:prstGeom prst="rect">
            <a:avLst/>
          </a:prstGeom>
          <a:solidFill>
            <a:srgbClr val="FFC000"/>
          </a:solidFill>
          <a:ln>
            <a:solidFill>
              <a:schemeClr val="accent1"/>
            </a:solidFill>
          </a:ln>
        </p:spPr>
        <p:txBody>
          <a:bodyPr wrap="square" rtlCol="0">
            <a:spAutoFit/>
          </a:bodyPr>
          <a:lstStyle/>
          <a:p>
            <a:pPr algn="ctr"/>
            <a:r>
              <a:rPr lang="fr-FR" dirty="0" smtClean="0"/>
              <a:t>Binding</a:t>
            </a:r>
            <a:endParaRPr lang="fr-FR" dirty="0"/>
          </a:p>
        </p:txBody>
      </p:sp>
      <p:sp>
        <p:nvSpPr>
          <p:cNvPr id="28" name="ZoneTexte 27"/>
          <p:cNvSpPr txBox="1"/>
          <p:nvPr/>
        </p:nvSpPr>
        <p:spPr>
          <a:xfrm>
            <a:off x="1603513" y="4880867"/>
            <a:ext cx="2411896" cy="369332"/>
          </a:xfrm>
          <a:prstGeom prst="rect">
            <a:avLst/>
          </a:prstGeom>
          <a:noFill/>
          <a:ln>
            <a:solidFill>
              <a:schemeClr val="accent1"/>
            </a:solidFill>
          </a:ln>
        </p:spPr>
        <p:txBody>
          <a:bodyPr wrap="square" rtlCol="0">
            <a:spAutoFit/>
          </a:bodyPr>
          <a:lstStyle/>
          <a:p>
            <a:pPr algn="ctr"/>
            <a:r>
              <a:rPr lang="fr-FR" dirty="0" err="1" smtClean="0"/>
              <a:t>Query</a:t>
            </a:r>
            <a:r>
              <a:rPr lang="fr-FR" dirty="0" smtClean="0"/>
              <a:t> </a:t>
            </a:r>
            <a:r>
              <a:rPr lang="fr-FR" dirty="0" err="1"/>
              <a:t>execution</a:t>
            </a:r>
            <a:endParaRPr lang="fr-FR" dirty="0"/>
          </a:p>
        </p:txBody>
      </p:sp>
      <p:sp>
        <p:nvSpPr>
          <p:cNvPr id="29" name="ZoneTexte 28"/>
          <p:cNvSpPr txBox="1"/>
          <p:nvPr/>
        </p:nvSpPr>
        <p:spPr>
          <a:xfrm>
            <a:off x="1603513" y="4005147"/>
            <a:ext cx="2411896" cy="369332"/>
          </a:xfrm>
          <a:prstGeom prst="rect">
            <a:avLst/>
          </a:prstGeom>
          <a:solidFill>
            <a:srgbClr val="FFC000"/>
          </a:solidFill>
          <a:ln>
            <a:solidFill>
              <a:schemeClr val="accent1"/>
            </a:solidFill>
          </a:ln>
        </p:spPr>
        <p:txBody>
          <a:bodyPr wrap="square" rtlCol="0">
            <a:spAutoFit/>
          </a:bodyPr>
          <a:lstStyle/>
          <a:p>
            <a:pPr algn="ctr"/>
            <a:r>
              <a:rPr lang="fr-FR" dirty="0" err="1" smtClean="0"/>
              <a:t>Query</a:t>
            </a:r>
            <a:r>
              <a:rPr lang="fr-FR" dirty="0" smtClean="0"/>
              <a:t> optimisation</a:t>
            </a:r>
            <a:endParaRPr lang="fr-FR" dirty="0"/>
          </a:p>
        </p:txBody>
      </p:sp>
      <p:sp>
        <p:nvSpPr>
          <p:cNvPr id="30" name="ZoneTexte 29"/>
          <p:cNvSpPr txBox="1"/>
          <p:nvPr/>
        </p:nvSpPr>
        <p:spPr>
          <a:xfrm>
            <a:off x="5249690" y="5490653"/>
            <a:ext cx="2411896" cy="646331"/>
          </a:xfrm>
          <a:prstGeom prst="rect">
            <a:avLst/>
          </a:prstGeom>
          <a:noFill/>
          <a:ln>
            <a:solidFill>
              <a:schemeClr val="accent1"/>
            </a:solidFill>
          </a:ln>
        </p:spPr>
        <p:txBody>
          <a:bodyPr wrap="square" rtlCol="0">
            <a:spAutoFit/>
          </a:bodyPr>
          <a:lstStyle/>
          <a:p>
            <a:pPr algn="ctr"/>
            <a:r>
              <a:rPr lang="fr-FR" dirty="0" err="1" smtClean="0"/>
              <a:t>Convert</a:t>
            </a:r>
            <a:r>
              <a:rPr lang="fr-FR" dirty="0" smtClean="0"/>
              <a:t> to         </a:t>
            </a:r>
            <a:r>
              <a:rPr lang="fr-FR" dirty="0" err="1" smtClean="0"/>
              <a:t>execution</a:t>
            </a:r>
            <a:r>
              <a:rPr lang="fr-FR" dirty="0" smtClean="0"/>
              <a:t> plan</a:t>
            </a:r>
            <a:endParaRPr lang="fr-FR" dirty="0"/>
          </a:p>
        </p:txBody>
      </p:sp>
      <p:sp>
        <p:nvSpPr>
          <p:cNvPr id="31" name="ZoneTexte 30"/>
          <p:cNvSpPr txBox="1"/>
          <p:nvPr/>
        </p:nvSpPr>
        <p:spPr>
          <a:xfrm>
            <a:off x="5258308" y="4616586"/>
            <a:ext cx="2411896" cy="369332"/>
          </a:xfrm>
          <a:prstGeom prst="rect">
            <a:avLst/>
          </a:prstGeom>
          <a:noFill/>
          <a:ln>
            <a:solidFill>
              <a:schemeClr val="accent1"/>
            </a:solidFill>
          </a:ln>
        </p:spPr>
        <p:txBody>
          <a:bodyPr wrap="square" rtlCol="0">
            <a:spAutoFit/>
          </a:bodyPr>
          <a:lstStyle/>
          <a:p>
            <a:pPr algn="ctr"/>
            <a:r>
              <a:rPr lang="fr-FR" dirty="0" smtClean="0"/>
              <a:t>Exploration(phases)</a:t>
            </a:r>
            <a:endParaRPr lang="fr-FR" dirty="0"/>
          </a:p>
        </p:txBody>
      </p:sp>
      <p:sp>
        <p:nvSpPr>
          <p:cNvPr id="32" name="ZoneTexte 31"/>
          <p:cNvSpPr txBox="1"/>
          <p:nvPr/>
        </p:nvSpPr>
        <p:spPr>
          <a:xfrm>
            <a:off x="5258308" y="2799123"/>
            <a:ext cx="2411896" cy="369332"/>
          </a:xfrm>
          <a:prstGeom prst="rect">
            <a:avLst/>
          </a:prstGeom>
          <a:solidFill>
            <a:srgbClr val="FFC000"/>
          </a:solidFill>
          <a:ln>
            <a:solidFill>
              <a:schemeClr val="accent1"/>
            </a:solidFill>
          </a:ln>
        </p:spPr>
        <p:txBody>
          <a:bodyPr wrap="square" rtlCol="0">
            <a:spAutoFit/>
          </a:bodyPr>
          <a:lstStyle/>
          <a:p>
            <a:pPr algn="ctr"/>
            <a:r>
              <a:rPr lang="fr-FR" dirty="0" smtClean="0"/>
              <a:t>Trivial plan</a:t>
            </a:r>
            <a:endParaRPr lang="fr-FR" dirty="0"/>
          </a:p>
        </p:txBody>
      </p:sp>
      <p:sp>
        <p:nvSpPr>
          <p:cNvPr id="33" name="ZoneTexte 32"/>
          <p:cNvSpPr txBox="1"/>
          <p:nvPr/>
        </p:nvSpPr>
        <p:spPr>
          <a:xfrm>
            <a:off x="5258308" y="3751983"/>
            <a:ext cx="2411896" cy="369332"/>
          </a:xfrm>
          <a:prstGeom prst="rect">
            <a:avLst/>
          </a:prstGeom>
          <a:solidFill>
            <a:srgbClr val="FFC000"/>
          </a:solidFill>
          <a:ln>
            <a:solidFill>
              <a:srgbClr val="FFC000"/>
            </a:solidFill>
          </a:ln>
        </p:spPr>
        <p:txBody>
          <a:bodyPr wrap="square" rtlCol="0">
            <a:spAutoFit/>
          </a:bodyPr>
          <a:lstStyle/>
          <a:p>
            <a:r>
              <a:rPr lang="fr-FR" dirty="0" err="1" smtClean="0"/>
              <a:t>Loading</a:t>
            </a:r>
            <a:r>
              <a:rPr lang="fr-FR" dirty="0" smtClean="0"/>
              <a:t> </a:t>
            </a:r>
            <a:r>
              <a:rPr lang="fr-FR" dirty="0" err="1" smtClean="0"/>
              <a:t>statistics</a:t>
            </a:r>
            <a:endParaRPr lang="fr-FR" dirty="0"/>
          </a:p>
        </p:txBody>
      </p:sp>
      <p:sp>
        <p:nvSpPr>
          <p:cNvPr id="34" name="ZoneTexte 33"/>
          <p:cNvSpPr txBox="1"/>
          <p:nvPr/>
        </p:nvSpPr>
        <p:spPr>
          <a:xfrm>
            <a:off x="5249690" y="1928192"/>
            <a:ext cx="2411896" cy="369332"/>
          </a:xfrm>
          <a:prstGeom prst="rect">
            <a:avLst/>
          </a:prstGeom>
          <a:solidFill>
            <a:srgbClr val="FFC000"/>
          </a:solidFill>
          <a:ln>
            <a:solidFill>
              <a:srgbClr val="FFC000"/>
            </a:solidFill>
          </a:ln>
        </p:spPr>
        <p:txBody>
          <a:bodyPr wrap="square" rtlCol="0">
            <a:spAutoFit/>
          </a:bodyPr>
          <a:lstStyle/>
          <a:p>
            <a:pPr algn="r"/>
            <a:r>
              <a:rPr lang="fr-FR" dirty="0" smtClean="0"/>
              <a:t>Simplification	</a:t>
            </a:r>
            <a:endParaRPr lang="fr-FR" dirty="0"/>
          </a:p>
        </p:txBody>
      </p:sp>
      <p:sp>
        <p:nvSpPr>
          <p:cNvPr id="35" name="ZoneTexte 34"/>
          <p:cNvSpPr txBox="1"/>
          <p:nvPr/>
        </p:nvSpPr>
        <p:spPr>
          <a:xfrm>
            <a:off x="1624804" y="1775966"/>
            <a:ext cx="2411896" cy="369332"/>
          </a:xfrm>
          <a:prstGeom prst="rect">
            <a:avLst/>
          </a:prstGeom>
          <a:noFill/>
          <a:ln>
            <a:noFill/>
          </a:ln>
        </p:spPr>
        <p:txBody>
          <a:bodyPr wrap="square" rtlCol="0">
            <a:spAutoFit/>
          </a:bodyPr>
          <a:lstStyle/>
          <a:p>
            <a:r>
              <a:rPr lang="fr-FR" dirty="0" smtClean="0"/>
              <a:t>     SQL </a:t>
            </a:r>
            <a:r>
              <a:rPr lang="fr-FR" dirty="0" err="1" smtClean="0"/>
              <a:t>statement</a:t>
            </a:r>
            <a:endParaRPr lang="fr-FR" dirty="0"/>
          </a:p>
        </p:txBody>
      </p:sp>
      <p:cxnSp>
        <p:nvCxnSpPr>
          <p:cNvPr id="37" name="Connecteur droit avec flèche 36"/>
          <p:cNvCxnSpPr/>
          <p:nvPr/>
        </p:nvCxnSpPr>
        <p:spPr>
          <a:xfrm>
            <a:off x="2784282" y="2844506"/>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a:off x="2809461" y="3667135"/>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2830752" y="4574990"/>
            <a:ext cx="0" cy="305877"/>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a:off x="2809461" y="5450710"/>
            <a:ext cx="0" cy="3809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flipH="1">
            <a:off x="4102916" y="1960632"/>
            <a:ext cx="1109823" cy="217821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flipH="1" flipV="1">
            <a:off x="4087468" y="4424424"/>
            <a:ext cx="1170840" cy="163607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p:nvPr/>
        </p:nvCxnSpPr>
        <p:spPr>
          <a:xfrm>
            <a:off x="6455638" y="2498035"/>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p:nvPr/>
        </p:nvCxnSpPr>
        <p:spPr>
          <a:xfrm>
            <a:off x="6466752" y="3389262"/>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p:nvPr/>
        </p:nvCxnSpPr>
        <p:spPr>
          <a:xfrm>
            <a:off x="6488614" y="4321826"/>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p:nvPr/>
        </p:nvCxnSpPr>
        <p:spPr>
          <a:xfrm>
            <a:off x="6455638" y="5184947"/>
            <a:ext cx="0" cy="30570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1624804" y="5775574"/>
            <a:ext cx="2411896" cy="369332"/>
          </a:xfrm>
          <a:prstGeom prst="rect">
            <a:avLst/>
          </a:prstGeom>
          <a:noFill/>
          <a:ln>
            <a:noFill/>
          </a:ln>
        </p:spPr>
        <p:txBody>
          <a:bodyPr wrap="square" rtlCol="0">
            <a:spAutoFit/>
          </a:bodyPr>
          <a:lstStyle/>
          <a:p>
            <a:r>
              <a:rPr lang="fr-FR" dirty="0" smtClean="0"/>
              <a:t>       </a:t>
            </a:r>
            <a:r>
              <a:rPr lang="fr-FR" dirty="0" err="1" smtClean="0"/>
              <a:t>Query</a:t>
            </a:r>
            <a:r>
              <a:rPr lang="fr-FR" dirty="0" smtClean="0"/>
              <a:t> </a:t>
            </a:r>
            <a:r>
              <a:rPr lang="fr-FR" dirty="0" err="1" smtClean="0"/>
              <a:t>Results</a:t>
            </a:r>
            <a:endParaRPr lang="fr-FR" dirty="0"/>
          </a:p>
        </p:txBody>
      </p:sp>
      <p:cxnSp>
        <p:nvCxnSpPr>
          <p:cNvPr id="65" name="Connecteur droit avec flèche 64"/>
          <p:cNvCxnSpPr/>
          <p:nvPr/>
        </p:nvCxnSpPr>
        <p:spPr>
          <a:xfrm>
            <a:off x="2784282" y="2012924"/>
            <a:ext cx="0" cy="261739"/>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8370508" y="5583853"/>
            <a:ext cx="2411896" cy="646331"/>
          </a:xfrm>
          <a:prstGeom prst="rect">
            <a:avLst/>
          </a:prstGeom>
          <a:noFill/>
          <a:ln>
            <a:solidFill>
              <a:schemeClr val="accent1"/>
            </a:solidFill>
          </a:ln>
        </p:spPr>
        <p:txBody>
          <a:bodyPr wrap="square" rtlCol="0">
            <a:spAutoFit/>
          </a:bodyPr>
          <a:lstStyle/>
          <a:p>
            <a:pPr algn="ctr"/>
            <a:r>
              <a:rPr lang="fr-FR" dirty="0" err="1" smtClean="0"/>
              <a:t>Reuse</a:t>
            </a:r>
            <a:r>
              <a:rPr lang="fr-FR" dirty="0" smtClean="0"/>
              <a:t> </a:t>
            </a:r>
            <a:r>
              <a:rPr lang="fr-FR" dirty="0" err="1" smtClean="0"/>
              <a:t>execution</a:t>
            </a:r>
            <a:r>
              <a:rPr lang="fr-FR" dirty="0" smtClean="0"/>
              <a:t> plan in cache</a:t>
            </a:r>
            <a:endParaRPr lang="fr-FR" dirty="0"/>
          </a:p>
        </p:txBody>
      </p:sp>
      <p:sp>
        <p:nvSpPr>
          <p:cNvPr id="3" name="Accolade ouvrante 2"/>
          <p:cNvSpPr/>
          <p:nvPr/>
        </p:nvSpPr>
        <p:spPr>
          <a:xfrm>
            <a:off x="8035696" y="2135339"/>
            <a:ext cx="182412" cy="34485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 name="ZoneTexte 5"/>
          <p:cNvSpPr txBox="1"/>
          <p:nvPr/>
        </p:nvSpPr>
        <p:spPr>
          <a:xfrm>
            <a:off x="8925954" y="2216645"/>
            <a:ext cx="1220206" cy="369332"/>
          </a:xfrm>
          <a:prstGeom prst="rect">
            <a:avLst/>
          </a:prstGeom>
          <a:noFill/>
        </p:spPr>
        <p:txBody>
          <a:bodyPr wrap="none" rtlCol="0">
            <a:spAutoFit/>
          </a:bodyPr>
          <a:lstStyle/>
          <a:p>
            <a:r>
              <a:rPr lang="fr-FR" dirty="0" err="1" smtClean="0"/>
              <a:t>Next</a:t>
            </a:r>
            <a:r>
              <a:rPr lang="fr-FR" dirty="0" smtClean="0"/>
              <a:t> </a:t>
            </a:r>
            <a:r>
              <a:rPr lang="fr-FR" dirty="0" err="1" smtClean="0"/>
              <a:t>query</a:t>
            </a:r>
            <a:endParaRPr lang="fr-FR" dirty="0"/>
          </a:p>
        </p:txBody>
      </p:sp>
      <p:sp>
        <p:nvSpPr>
          <p:cNvPr id="7" name="Flèche vers le bas 6"/>
          <p:cNvSpPr/>
          <p:nvPr/>
        </p:nvSpPr>
        <p:spPr>
          <a:xfrm>
            <a:off x="9233026" y="2773575"/>
            <a:ext cx="484632" cy="26578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23151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Optimiseur de requête </a:t>
            </a:r>
            <a:r>
              <a:rPr lang="fr-FR" dirty="0" smtClean="0"/>
              <a:t>– </a:t>
            </a:r>
            <a:r>
              <a:rPr lang="fr-FR" dirty="0" err="1" smtClean="0"/>
              <a:t>Parameter</a:t>
            </a:r>
            <a:r>
              <a:rPr lang="fr-FR" dirty="0" smtClean="0"/>
              <a:t> </a:t>
            </a:r>
            <a:r>
              <a:rPr lang="fr-FR" dirty="0" err="1" smtClean="0"/>
              <a:t>sniffing</a:t>
            </a:r>
            <a:endParaRPr lang="fr-FR" dirty="0"/>
          </a:p>
        </p:txBody>
      </p:sp>
      <p:sp>
        <p:nvSpPr>
          <p:cNvPr id="3" name="Espace réservé du contenu 2"/>
          <p:cNvSpPr>
            <a:spLocks noGrp="1"/>
          </p:cNvSpPr>
          <p:nvPr>
            <p:ph idx="1"/>
          </p:nvPr>
        </p:nvSpPr>
        <p:spPr>
          <a:xfrm>
            <a:off x="233681" y="1845734"/>
            <a:ext cx="10922000" cy="4023360"/>
          </a:xfrm>
        </p:spPr>
        <p:txBody>
          <a:bodyPr/>
          <a:lstStyle/>
          <a:p>
            <a:r>
              <a:rPr lang="fr-FR" dirty="0" smtClean="0"/>
              <a:t>     </a:t>
            </a:r>
            <a:r>
              <a:rPr lang="fr-FR" dirty="0" err="1" smtClean="0"/>
              <a:t>stored</a:t>
            </a:r>
            <a:r>
              <a:rPr lang="fr-FR" dirty="0" smtClean="0"/>
              <a:t> proc</a:t>
            </a:r>
            <a:endParaRPr lang="fr-FR" dirty="0"/>
          </a:p>
        </p:txBody>
      </p:sp>
      <p:sp>
        <p:nvSpPr>
          <p:cNvPr id="4" name="Espace réservé de la date 3"/>
          <p:cNvSpPr>
            <a:spLocks noGrp="1"/>
          </p:cNvSpPr>
          <p:nvPr>
            <p:ph type="dt" sz="half" idx="10"/>
          </p:nvPr>
        </p:nvSpPr>
        <p:spPr/>
        <p:txBody>
          <a:bodyPr/>
          <a:lstStyle/>
          <a:p>
            <a:r>
              <a:rPr lang="fr-FR" smtClean="0"/>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8</a:t>
            </a:fld>
            <a:endParaRPr lang="fr-FR"/>
          </a:p>
        </p:txBody>
      </p:sp>
      <p:sp>
        <p:nvSpPr>
          <p:cNvPr id="6" name="Rectangle 5"/>
          <p:cNvSpPr/>
          <p:nvPr/>
        </p:nvSpPr>
        <p:spPr>
          <a:xfrm>
            <a:off x="431720" y="2908251"/>
            <a:ext cx="1625600" cy="748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7" name="ZoneTexte 6"/>
          <p:cNvSpPr txBox="1"/>
          <p:nvPr/>
        </p:nvSpPr>
        <p:spPr>
          <a:xfrm>
            <a:off x="592915" y="3004026"/>
            <a:ext cx="1464247" cy="335756"/>
          </a:xfrm>
          <a:prstGeom prst="rect">
            <a:avLst/>
          </a:prstGeom>
          <a:noFill/>
        </p:spPr>
        <p:txBody>
          <a:bodyPr wrap="none" rtlCol="0">
            <a:spAutoFit/>
          </a:bodyPr>
          <a:lstStyle/>
          <a:p>
            <a:r>
              <a:rPr lang="fr-FR" dirty="0" smtClean="0"/>
              <a:t>@</a:t>
            </a:r>
            <a:r>
              <a:rPr lang="fr-FR" dirty="0" err="1" smtClean="0"/>
              <a:t>parameters</a:t>
            </a:r>
            <a:endParaRPr lang="fr-FR" dirty="0"/>
          </a:p>
        </p:txBody>
      </p:sp>
      <p:sp>
        <p:nvSpPr>
          <p:cNvPr id="8" name="Flèche droite 7"/>
          <p:cNvSpPr/>
          <p:nvPr/>
        </p:nvSpPr>
        <p:spPr>
          <a:xfrm>
            <a:off x="2475750" y="2919163"/>
            <a:ext cx="978408" cy="440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69473" y="2772061"/>
            <a:ext cx="1625600" cy="7481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statistique</a:t>
            </a:r>
            <a:endParaRPr lang="fr-FR" dirty="0">
              <a:solidFill>
                <a:schemeClr val="tx1"/>
              </a:solidFill>
            </a:endParaRPr>
          </a:p>
        </p:txBody>
      </p:sp>
      <p:sp>
        <p:nvSpPr>
          <p:cNvPr id="10" name="Flèche droite 9"/>
          <p:cNvSpPr/>
          <p:nvPr/>
        </p:nvSpPr>
        <p:spPr>
          <a:xfrm>
            <a:off x="5310388" y="2925846"/>
            <a:ext cx="978408" cy="440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3572786" y="4120931"/>
            <a:ext cx="1625600" cy="8229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Estimateur de</a:t>
            </a:r>
          </a:p>
          <a:p>
            <a:pPr algn="ctr"/>
            <a:r>
              <a:rPr lang="fr-FR" dirty="0" smtClean="0">
                <a:solidFill>
                  <a:schemeClr val="tx1"/>
                </a:solidFill>
              </a:rPr>
              <a:t>cardinalités </a:t>
            </a:r>
            <a:endParaRPr lang="fr-FR" dirty="0">
              <a:solidFill>
                <a:schemeClr val="tx1"/>
              </a:solidFill>
            </a:endParaRPr>
          </a:p>
        </p:txBody>
      </p:sp>
      <p:sp>
        <p:nvSpPr>
          <p:cNvPr id="13" name="Flèche vers le bas 12"/>
          <p:cNvSpPr/>
          <p:nvPr/>
        </p:nvSpPr>
        <p:spPr>
          <a:xfrm>
            <a:off x="4139957" y="3729283"/>
            <a:ext cx="484632" cy="2894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6422084" y="2772061"/>
            <a:ext cx="1625600" cy="7481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alternatives</a:t>
            </a:r>
            <a:endParaRPr lang="fr-FR" dirty="0">
              <a:solidFill>
                <a:schemeClr val="tx1"/>
              </a:solidFill>
            </a:endParaRPr>
          </a:p>
        </p:txBody>
      </p:sp>
      <p:sp>
        <p:nvSpPr>
          <p:cNvPr id="15" name="Flèche droite 14"/>
          <p:cNvSpPr/>
          <p:nvPr/>
        </p:nvSpPr>
        <p:spPr>
          <a:xfrm>
            <a:off x="8342325" y="290389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9530080" y="2760498"/>
            <a:ext cx="1625600" cy="8229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Query</a:t>
            </a:r>
            <a:r>
              <a:rPr lang="fr-FR" dirty="0" smtClean="0">
                <a:solidFill>
                  <a:schemeClr val="tx1"/>
                </a:solidFill>
              </a:rPr>
              <a:t> plan </a:t>
            </a:r>
            <a:endParaRPr lang="fr-FR" dirty="0">
              <a:solidFill>
                <a:schemeClr val="tx1"/>
              </a:solidFill>
            </a:endParaRPr>
          </a:p>
        </p:txBody>
      </p:sp>
      <p:sp>
        <p:nvSpPr>
          <p:cNvPr id="19" name="ZoneTexte 18"/>
          <p:cNvSpPr txBox="1"/>
          <p:nvPr/>
        </p:nvSpPr>
        <p:spPr>
          <a:xfrm>
            <a:off x="9397286" y="1867808"/>
            <a:ext cx="1581267" cy="646331"/>
          </a:xfrm>
          <a:prstGeom prst="rect">
            <a:avLst/>
          </a:prstGeom>
          <a:noFill/>
        </p:spPr>
        <p:txBody>
          <a:bodyPr wrap="none" rtlCol="0">
            <a:spAutoFit/>
          </a:bodyPr>
          <a:lstStyle/>
          <a:p>
            <a:r>
              <a:rPr lang="fr-FR" dirty="0"/>
              <a:t>@parameters2</a:t>
            </a:r>
          </a:p>
          <a:p>
            <a:endParaRPr lang="fr-FR" dirty="0"/>
          </a:p>
        </p:txBody>
      </p:sp>
      <p:sp>
        <p:nvSpPr>
          <p:cNvPr id="20" name="Flèche vers le bas 19"/>
          <p:cNvSpPr/>
          <p:nvPr/>
        </p:nvSpPr>
        <p:spPr>
          <a:xfrm>
            <a:off x="9951525" y="2333106"/>
            <a:ext cx="484632" cy="2894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58883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Optimiseur de requête – </a:t>
            </a:r>
            <a:r>
              <a:rPr lang="fr-FR" dirty="0" smtClean="0"/>
              <a:t>Tips	</a:t>
            </a:r>
            <a:endParaRPr lang="fr-FR" dirty="0"/>
          </a:p>
        </p:txBody>
      </p:sp>
      <p:sp>
        <p:nvSpPr>
          <p:cNvPr id="3" name="Espace réservé du contenu 2"/>
          <p:cNvSpPr>
            <a:spLocks noGrp="1"/>
          </p:cNvSpPr>
          <p:nvPr>
            <p:ph idx="1"/>
          </p:nvPr>
        </p:nvSpPr>
        <p:spPr>
          <a:xfrm>
            <a:off x="1154084" y="2008294"/>
            <a:ext cx="10058401" cy="4023360"/>
          </a:xfrm>
        </p:spPr>
        <p:txBody>
          <a:bodyPr/>
          <a:lstStyle/>
          <a:p>
            <a:r>
              <a:rPr lang="en-US" dirty="0"/>
              <a:t>Do not use SELECT * in your queries</a:t>
            </a:r>
            <a:r>
              <a:rPr lang="en-US" dirty="0"/>
              <a:t>.</a:t>
            </a:r>
          </a:p>
          <a:p>
            <a:r>
              <a:rPr lang="en-US" dirty="0" smtClean="0"/>
              <a:t>Always</a:t>
            </a:r>
            <a:r>
              <a:rPr lang="en-US" dirty="0"/>
              <a:t> prefix object names (i.e. table name, stored procedure name, etc.) with its owner/schema name.</a:t>
            </a:r>
            <a:endParaRPr lang="en-US" dirty="0" smtClean="0"/>
          </a:p>
          <a:p>
            <a:r>
              <a:rPr lang="en-US" dirty="0"/>
              <a:t>The UNION ALL command is equal to the UNION command, except that UNION ALL selects all </a:t>
            </a:r>
            <a:r>
              <a:rPr lang="en-US" dirty="0" smtClean="0"/>
              <a:t>values</a:t>
            </a:r>
          </a:p>
          <a:p>
            <a:r>
              <a:rPr lang="en-US" dirty="0"/>
              <a:t>Use SET NOCOUNT ON with DML operations</a:t>
            </a:r>
            <a:r>
              <a:rPr lang="en-US" dirty="0" smtClean="0"/>
              <a:t>.</a:t>
            </a:r>
          </a:p>
          <a:p>
            <a:r>
              <a:rPr lang="en-US" dirty="0"/>
              <a:t>Avoid using GROUP BY, ORDER BY, and DISTINCT as much as possible</a:t>
            </a:r>
          </a:p>
          <a:p>
            <a:r>
              <a:rPr lang="en-US" dirty="0" smtClean="0"/>
              <a:t>Try </a:t>
            </a:r>
            <a:r>
              <a:rPr lang="en-US" dirty="0"/>
              <a:t>to avoid “TABLE OR INDEX SCAN” in queries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4" name="Espace réservé de la date 3"/>
          <p:cNvSpPr>
            <a:spLocks noGrp="1"/>
          </p:cNvSpPr>
          <p:nvPr>
            <p:ph type="dt" sz="half" idx="10"/>
          </p:nvPr>
        </p:nvSpPr>
        <p:spPr/>
        <p:txBody>
          <a:bodyPr/>
          <a:lstStyle/>
          <a:p>
            <a:r>
              <a:rPr lang="fr-FR" smtClean="0"/>
              <a:t>IDITech - SUJET DE L'IDITech - Date de l'IDITech</a:t>
            </a:r>
            <a:endParaRPr lang="fr-FR" dirty="0"/>
          </a:p>
        </p:txBody>
      </p:sp>
      <p:sp>
        <p:nvSpPr>
          <p:cNvPr id="5" name="Espace réservé du numéro de diapositive 4"/>
          <p:cNvSpPr>
            <a:spLocks noGrp="1"/>
          </p:cNvSpPr>
          <p:nvPr>
            <p:ph type="sldNum" sz="quarter" idx="12"/>
          </p:nvPr>
        </p:nvSpPr>
        <p:spPr/>
        <p:txBody>
          <a:bodyPr/>
          <a:lstStyle/>
          <a:p>
            <a:fld id="{D657FDD2-C7B6-44DE-926A-3546E9D2173C}" type="slidenum">
              <a:rPr lang="fr-FR" smtClean="0"/>
              <a:t>9</a:t>
            </a:fld>
            <a:endParaRPr lang="fr-FR"/>
          </a:p>
        </p:txBody>
      </p:sp>
    </p:spTree>
    <p:extLst>
      <p:ext uri="{BB962C8B-B14F-4D97-AF65-F5344CB8AC3E}">
        <p14:creationId xmlns:p14="http://schemas.microsoft.com/office/powerpoint/2010/main" val="2726041671"/>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6994</TotalTime>
  <Words>387</Words>
  <Application>Microsoft Office PowerPoint</Application>
  <PresentationFormat>Grand écran</PresentationFormat>
  <Paragraphs>195</Paragraphs>
  <Slides>10</Slides>
  <Notes>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Arial</vt:lpstr>
      <vt:lpstr>Calibri</vt:lpstr>
      <vt:lpstr>Calibri Light</vt:lpstr>
      <vt:lpstr>segoe-ui_bold</vt:lpstr>
      <vt:lpstr>segoe-ui_normal</vt:lpstr>
      <vt:lpstr>ZapfHumnst BT</vt:lpstr>
      <vt:lpstr>Rétrospective</vt:lpstr>
      <vt:lpstr> Optimisation de requêtes sur la base du plan d’exécution</vt:lpstr>
      <vt:lpstr>Operateur principaux </vt:lpstr>
      <vt:lpstr>Optimiseur de requête - architecture</vt:lpstr>
      <vt:lpstr>Optimiseur de requête - architecture</vt:lpstr>
      <vt:lpstr>Optimiseur de requête - architecture</vt:lpstr>
      <vt:lpstr>Optimiseur de requête - architecture</vt:lpstr>
      <vt:lpstr>Optimiseur de requête - architecture</vt:lpstr>
      <vt:lpstr>Optimiseur de requête – Parameter sniffing</vt:lpstr>
      <vt:lpstr>Optimiseur de requête – Tips </vt:lpstr>
      <vt:lpstr>Optimiseur de requête – sargable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Thèmes à aborder</dc:title>
  <dc:creator>Claude MARTEL</dc:creator>
  <cp:lastModifiedBy>Nicolas MILLON</cp:lastModifiedBy>
  <cp:revision>57</cp:revision>
  <dcterms:created xsi:type="dcterms:W3CDTF">2018-05-25T09:27:41Z</dcterms:created>
  <dcterms:modified xsi:type="dcterms:W3CDTF">2018-06-19T20:53:55Z</dcterms:modified>
</cp:coreProperties>
</file>