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09" r:id="rId2"/>
    <p:sldMasterId id="2147483736" r:id="rId3"/>
    <p:sldMasterId id="2147484346" r:id="rId4"/>
    <p:sldMasterId id="2147486369" r:id="rId5"/>
    <p:sldMasterId id="2147486397" r:id="rId6"/>
  </p:sldMasterIdLst>
  <p:notesMasterIdLst>
    <p:notesMasterId r:id="rId67"/>
  </p:notesMasterIdLst>
  <p:sldIdLst>
    <p:sldId id="814" r:id="rId7"/>
    <p:sldId id="815" r:id="rId8"/>
    <p:sldId id="1013" r:id="rId9"/>
    <p:sldId id="1234" r:id="rId10"/>
    <p:sldId id="1235" r:id="rId11"/>
    <p:sldId id="1236" r:id="rId12"/>
    <p:sldId id="1016" r:id="rId13"/>
    <p:sldId id="1017" r:id="rId14"/>
    <p:sldId id="1247" r:id="rId15"/>
    <p:sldId id="1037" r:id="rId16"/>
    <p:sldId id="1100" r:id="rId17"/>
    <p:sldId id="1099" r:id="rId18"/>
    <p:sldId id="1106" r:id="rId19"/>
    <p:sldId id="1102" r:id="rId20"/>
    <p:sldId id="1212" r:id="rId21"/>
    <p:sldId id="1213" r:id="rId22"/>
    <p:sldId id="1131" r:id="rId23"/>
    <p:sldId id="1036" r:id="rId24"/>
    <p:sldId id="1105" r:id="rId25"/>
    <p:sldId id="1087" r:id="rId26"/>
    <p:sldId id="1248" r:id="rId27"/>
    <p:sldId id="1049" r:id="rId28"/>
    <p:sldId id="1239" r:id="rId29"/>
    <p:sldId id="1044" r:id="rId30"/>
    <p:sldId id="1240" r:id="rId31"/>
    <p:sldId id="1138" r:id="rId32"/>
    <p:sldId id="1241" r:id="rId33"/>
    <p:sldId id="1141" r:id="rId34"/>
    <p:sldId id="1229" r:id="rId35"/>
    <p:sldId id="1249" r:id="rId36"/>
    <p:sldId id="1151" r:id="rId37"/>
    <p:sldId id="1242" r:id="rId38"/>
    <p:sldId id="1233" r:id="rId39"/>
    <p:sldId id="1243" r:id="rId40"/>
    <p:sldId id="1144" r:id="rId41"/>
    <p:sldId id="1145" r:id="rId42"/>
    <p:sldId id="1146" r:id="rId43"/>
    <p:sldId id="1244" r:id="rId44"/>
    <p:sldId id="1123" r:id="rId45"/>
    <p:sldId id="1055" r:id="rId46"/>
    <p:sldId id="1250" r:id="rId47"/>
    <p:sldId id="1251" r:id="rId48"/>
    <p:sldId id="1116" r:id="rId49"/>
    <p:sldId id="1130" r:id="rId50"/>
    <p:sldId id="1125" r:id="rId51"/>
    <p:sldId id="1129" r:id="rId52"/>
    <p:sldId id="1083" r:id="rId53"/>
    <p:sldId id="1051" r:id="rId54"/>
    <p:sldId id="1052" r:id="rId55"/>
    <p:sldId id="1228" r:id="rId56"/>
    <p:sldId id="1220" r:id="rId57"/>
    <p:sldId id="1221" r:id="rId58"/>
    <p:sldId id="1222" r:id="rId59"/>
    <p:sldId id="1223" r:id="rId60"/>
    <p:sldId id="1225" r:id="rId61"/>
    <p:sldId id="1226" r:id="rId62"/>
    <p:sldId id="1227" r:id="rId63"/>
    <p:sldId id="1025" r:id="rId64"/>
    <p:sldId id="1262" r:id="rId65"/>
    <p:sldId id="894" r:id="rId6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FEB5C8AC-A723-0543-B651-1160A56039C7}">
          <p14:sldIdLst>
            <p14:sldId id="814"/>
            <p14:sldId id="815"/>
          </p14:sldIdLst>
        </p14:section>
        <p14:section name="Date Processing Framwork" id="{6809379C-CA45-9846-93E0-590ACD36400D}">
          <p14:sldIdLst>
            <p14:sldId id="1013"/>
            <p14:sldId id="1234"/>
            <p14:sldId id="1235"/>
            <p14:sldId id="1236"/>
          </p14:sldIdLst>
        </p14:section>
        <p14:section name="MapReduce" id="{DA1EF353-7983-5744-A998-901221E15131}">
          <p14:sldIdLst>
            <p14:sldId id="1016"/>
            <p14:sldId id="1017"/>
            <p14:sldId id="1247"/>
            <p14:sldId id="1037"/>
            <p14:sldId id="1100"/>
            <p14:sldId id="1099"/>
            <p14:sldId id="1106"/>
            <p14:sldId id="1102"/>
            <p14:sldId id="1212"/>
            <p14:sldId id="1213"/>
            <p14:sldId id="1131"/>
            <p14:sldId id="1036"/>
            <p14:sldId id="1105"/>
            <p14:sldId id="1087"/>
            <p14:sldId id="1248"/>
            <p14:sldId id="1049"/>
            <p14:sldId id="1239"/>
            <p14:sldId id="1044"/>
            <p14:sldId id="1240"/>
            <p14:sldId id="1138"/>
            <p14:sldId id="1241"/>
            <p14:sldId id="1141"/>
            <p14:sldId id="1229"/>
            <p14:sldId id="1249"/>
            <p14:sldId id="1151"/>
            <p14:sldId id="1242"/>
            <p14:sldId id="1233"/>
            <p14:sldId id="1243"/>
            <p14:sldId id="1144"/>
            <p14:sldId id="1145"/>
            <p14:sldId id="1146"/>
            <p14:sldId id="1244"/>
            <p14:sldId id="1123"/>
            <p14:sldId id="1055"/>
            <p14:sldId id="1250"/>
            <p14:sldId id="1251"/>
            <p14:sldId id="1116"/>
            <p14:sldId id="1130"/>
            <p14:sldId id="1125"/>
            <p14:sldId id="1129"/>
            <p14:sldId id="1083"/>
            <p14:sldId id="1051"/>
            <p14:sldId id="1052"/>
            <p14:sldId id="1228"/>
            <p14:sldId id="1220"/>
            <p14:sldId id="1221"/>
            <p14:sldId id="1222"/>
            <p14:sldId id="1223"/>
            <p14:sldId id="1225"/>
            <p14:sldId id="1226"/>
            <p14:sldId id="1227"/>
          </p14:sldIdLst>
        </p14:section>
        <p14:section name="Summary" id="{A7C2AE53-9479-2943-A3D1-2BA8257F43FC}">
          <p14:sldIdLst>
            <p14:sldId id="1025"/>
            <p14:sldId id="1262"/>
            <p14:sldId id="8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F8A"/>
    <a:srgbClr val="FEFF7D"/>
    <a:srgbClr val="FFEF35"/>
    <a:srgbClr val="FFF564"/>
    <a:srgbClr val="FFFB94"/>
    <a:srgbClr val="FFFF00"/>
    <a:srgbClr val="CCE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2" autoAdjust="0"/>
    <p:restoredTop sz="87739" autoAdjust="0"/>
  </p:normalViewPr>
  <p:slideViewPr>
    <p:cSldViewPr>
      <p:cViewPr varScale="1">
        <p:scale>
          <a:sx n="182" d="100"/>
          <a:sy n="182" d="100"/>
        </p:scale>
        <p:origin x="-112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64" y="139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notesViewPr>
    <p:cSldViewPr>
      <p:cViewPr varScale="1">
        <p:scale>
          <a:sx n="58" d="100"/>
          <a:sy n="58" d="100"/>
        </p:scale>
        <p:origin x="-690" y="-96"/>
      </p:cViewPr>
      <p:guideLst>
        <p:guide orient="horz" pos="2880"/>
        <p:guide pos="2160"/>
      </p:guideLst>
    </p:cSldViewPr>
  </p:notesViewPr>
  <p:gridSpacing cx="74295" cy="742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9B2468FA-EC23-B540-848E-FFA6143AB435}" type="datetime1">
              <a:rPr lang="en-US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3482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1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512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93209659-E9CB-AC44-8EA8-C0EFD053ACE9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66983166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2813" indent="1588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0013" indent="1588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7213" indent="1588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588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lIns="89730" tIns="44865" rIns="89730" bIns="44865"/>
          <a:lstStyle/>
          <a:p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3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baseline="0" dirty="0" err="1" smtClean="0"/>
              <a:t>包括三个阶段，map，shuffle，reduce</a:t>
            </a:r>
            <a:r>
              <a:rPr lang="en-US" baseline="0" dirty="0" smtClean="0"/>
              <a:t>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320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baseline="0" dirty="0" err="1" smtClean="0"/>
              <a:t>包括三个阶段，map，shuffle，reduce</a:t>
            </a:r>
            <a:r>
              <a:rPr lang="en-US" baseline="0" dirty="0" smtClean="0"/>
              <a:t>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3209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baseline="0" dirty="0" err="1" smtClean="0"/>
              <a:t>包括三个阶段，map，shuffle，reduce</a:t>
            </a:r>
            <a:r>
              <a:rPr lang="en-US" baseline="0" dirty="0" smtClean="0"/>
              <a:t>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320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baseline="0" dirty="0" err="1" smtClean="0"/>
              <a:t>包括三个阶段，map，shuffle，reduce</a:t>
            </a:r>
            <a:r>
              <a:rPr lang="en-US" baseline="0" dirty="0" smtClean="0"/>
              <a:t>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3209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baseline="0" dirty="0" err="1" smtClean="0"/>
              <a:t>包括三个阶段，map，shuffle，reduce</a:t>
            </a:r>
            <a:r>
              <a:rPr lang="en-US" baseline="0" dirty="0" smtClean="0"/>
              <a:t>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3209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baseline="0" dirty="0" err="1" smtClean="0"/>
              <a:t>包括三个阶段，map，shuffle，reduce</a:t>
            </a:r>
            <a:r>
              <a:rPr lang="en-US" baseline="0" dirty="0" smtClean="0"/>
              <a:t>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3209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Process </a:t>
            </a:r>
            <a:r>
              <a:rPr lang="en-GB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key/value pair to generate intermediate k/v </a:t>
            </a:r>
            <a:r>
              <a:rPr lang="en-GB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pairs</a:t>
            </a:r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Process </a:t>
            </a:r>
            <a:r>
              <a:rPr lang="en-GB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key and </a:t>
            </a:r>
            <a:r>
              <a:rPr lang="en-GB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all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its values to generate result k/v </a:t>
            </a:r>
            <a:r>
              <a:rPr lang="en-GB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pairs</a:t>
            </a:r>
          </a:p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17</a:t>
            </a:fld>
            <a:endParaRPr lang="en-US"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18</a:t>
            </a:fld>
            <a:endParaRPr lang="en-US" sz="18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dirty="0" smtClean="0"/>
              <a:t>带入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lIns="89730" tIns="44865" rIns="89730" bIns="44865"/>
          <a:lstStyle/>
          <a:p>
            <a:pPr defTabSz="4486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864F-BCFB-477D-881C-A6B720703576}" type="slidenum">
              <a:rPr lang="en-JM" smtClean="0"/>
              <a:t>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74935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MR可以处理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dirty="0" smtClean="0"/>
              <a:t>带入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lIns="89730" tIns="44865" rIns="89730" bIns="44865"/>
          <a:lstStyle/>
          <a:p>
            <a:pPr defTabSz="4486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864F-BCFB-477D-881C-A6B720703576}" type="slidenum">
              <a:rPr lang="en-JM" smtClean="0"/>
              <a:t>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74935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MR可以处理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----- Meeting Notes (14/9/11 14:04) -----</a:t>
            </a:r>
          </a:p>
          <a:p>
            <a:r>
              <a:rPr lang="en-US" dirty="0"/>
              <a:t>shuffle的目的，同一个key出现在同一个reducer，并且该key的所有value剧集在一起</a:t>
            </a:r>
          </a:p>
          <a:p>
            <a:r>
              <a:rPr lang="en-US" dirty="0"/>
              <a:t>partition</a:t>
            </a:r>
          </a:p>
          <a:p>
            <a:r>
              <a:rPr lang="en-US" dirty="0"/>
              <a:t>sort的目的，其他可替代的实现方式</a:t>
            </a:r>
          </a:p>
          <a:p>
            <a:r>
              <a:rPr lang="en-US" dirty="0"/>
              <a:t>group</a:t>
            </a:r>
          </a:p>
          <a:p>
            <a:r>
              <a:rPr lang="en-US" dirty="0"/>
              <a:t>map写磁盘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将这个图片转换成一个动画来演示。 参考</a:t>
            </a:r>
            <a:r>
              <a:rPr lang="en-US" altLang="zh-CN" dirty="0" err="1" smtClean="0"/>
              <a:t>MapR</a:t>
            </a:r>
            <a:r>
              <a:rPr lang="zh-CN" altLang="en-US" dirty="0" smtClean="0"/>
              <a:t>的动画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www.mapr.com</a:t>
            </a:r>
            <a:r>
              <a:rPr lang="en-US" altLang="zh-CN" dirty="0" smtClean="0"/>
              <a:t>/resources/videos/intro-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689229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这里介绍 </a:t>
            </a:r>
            <a:r>
              <a:rPr lang="en-US" altLang="zh-CN" dirty="0" err="1" smtClean="0"/>
              <a:t>jobtracker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tasktracker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他们之间通过</a:t>
            </a:r>
            <a:r>
              <a:rPr lang="en-US" altLang="zh-CN" baseline="0" dirty="0" smtClean="0"/>
              <a:t>heartbeat</a:t>
            </a:r>
            <a:r>
              <a:rPr lang="zh-CN" altLang="en-US" baseline="0" dirty="0" smtClean="0"/>
              <a:t>传递消息。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taskTracker</a:t>
            </a:r>
            <a:r>
              <a:rPr lang="zh-CN" altLang="en-US" baseline="0" dirty="0" smtClean="0"/>
              <a:t>和各个</a:t>
            </a:r>
            <a:r>
              <a:rPr lang="en-US" altLang="zh-CN" baseline="0" dirty="0" smtClean="0"/>
              <a:t>task</a:t>
            </a:r>
            <a:r>
              <a:rPr lang="zh-CN" altLang="en-US" baseline="0" dirty="0" smtClean="0"/>
              <a:t>之间也是通过类似</a:t>
            </a:r>
            <a:r>
              <a:rPr lang="en-US" altLang="zh-CN" baseline="0" dirty="0" smtClean="0"/>
              <a:t>heartbeat</a:t>
            </a:r>
            <a:r>
              <a:rPr lang="zh-CN" altLang="en-US" baseline="0" dirty="0" smtClean="0"/>
              <a:t>的方式传递消息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4</a:t>
            </a:fld>
            <a:endParaRPr lang="en-US" sz="18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dirty="0"/>
              <a:t>----- Meeting Notes (14/9/3 15:39) -----</a:t>
            </a:r>
          </a:p>
          <a:p>
            <a:r>
              <a:rPr lang="en-US" dirty="0"/>
              <a:t>容错</a:t>
            </a:r>
          </a:p>
          <a:p>
            <a:r>
              <a:rPr lang="en-US" dirty="0"/>
              <a:t>JobTracker TaskTracker task 挂掉了怎么办</a:t>
            </a:r>
          </a:p>
          <a:p>
            <a:r>
              <a:rPr lang="en-US" dirty="0"/>
              <a:t>word count在这里的流程图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dirty="0"/>
              <a:t>----- Meeting Notes (14/9/3 15:39) -----</a:t>
            </a:r>
          </a:p>
          <a:p>
            <a:r>
              <a:rPr lang="en-US" dirty="0"/>
              <a:t>容错</a:t>
            </a:r>
          </a:p>
          <a:p>
            <a:r>
              <a:rPr lang="en-US" dirty="0"/>
              <a:t>JobTracker TaskTracker task 挂掉了怎么办</a:t>
            </a:r>
          </a:p>
          <a:p>
            <a:r>
              <a:rPr lang="en-US" dirty="0"/>
              <a:t>word count在这里的流程图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dirty="0"/>
              <a:t>----- Meeting Notes (14/9/3 15:39) -----</a:t>
            </a:r>
          </a:p>
          <a:p>
            <a:r>
              <a:rPr lang="en-US" dirty="0"/>
              <a:t>容错</a:t>
            </a:r>
          </a:p>
          <a:p>
            <a:r>
              <a:rPr lang="en-US" dirty="0"/>
              <a:t>JobTracker TaskTracker task 挂掉了怎么办</a:t>
            </a:r>
          </a:p>
          <a:p>
            <a:r>
              <a:rPr lang="en-US" dirty="0"/>
              <a:t>word count在这里的流程图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dirty="0"/>
              <a:t>----- Meeting Notes (14/9/3 15:39) -----</a:t>
            </a:r>
          </a:p>
          <a:p>
            <a:r>
              <a:rPr lang="en-US" dirty="0"/>
              <a:t>容错</a:t>
            </a:r>
          </a:p>
          <a:p>
            <a:r>
              <a:rPr lang="en-US" dirty="0"/>
              <a:t>JobTracker TaskTracker task 挂掉了怎么办</a:t>
            </a:r>
          </a:p>
          <a:p>
            <a:r>
              <a:rPr lang="en-US" dirty="0"/>
              <a:t>word count在这里的流程图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dirty="0"/>
              <a:t>----- Meeting Notes (14/9/3 15:39) -----</a:t>
            </a:r>
          </a:p>
          <a:p>
            <a:r>
              <a:rPr lang="en-US" dirty="0"/>
              <a:t>容错</a:t>
            </a:r>
          </a:p>
          <a:p>
            <a:r>
              <a:rPr lang="en-US" dirty="0"/>
              <a:t>JobTracker TaskTracker task 挂掉了怎么办</a:t>
            </a:r>
          </a:p>
          <a:p>
            <a:r>
              <a:rPr lang="en-US" dirty="0"/>
              <a:t>word count在这里的流程图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2468FA-EC23-B540-848E-FFA6143AB435}" type="datetime1">
              <a:rPr lang="en-US" smtClean="0"/>
              <a:pPr>
                <a:defRPr/>
              </a:pPr>
              <a:t>14/9/11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09659-E9CB-AC44-8EA8-C0EFD053ACE9}" type="slidenum">
              <a:rPr lang="en-US" smtClean="0"/>
              <a:pPr>
                <a:defRPr/>
              </a:pPr>
              <a:t>49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7048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50</a:t>
            </a:fld>
            <a:endParaRPr lang="en-US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5</a:t>
            </a:fld>
            <a:endParaRPr lang="en-US" sz="18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51</a:t>
            </a:fld>
            <a:endParaRPr lang="en-US" sz="18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52</a:t>
            </a:fld>
            <a:endParaRPr lang="en-US" sz="18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53</a:t>
            </a:fld>
            <a:endParaRPr lang="en-US" sz="18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54</a:t>
            </a:fld>
            <a:endParaRPr lang="en-US" sz="18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55</a:t>
            </a:fld>
            <a:endParaRPr lang="en-US" sz="18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56</a:t>
            </a:fld>
            <a:endParaRPr lang="en-US" sz="18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57</a:t>
            </a:fld>
            <a:endParaRPr lang="en-US" sz="18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lIns="89730" tIns="44865" rIns="89730" bIns="44865"/>
          <a:lstStyle/>
          <a:p>
            <a:pPr defTabSz="4486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864F-BCFB-477D-881C-A6B720703576}" type="slidenum">
              <a:rPr lang="en-JM" smtClean="0"/>
              <a:t>58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74935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r>
              <a:rPr lang="en-US" dirty="0" err="1" smtClean="0"/>
              <a:t>使用动画来highlight计算引擎涉及的部分</a:t>
            </a:r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>
                <a:solidFill>
                  <a:prstClr val="black"/>
                </a:solidFill>
              </a:rPr>
              <a:pPr eaLnBrk="1" hangingPunct="1"/>
              <a:t>59</a:t>
            </a:fld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3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6</a:t>
            </a:fld>
            <a:endParaRPr lang="en-US"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lIns="89730" tIns="44865" rIns="89730" bIns="44865"/>
          <a:lstStyle/>
          <a:p>
            <a:pPr defTabSz="4486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864F-BCFB-477D-881C-A6B720703576}" type="slidenum">
              <a:rPr lang="en-JM" smtClean="0"/>
              <a:t>7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7493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lIns="89730" tIns="44865" rIns="89730" bIns="44865"/>
          <a:lstStyle/>
          <a:p>
            <a:pPr defTabSz="4486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864F-BCFB-477D-881C-A6B720703576}" type="slidenum">
              <a:rPr lang="en-JM" smtClean="0"/>
              <a:t>8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7493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endParaRPr lang="en-US" dirty="0"/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8BA18-C606-6D4D-AE41-78E9DDAA070C}" type="slidenum">
              <a:rPr lang="en-US" sz="1800"/>
              <a:pPr eaLnBrk="1" hangingPunct="1"/>
              <a:t>9</a:t>
            </a:fld>
            <a:endParaRPr lang="en-US"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9.jpe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Relationship Id="rId3" Type="http://schemas.openxmlformats.org/officeDocument/2006/relationships/image" Target="../media/image6.jpe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Relationship Id="rId3" Type="http://schemas.openxmlformats.org/officeDocument/2006/relationships/image" Target="../media/image6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e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e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Relationship Id="rId3" Type="http://schemas.openxmlformats.org/officeDocument/2006/relationships/image" Target="../media/image6.jpe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Relationship Id="rId3" Type="http://schemas.openxmlformats.org/officeDocument/2006/relationships/image" Target="../media/image6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3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2127"/>
      </p:ext>
    </p:extLst>
  </p:cSld>
  <p:clrMapOvr>
    <a:masterClrMapping/>
  </p:clrMapOvr>
  <p:transition xmlns:p14="http://schemas.microsoft.com/office/powerpoint/2010/main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804"/>
      </p:ext>
    </p:extLst>
  </p:cSld>
  <p:clrMapOvr>
    <a:masterClrMapping/>
  </p:clrMapOvr>
  <p:transition xmlns:p14="http://schemas.microsoft.com/office/powerpoint/2010/main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19435"/>
      </p:ext>
    </p:extLst>
  </p:cSld>
  <p:clrMapOvr>
    <a:masterClrMapping/>
  </p:clrMapOvr>
  <p:transition xmlns:p14="http://schemas.microsoft.com/office/powerpoint/2010/main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3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73"/>
      </p:ext>
    </p:extLst>
  </p:cSld>
  <p:clrMapOvr>
    <a:masterClrMapping/>
  </p:clrMapOvr>
  <p:transition xmlns:p14="http://schemas.microsoft.com/office/powerpoint/2010/main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59687"/>
      </p:ext>
    </p:extLst>
  </p:cSld>
  <p:clrMapOvr>
    <a:masterClrMapping/>
  </p:clrMapOvr>
  <p:transition xmlns:p14="http://schemas.microsoft.com/office/powerpoint/2010/main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900814"/>
      </p:ext>
    </p:extLst>
  </p:cSld>
  <p:clrMapOvr>
    <a:masterClrMapping/>
  </p:clrMapOvr>
  <p:transition xmlns:p14="http://schemas.microsoft.com/office/powerpoint/2010/main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4489"/>
      </p:ext>
    </p:extLst>
  </p:cSld>
  <p:clrMapOvr>
    <a:masterClrMapping/>
  </p:clrMapOvr>
  <p:transition xmlns:p14="http://schemas.microsoft.com/office/powerpoint/2010/main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18442"/>
      </p:ext>
    </p:extLst>
  </p:cSld>
  <p:clrMapOvr>
    <a:masterClrMapping/>
  </p:clrMapOvr>
  <p:transition xmlns:p14="http://schemas.microsoft.com/office/powerpoint/2010/main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7643"/>
      </p:ext>
    </p:extLst>
  </p:cSld>
  <p:clrMapOvr>
    <a:masterClrMapping/>
  </p:clrMapOvr>
  <p:transition xmlns:p14="http://schemas.microsoft.com/office/powerpoint/2010/main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227561"/>
      </p:ext>
    </p:extLst>
  </p:cSld>
  <p:clrMapOvr>
    <a:masterClrMapping/>
  </p:clrMapOvr>
  <p:transition xmlns:p14="http://schemas.microsoft.com/office/powerpoint/2010/main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04787"/>
            <a:ext cx="3008313" cy="871538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076328"/>
            <a:ext cx="3008313" cy="3518297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400521"/>
      </p:ext>
    </p:extLst>
  </p:cSld>
  <p:clrMapOvr>
    <a:masterClrMapping/>
  </p:clrMapOvr>
  <p:transition xmlns:p14="http://schemas.microsoft.com/office/powerpoint/2010/main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57347"/>
      </p:ext>
    </p:extLst>
  </p:cSld>
  <p:clrMapOvr>
    <a:masterClrMapping/>
  </p:clrMapOvr>
  <p:transition xmlns:p14="http://schemas.microsoft.com/office/powerpoint/2010/main"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Trebuchet M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515475"/>
      </p:ext>
    </p:extLst>
  </p:cSld>
  <p:clrMapOvr>
    <a:masterClrMapping/>
  </p:clrMapOvr>
  <p:transition xmlns:p14="http://schemas.microsoft.com/office/powerpoint/2010/main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049"/>
      </p:ext>
    </p:extLst>
  </p:cSld>
  <p:clrMapOvr>
    <a:masterClrMapping/>
  </p:clrMapOvr>
  <p:transition xmlns:p14="http://schemas.microsoft.com/office/powerpoint/2010/main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9725"/>
      </p:ext>
    </p:extLst>
  </p:cSld>
  <p:clrMapOvr>
    <a:masterClrMapping/>
  </p:clrMapOvr>
  <p:transition xmlns:p14="http://schemas.microsoft.com/office/powerpoint/2010/main"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3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0F764-FF56-4D40-BEF8-356362044133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5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32B69-E704-D040-82FC-6DCB35ADF638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5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0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1401-39B6-3347-A422-3711D7818F0A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5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27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49B9-15E3-404E-8AAE-A17C024FB248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6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5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5197-6360-6D43-BCC4-0B79018C06C7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8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6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069A5-6F97-3947-B666-66A5A625192F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4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9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52207-893A-B94F-9F41-4CC074DA530E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3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984284"/>
      </p:ext>
    </p:extLst>
  </p:cSld>
  <p:clrMapOvr>
    <a:masterClrMapping/>
  </p:clrMapOvr>
  <p:transition xmlns:p14="http://schemas.microsoft.com/office/powerpoint/2010/main"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076328"/>
            <a:ext cx="3008313" cy="3518297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09030-9F32-0549-BABE-58B789EF554B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6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0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79D2D-C14A-974F-8593-6C8F8C8A665E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6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3495-956A-0543-9552-4E849DD4AD01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5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4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7880"/>
            <a:ext cx="2171700" cy="44267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67880"/>
            <a:ext cx="6362700" cy="4426744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430F-1B66-8347-A4CC-1A4947A927BF}" type="slidenum">
              <a:rPr lang="en-US"/>
              <a:pPr>
                <a:defRPr/>
              </a:pPr>
              <a:t>‹#›</a:t>
            </a:fld>
            <a:endParaRPr lang="en-US" sz="1800" b="0" i="0"/>
          </a:p>
        </p:txBody>
      </p:sp>
      <p:sp>
        <p:nvSpPr>
          <p:cNvPr id="5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566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ulu_L_RGB_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244330"/>
            <a:ext cx="2647950" cy="6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82929" y="4435135"/>
            <a:ext cx="8778144" cy="308323"/>
          </a:xfrm>
          <a:prstGeom prst="rect">
            <a:avLst/>
          </a:prstGeom>
        </p:spPr>
        <p:txBody>
          <a:bodyPr vert="horz" lIns="34288" tIns="17144" rIns="34288" bIns="17144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6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3943351"/>
            <a:ext cx="8839200" cy="460520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8459788" algn="r"/>
              </a:tabLst>
              <a:defRPr sz="2800"/>
            </a:lvl1pPr>
          </a:lstStyle>
          <a:p>
            <a:r>
              <a:rPr lang="en-US" smtClean="0">
                <a:sym typeface="Trebuchet MS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6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343400" y="2114550"/>
            <a:ext cx="0" cy="12001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82" y="2419354"/>
            <a:ext cx="2295525" cy="5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82929" y="4435135"/>
            <a:ext cx="8778144" cy="308323"/>
          </a:xfrm>
          <a:prstGeom prst="rect">
            <a:avLst/>
          </a:prstGeom>
        </p:spPr>
        <p:txBody>
          <a:bodyPr vert="horz" lIns="34288" tIns="17144" rIns="34288" bIns="17144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6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3943351"/>
            <a:ext cx="8839200" cy="460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876800" y="2190750"/>
            <a:ext cx="2743200" cy="1066800"/>
          </a:xfrm>
          <a:prstGeom prst="rect">
            <a:avLst/>
          </a:prstGeom>
        </p:spPr>
        <p:txBody>
          <a:bodyPr vert="horz" lIns="91435" tIns="45718" rIns="91435" bIns="45718" anchor="ctr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" y="778939"/>
            <a:ext cx="3372556" cy="715963"/>
          </a:xfrm>
          <a:prstGeom prst="rect">
            <a:avLst/>
          </a:prstGeom>
          <a:solidFill>
            <a:srgbClr val="66B132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anchor="ctr"/>
          <a:lstStyle>
            <a:lvl1pPr marL="0" indent="0" algn="ctr">
              <a:buFont typeface="Arial"/>
              <a:buNone/>
              <a:defRPr lang="en-US" sz="2700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2529" y="1887362"/>
            <a:ext cx="6886575" cy="3065463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225413" indent="-225413">
              <a:lnSpc>
                <a:spcPct val="130000"/>
              </a:lnSpc>
              <a:defRPr sz="1800" b="0" i="0">
                <a:solidFill>
                  <a:srgbClr val="FFFFFF"/>
                </a:solidFill>
                <a:latin typeface="+mj-lt"/>
              </a:defRPr>
            </a:lvl1pPr>
            <a:lvl2pPr marL="742912" indent="-285736">
              <a:lnSpc>
                <a:spcPct val="130000"/>
              </a:lnSpc>
              <a:buFont typeface="Arial"/>
              <a:buChar char="•"/>
              <a:defRPr sz="1800" b="0" i="0">
                <a:solidFill>
                  <a:srgbClr val="FFFFFF"/>
                </a:solidFill>
                <a:latin typeface="+mj-lt"/>
              </a:defRPr>
            </a:lvl2pPr>
            <a:lvl3pPr marL="1142942" indent="-228588">
              <a:lnSpc>
                <a:spcPct val="130000"/>
              </a:lnSpc>
              <a:buFont typeface="Arial"/>
              <a:buChar char="•"/>
              <a:defRPr sz="1800" b="0" i="0">
                <a:solidFill>
                  <a:srgbClr val="FFFFFF"/>
                </a:solidFill>
                <a:latin typeface="+mj-lt"/>
              </a:defRPr>
            </a:lvl3pPr>
            <a:lvl4pPr marL="1600118" indent="-228588">
              <a:lnSpc>
                <a:spcPct val="130000"/>
              </a:lnSpc>
              <a:buFont typeface="Arial"/>
              <a:buChar char="•"/>
              <a:defRPr sz="1800" b="0" i="0">
                <a:solidFill>
                  <a:srgbClr val="FFFFFF"/>
                </a:solidFill>
                <a:latin typeface="+mj-lt"/>
              </a:defRPr>
            </a:lvl4pPr>
            <a:lvl5pPr marL="2057295" indent="-228588">
              <a:lnSpc>
                <a:spcPct val="130000"/>
              </a:lnSpc>
              <a:buFont typeface="Arial"/>
              <a:buChar char="•"/>
              <a:defRPr sz="1800" b="0" i="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69076"/>
      </p:ext>
    </p:extLst>
  </p:cSld>
  <p:clrMapOvr>
    <a:masterClrMapping/>
  </p:clrMapOvr>
  <p:transition xmlns:p14="http://schemas.microsoft.com/office/powerpoint/2010/main"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ulu_L_B&amp;W_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0866" y="864712"/>
            <a:ext cx="8468650" cy="460520"/>
          </a:xfrm>
        </p:spPr>
        <p:txBody>
          <a:bodyPr/>
          <a:lstStyle>
            <a:lvl1pPr algn="l">
              <a:defRPr sz="5000" b="0" i="0">
                <a:solidFill>
                  <a:srgbClr val="FFFFFF"/>
                </a:solidFill>
                <a:latin typeface="Flama-Book"/>
                <a:cs typeface="Flama-Boo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93681" y="1788315"/>
            <a:ext cx="4971733" cy="2859088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227013" indent="-227013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6627813" algn="r"/>
              </a:tabLst>
              <a:defRPr sz="2400"/>
            </a:lvl1pPr>
            <a:lvl2pPr marL="742912" indent="-285736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 sz="1800"/>
            </a:lvl2pPr>
            <a:lvl3pPr marL="1200088" indent="-285736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 sz="1800"/>
            </a:lvl3pPr>
            <a:lvl4pPr marL="1657265" indent="-285736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 sz="1800"/>
            </a:lvl4pPr>
            <a:lvl5pPr marL="2114442" indent="-285736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altLang="zh-CN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6C25A-7A8C-924E-B663-3DB259B94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2595"/>
      </p:ext>
    </p:extLst>
  </p:cSld>
  <p:clrMapOvr>
    <a:masterClrMapping/>
  </p:clrMapOvr>
  <p:transition xmlns:p14="http://schemas.microsoft.com/office/powerpoint/2010/main"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EEN">
    <p:bg>
      <p:bgPr>
        <a:gradFill rotWithShape="1">
          <a:gsLst>
            <a:gs pos="0">
              <a:srgbClr val="7AC143"/>
            </a:gs>
            <a:gs pos="100000">
              <a:srgbClr val="64A73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1" y="2271218"/>
            <a:ext cx="8839198" cy="601087"/>
          </a:xfrm>
        </p:spPr>
        <p:txBody>
          <a:bodyPr anchor="ctr"/>
          <a:lstStyle>
            <a:lvl1pPr marL="0" indent="0" algn="ctr">
              <a:buFont typeface="Arial" pitchFamily="34" charset="0"/>
              <a:buNone/>
              <a:defRPr sz="44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1" y="3000386"/>
            <a:ext cx="8839198" cy="308323"/>
          </a:xfrm>
          <a:prstGeom prst="rect">
            <a:avLst/>
          </a:prstGeom>
        </p:spPr>
        <p:txBody>
          <a:bodyPr vert="horz" lIns="34287" tIns="17144" rIns="34287" bIns="17144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800" b="0" i="0" cap="all" baseline="0">
                <a:solidFill>
                  <a:schemeClr val="bg1"/>
                </a:solidFill>
                <a:latin typeface="Flama-Medium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169F-4ED4-534F-BE2F-7F5E6492B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6" descr="hulu_L_B&amp;W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1" y="2271214"/>
            <a:ext cx="8839198" cy="601087"/>
          </a:xfr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zh-CN" altLang="en-US" b="0" i="0" smtClean="0"/>
            </a:lvl1pPr>
          </a:lstStyle>
          <a:p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1" y="3000382"/>
            <a:ext cx="8839198" cy="308323"/>
          </a:xfrm>
          <a:prstGeom prst="rect">
            <a:avLst/>
          </a:prstGeom>
        </p:spPr>
        <p:txBody>
          <a:bodyPr vert="horz" lIns="34288" tIns="17144" rIns="34288" bIns="17144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lang="en-US" smtClean="0"/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F9E4E-488A-3D4A-BA2C-81C1FC2A9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56965"/>
      </p:ext>
    </p:extLst>
  </p:cSld>
  <p:clrMapOvr>
    <a:masterClrMapping/>
  </p:clrMapOvr>
  <p:transition xmlns:p14="http://schemas.microsoft.com/office/powerpoint/2010/main"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070872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hulu_L_B&amp;W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81000" y="1092201"/>
            <a:ext cx="8382008" cy="384175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171441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18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795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2971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148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D62F8-B49E-0544-8DBF-6EF6C7924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7973"/>
      </p:ext>
    </p:extLst>
  </p:cSld>
  <p:clrMapOvr>
    <a:masterClrMapping/>
  </p:clrMapOvr>
  <p:transition xmlns:p14="http://schemas.microsoft.com/office/powerpoint/2010/main"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070872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hulu_L_B&amp;W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81000" y="1092201"/>
            <a:ext cx="8382008" cy="384175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171441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18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795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2971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148" indent="-171441" algn="l" defTabSz="914353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  <a:solidFill>
            <a:schemeClr val="accent1"/>
          </a:solidFill>
          <a:effectLst>
            <a:outerShdw blurRad="254000" sx="102000" sy="102000" algn="ctr" rotWithShape="0">
              <a:prstClr val="black">
                <a:alpha val="28000"/>
              </a:prstClr>
            </a:outerShdw>
          </a:effectLst>
        </p:spPr>
        <p:txBody>
          <a:bodyPr anchor="ctr"/>
          <a:lstStyle>
            <a:lvl1pPr marL="3174" indent="0" algn="ctr">
              <a:defRPr sz="2600" baseline="0">
                <a:solidFill>
                  <a:srgbClr val="FFFFFF"/>
                </a:solidFill>
                <a:latin typeface="+mj-lt"/>
                <a:cs typeface="Flama-Boo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E425-50CD-5542-895E-31F0E92E1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2206"/>
      </p:ext>
    </p:extLst>
  </p:cSld>
  <p:clrMapOvr>
    <a:masterClrMapping/>
  </p:clrMapOvr>
  <p:transition xmlns:p14="http://schemas.microsoft.com/office/powerpoint/2010/main"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bg>
      <p:bgPr>
        <a:gradFill rotWithShape="1">
          <a:gsLst>
            <a:gs pos="0">
              <a:srgbClr val="7AC143"/>
            </a:gs>
            <a:gs pos="99001">
              <a:srgbClr val="64A730"/>
            </a:gs>
            <a:gs pos="100000">
              <a:srgbClr val="64A73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381000" y="1092201"/>
            <a:ext cx="8382008" cy="384175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171441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18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795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42971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00148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1" y="307831"/>
            <a:ext cx="8839200" cy="46052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A20DE-6703-0E40-9E47-B298ACDC2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6" descr="hulu_L_B&amp;W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10" y="1276350"/>
            <a:ext cx="4121721" cy="3657600"/>
          </a:xfrm>
          <a:prstGeom prst="rect">
            <a:avLst/>
          </a:prstGeom>
        </p:spPr>
        <p:txBody>
          <a:bodyPr lIns="91435" tIns="45718" rIns="91435" bIns="45718" anchor="t"/>
          <a:lstStyle>
            <a:lvl1pPr marL="171441" indent="-171441" algn="l">
              <a:buFont typeface="Arial"/>
              <a:buChar char="•"/>
              <a:tabLst/>
              <a:defRPr sz="2200"/>
            </a:lvl1pPr>
            <a:lvl2pPr marL="628618" indent="-171441" algn="l">
              <a:buFont typeface="Arial"/>
              <a:buChar char="•"/>
              <a:defRPr sz="2200"/>
            </a:lvl2pPr>
            <a:lvl3pPr marL="1085795" indent="-171441" algn="l">
              <a:buFont typeface="Arial"/>
              <a:buChar char="•"/>
              <a:defRPr sz="2200"/>
            </a:lvl3pPr>
            <a:lvl4pPr marL="1542971" indent="-171441" algn="l">
              <a:buFont typeface="Arial"/>
              <a:buChar char="•"/>
              <a:defRPr sz="2200"/>
            </a:lvl4pPr>
            <a:lvl5pPr marL="2000148" indent="-171441" algn="l">
              <a:buFont typeface="Arial"/>
              <a:buChar char="•"/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4641276" y="1276350"/>
            <a:ext cx="4121724" cy="365760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171441" indent="-171441" algn="l" defTabSz="914353" rtl="0" eaLnBrk="1" latinLnBrk="0" hangingPunct="1">
              <a:spcBef>
                <a:spcPct val="20000"/>
              </a:spcBef>
              <a:buFont typeface="Arial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18" indent="-171441" algn="l" defTabSz="914353" rtl="0" eaLnBrk="1" latinLnBrk="0" hangingPunct="1">
              <a:spcBef>
                <a:spcPct val="20000"/>
              </a:spcBef>
              <a:buFont typeface="Arial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795" indent="-171441" algn="l" defTabSz="914353" rtl="0" eaLnBrk="1" latinLnBrk="0" hangingPunct="1">
              <a:spcBef>
                <a:spcPct val="20000"/>
              </a:spcBef>
              <a:buFont typeface="Arial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2971" indent="-171441" algn="l" defTabSz="914353" rtl="0" eaLnBrk="1" latinLnBrk="0" hangingPunct="1">
              <a:spcBef>
                <a:spcPct val="20000"/>
              </a:spcBef>
              <a:buFont typeface="Arial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148" indent="-171441" algn="l" defTabSz="914353" rtl="0" eaLnBrk="1" latinLnBrk="0" hangingPunct="1">
              <a:spcBef>
                <a:spcPct val="20000"/>
              </a:spcBef>
              <a:buFont typeface="Arial"/>
              <a:buChar char="•"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E0D84-96A4-1446-B835-C0BDFF5AE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1246"/>
      </p:ext>
    </p:extLst>
  </p:cSld>
  <p:clrMapOvr>
    <a:masterClrMapping/>
  </p:clrMapOvr>
  <p:transition xmlns:p14="http://schemas.microsoft.com/office/powerpoint/2010/main"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6" descr="hulu_L_B&amp;W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644661" y="1733550"/>
            <a:ext cx="4118340" cy="320040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171441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18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795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2971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148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381011" y="1733550"/>
            <a:ext cx="4120967" cy="3200400"/>
          </a:xfrm>
          <a:prstGeom prst="rect">
            <a:avLst/>
          </a:prstGeom>
        </p:spPr>
        <p:txBody>
          <a:bodyPr lIns="91435" tIns="45718" rIns="91435" bIns="45718" anchor="t"/>
          <a:lstStyle>
            <a:lvl1pPr marL="171441" indent="-171441" algn="l">
              <a:buFont typeface="Arial" pitchFamily="34" charset="0"/>
              <a:buChar char="•"/>
              <a:defRPr sz="2000"/>
            </a:lvl1pPr>
            <a:lvl2pPr marL="628618" indent="-171441" algn="l">
              <a:buFont typeface="Arial" pitchFamily="34" charset="0"/>
              <a:buChar char="•"/>
              <a:defRPr sz="2000"/>
            </a:lvl2pPr>
            <a:lvl3pPr marL="1085795" indent="-171441" algn="l">
              <a:buFont typeface="Arial" pitchFamily="34" charset="0"/>
              <a:buChar char="•"/>
              <a:defRPr sz="2000"/>
            </a:lvl3pPr>
            <a:lvl4pPr marL="1542971" indent="-171441" algn="l">
              <a:buFont typeface="Arial" pitchFamily="34" charset="0"/>
              <a:buChar char="•"/>
              <a:defRPr sz="2000"/>
            </a:lvl4pPr>
            <a:lvl5pPr marL="2000148" indent="-171441" algn="l">
              <a:buFont typeface="Arial" pitchFamily="34" charset="0"/>
              <a:buChar char="•"/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644668" y="1276351"/>
            <a:ext cx="4118343" cy="45720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171441" indent="-171441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381001" y="1276351"/>
            <a:ext cx="4120964" cy="457200"/>
          </a:xfrm>
          <a:prstGeom prst="rect">
            <a:avLst/>
          </a:prstGeom>
        </p:spPr>
        <p:txBody>
          <a:bodyPr lIns="91435" tIns="45718" rIns="91435" bIns="45718" anchor="t"/>
          <a:lstStyle>
            <a:lvl1pPr marL="171441" indent="-171441" algn="l">
              <a:buFont typeface="Arial" pitchFamily="34" charset="0"/>
              <a:buChar char="•"/>
              <a:defRPr sz="2000"/>
            </a:lvl1pPr>
            <a:lvl2pPr marL="742912" indent="-285736" algn="l">
              <a:buFont typeface="Arial" pitchFamily="34" charset="0"/>
              <a:buChar char="•"/>
              <a:defRPr sz="1400"/>
            </a:lvl2pPr>
            <a:lvl3pPr marL="1200088" indent="-285736" algn="l">
              <a:buFont typeface="Arial" pitchFamily="34" charset="0"/>
              <a:buChar char="•"/>
              <a:defRPr sz="1400"/>
            </a:lvl3pPr>
            <a:lvl4pPr marL="1657265" indent="-285736" algn="l">
              <a:buFont typeface="Arial" pitchFamily="34" charset="0"/>
              <a:buChar char="•"/>
              <a:defRPr sz="1400"/>
            </a:lvl4pPr>
            <a:lvl5pPr marL="2114442" indent="-285736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92541-230F-DA4C-919B-E808E87E4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0111"/>
      </p:ext>
    </p:extLst>
  </p:cSld>
  <p:clrMapOvr>
    <a:masterClrMapping/>
  </p:clrMapOvr>
  <p:transition xmlns:p14="http://schemas.microsoft.com/office/powerpoint/2010/main"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6" descr="hulu_L_B&amp;W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05D59-E067-F347-8CE0-7A2AEF2F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868"/>
      </p:ext>
    </p:extLst>
  </p:cSld>
  <p:clrMapOvr>
    <a:masterClrMapping/>
  </p:clrMapOvr>
  <p:transition xmlns:p14="http://schemas.microsoft.com/office/powerpoint/2010/main"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hulu_L_B&amp;W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BDD5A-E0A6-D24A-8954-A38DCFAA0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26441"/>
      </p:ext>
    </p:extLst>
  </p:cSld>
  <p:clrMapOvr>
    <a:masterClrMapping/>
  </p:clrMapOvr>
  <p:transition xmlns:p14="http://schemas.microsoft.com/office/powerpoint/2010/main"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gradFill rotWithShape="1">
          <a:gsLst>
            <a:gs pos="0">
              <a:srgbClr val="7AC143"/>
            </a:gs>
            <a:gs pos="100000">
              <a:srgbClr val="64A73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26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6" descr="hulu_L_RGB_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44330"/>
            <a:ext cx="2647950" cy="6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753346" y="3486157"/>
            <a:ext cx="4267200" cy="364319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itchFamily="34" charset="0"/>
              <a:buNone/>
              <a:defRPr sz="28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753346" y="3867152"/>
            <a:ext cx="4267200" cy="286251"/>
          </a:xfrm>
          <a:prstGeom prst="rect">
            <a:avLst/>
          </a:prstGeom>
        </p:spPr>
        <p:txBody>
          <a:bodyPr lIns="91435" tIns="45718" rIns="91435" bIns="45718"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5143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4972050"/>
            <a:ext cx="4572000" cy="1702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47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="1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672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29345"/>
      </p:ext>
    </p:extLst>
  </p:cSld>
  <p:clrMapOvr>
    <a:masterClrMapping/>
  </p:clrMapOvr>
  <p:transition xmlns:p14="http://schemas.microsoft.com/office/powerpoint/2010/main"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o w/ White Titl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04910"/>
            <a:ext cx="9144000" cy="383859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50000">
                <a:srgbClr val="000000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Flama-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" y="3530601"/>
            <a:ext cx="9143999" cy="1612900"/>
          </a:xfrm>
          <a:noFill/>
        </p:spPr>
        <p:txBody>
          <a:bodyPr lIns="457177" bIns="228588" anchor="b"/>
          <a:lstStyle>
            <a:lvl1pPr algn="l">
              <a:defRPr sz="7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88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" y="228605"/>
            <a:ext cx="3558783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anchor="ctr"/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31847"/>
      </p:ext>
    </p:extLst>
  </p:cSld>
  <p:clrMapOvr>
    <a:masterClrMapping/>
  </p:clrMapOvr>
  <p:transition xmlns:p14="http://schemas.microsoft.com/office/powerpoint/2010/main"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o w/ Title in Righ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19811" y="133351"/>
            <a:ext cx="3157071" cy="584906"/>
          </a:xfrm>
          <a:prstGeom prst="rect">
            <a:avLst/>
          </a:prstGeom>
          <a:solidFill>
            <a:srgbClr val="66B132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anchor="ctr"/>
          <a:lstStyle>
            <a:lvl1pPr marL="0" indent="0" algn="ctr">
              <a:buFont typeface="Arial"/>
              <a:buNone/>
              <a:defRPr lang="en-US" sz="1600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94179"/>
      </p:ext>
    </p:extLst>
  </p:cSld>
  <p:clrMapOvr>
    <a:masterClrMapping/>
  </p:clrMapOvr>
  <p:transition xmlns:p14="http://schemas.microsoft.com/office/powerpoint/2010/main"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no w/ Title in Lef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1" y="4413253"/>
            <a:ext cx="3157071" cy="584906"/>
          </a:xfrm>
          <a:prstGeom prst="rect">
            <a:avLst/>
          </a:prstGeom>
          <a:solidFill>
            <a:srgbClr val="66B132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anchor="ctr"/>
          <a:lstStyle>
            <a:lvl1pPr marL="0" indent="0" algn="ctr">
              <a:buFont typeface="Arial"/>
              <a:buNone/>
              <a:defRPr lang="en-US" sz="1600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62696"/>
      </p:ext>
    </p:extLst>
  </p:cSld>
  <p:clrMapOvr>
    <a:masterClrMapping/>
  </p:clrMapOvr>
  <p:transition xmlns:p14="http://schemas.microsoft.com/office/powerpoint/2010/main"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o - w/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95970"/>
            <a:ext cx="9144000" cy="460520"/>
          </a:xfrm>
          <a:gradFill flip="none" rotWithShape="1">
            <a:gsLst>
              <a:gs pos="3000">
                <a:srgbClr val="212121">
                  <a:alpha val="70000"/>
                </a:srgbClr>
              </a:gs>
              <a:gs pos="73000">
                <a:schemeClr val="tx1">
                  <a:alpha val="70000"/>
                </a:schemeClr>
              </a:gs>
            </a:gsLst>
            <a:lin ang="0" scaled="1"/>
            <a:tileRect/>
          </a:gradFill>
        </p:spPr>
        <p:txBody>
          <a:bodyPr anchor="ctr"/>
          <a:lstStyle>
            <a:lvl1pPr marL="346454" indent="0" algn="l">
              <a:defRPr sz="17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55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no - w/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0934"/>
            <a:ext cx="9144000" cy="1075556"/>
          </a:xfrm>
          <a:solidFill>
            <a:schemeClr val="accent1"/>
          </a:solidFill>
          <a:effectLst>
            <a:outerShdw blurRad="254000" sx="102000" sy="102000" algn="ctr" rotWithShape="0">
              <a:prstClr val="black">
                <a:alpha val="28000"/>
              </a:prstClr>
            </a:outerShdw>
          </a:effectLst>
        </p:spPr>
        <p:txBody>
          <a:bodyPr tIns="137153"/>
          <a:lstStyle>
            <a:lvl1pPr marL="346454" indent="0" algn="l">
              <a:defRPr sz="2000" baseline="0">
                <a:solidFill>
                  <a:srgbClr val="FFFFFF"/>
                </a:solidFill>
                <a:latin typeface="+mj-lt"/>
                <a:cs typeface="Flama-Boo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72534" y="4546606"/>
            <a:ext cx="4202642" cy="525463"/>
          </a:xfrm>
          <a:prstGeom prst="rect">
            <a:avLst/>
          </a:prstGeom>
        </p:spPr>
        <p:txBody>
          <a:bodyPr vert="horz" lIns="0" tIns="45718" rIns="91435" bIns="45718"/>
          <a:lstStyle>
            <a:lvl1pPr marL="169854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1pPr>
            <a:lvl2pPr marL="627031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2pPr>
            <a:lvl3pPr marL="1084208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3pPr>
            <a:lvl4pPr marL="1541384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1998561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5175" y="4546606"/>
            <a:ext cx="4202642" cy="525463"/>
          </a:xfrm>
          <a:prstGeom prst="rect">
            <a:avLst/>
          </a:prstGeom>
        </p:spPr>
        <p:txBody>
          <a:bodyPr vert="horz" lIns="0" tIns="45718" rIns="91435" bIns="45718"/>
          <a:lstStyle>
            <a:lvl1pPr marL="169854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1pPr>
            <a:lvl2pPr marL="627031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2pPr>
            <a:lvl3pPr marL="1084208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3pPr>
            <a:lvl4pPr marL="1541384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1998561" indent="-169854">
              <a:buFont typeface="Arial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14748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no - w/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  <a:solidFill>
            <a:schemeClr val="accent1"/>
          </a:solidFill>
          <a:effectLst>
            <a:outerShdw blurRad="254000" sx="102000" sy="102000" algn="ctr" rotWithShape="0">
              <a:prstClr val="black">
                <a:alpha val="28000"/>
              </a:prstClr>
            </a:outerShdw>
          </a:effectLst>
        </p:spPr>
        <p:txBody>
          <a:bodyPr anchor="ctr"/>
          <a:lstStyle>
            <a:lvl1pPr marL="3174" indent="0" algn="ctr">
              <a:defRPr sz="2000" baseline="0">
                <a:solidFill>
                  <a:srgbClr val="FFFFFF"/>
                </a:solidFill>
                <a:latin typeface="+mj-lt"/>
                <a:cs typeface="Flama-Boo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29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3 Callou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01" y="312538"/>
            <a:ext cx="4268788" cy="46052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75200" y="1550994"/>
            <a:ext cx="3817938" cy="960437"/>
          </a:xfrm>
          <a:prstGeom prst="rect">
            <a:avLst/>
          </a:prstGeom>
        </p:spPr>
        <p:txBody>
          <a:bodyPr vert="horz" lIns="0" tIns="45718" rIns="91435" bIns="45718"/>
          <a:lstStyle>
            <a:lvl1pPr marL="0" indent="0">
              <a:lnSpc>
                <a:spcPct val="90000"/>
              </a:lnSpc>
              <a:buNone/>
              <a:defRPr sz="2400" b="0" i="0" cap="all">
                <a:solidFill>
                  <a:srgbClr val="66AA32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buNone/>
              <a:defRPr sz="1600" b="0" i="0">
                <a:latin typeface="+mj-lt"/>
              </a:defRPr>
            </a:lvl2pPr>
            <a:lvl3pPr marL="914353" indent="0">
              <a:lnSpc>
                <a:spcPct val="90000"/>
              </a:lnSpc>
              <a:buNone/>
              <a:defRPr sz="1600" b="0" i="0">
                <a:latin typeface="+mj-lt"/>
              </a:defRPr>
            </a:lvl3pPr>
            <a:lvl4pPr marL="1371530" indent="0">
              <a:lnSpc>
                <a:spcPct val="90000"/>
              </a:lnSpc>
              <a:buNone/>
              <a:defRPr sz="1600" b="0" i="0">
                <a:latin typeface="+mj-lt"/>
              </a:defRPr>
            </a:lvl4pPr>
            <a:lvl5pPr marL="1828706" indent="0">
              <a:lnSpc>
                <a:spcPct val="90000"/>
              </a:lnSpc>
              <a:buNone/>
              <a:defRPr sz="1600" b="0" i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75200" y="2684468"/>
            <a:ext cx="3817938" cy="960437"/>
          </a:xfrm>
          <a:prstGeom prst="rect">
            <a:avLst/>
          </a:prstGeom>
        </p:spPr>
        <p:txBody>
          <a:bodyPr vert="horz" lIns="0" tIns="45718" rIns="91435" bIns="45718"/>
          <a:lstStyle>
            <a:lvl1pPr marL="0" indent="0">
              <a:lnSpc>
                <a:spcPct val="90000"/>
              </a:lnSpc>
              <a:buNone/>
              <a:defRPr sz="2400" b="0" i="0" cap="all">
                <a:solidFill>
                  <a:srgbClr val="66AA32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buNone/>
              <a:defRPr sz="1600" b="0" i="0">
                <a:latin typeface="+mj-lt"/>
              </a:defRPr>
            </a:lvl2pPr>
            <a:lvl3pPr marL="914353" indent="0">
              <a:lnSpc>
                <a:spcPct val="90000"/>
              </a:lnSpc>
              <a:buNone/>
              <a:defRPr sz="1600" b="0" i="0">
                <a:latin typeface="+mj-lt"/>
              </a:defRPr>
            </a:lvl3pPr>
            <a:lvl4pPr marL="1371530" indent="0">
              <a:lnSpc>
                <a:spcPct val="90000"/>
              </a:lnSpc>
              <a:buNone/>
              <a:defRPr sz="1600" b="0" i="0">
                <a:latin typeface="+mj-lt"/>
              </a:defRPr>
            </a:lvl4pPr>
            <a:lvl5pPr marL="1828706" indent="0">
              <a:lnSpc>
                <a:spcPct val="90000"/>
              </a:lnSpc>
              <a:buNone/>
              <a:defRPr sz="1600" b="0" i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775200" y="3817944"/>
            <a:ext cx="3817938" cy="960437"/>
          </a:xfrm>
          <a:prstGeom prst="rect">
            <a:avLst/>
          </a:prstGeom>
        </p:spPr>
        <p:txBody>
          <a:bodyPr vert="horz" lIns="0" tIns="45718" rIns="91435" bIns="45718"/>
          <a:lstStyle>
            <a:lvl1pPr marL="0" indent="0">
              <a:lnSpc>
                <a:spcPct val="90000"/>
              </a:lnSpc>
              <a:buNone/>
              <a:defRPr sz="2400" b="0" i="0" cap="all">
                <a:solidFill>
                  <a:srgbClr val="66AA32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buNone/>
              <a:defRPr sz="1600" b="0" i="0">
                <a:latin typeface="+mj-lt"/>
              </a:defRPr>
            </a:lvl2pPr>
            <a:lvl3pPr marL="914353" indent="0">
              <a:lnSpc>
                <a:spcPct val="90000"/>
              </a:lnSpc>
              <a:buNone/>
              <a:defRPr sz="1600" b="0" i="0">
                <a:latin typeface="+mj-lt"/>
              </a:defRPr>
            </a:lvl3pPr>
            <a:lvl4pPr marL="1371530" indent="0">
              <a:lnSpc>
                <a:spcPct val="90000"/>
              </a:lnSpc>
              <a:buNone/>
              <a:defRPr sz="1600" b="0" i="0">
                <a:latin typeface="+mj-lt"/>
              </a:defRPr>
            </a:lvl4pPr>
            <a:lvl5pPr marL="1828706" indent="0">
              <a:lnSpc>
                <a:spcPct val="90000"/>
              </a:lnSpc>
              <a:buNone/>
              <a:defRPr sz="1600" b="0" i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51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D8561-9D76-DF41-9113-00816A15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4773614" y="4970860"/>
            <a:ext cx="4060825" cy="17145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62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p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4" y="312538"/>
            <a:ext cx="4268788" cy="46052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99014" y="1198566"/>
            <a:ext cx="3817938" cy="3627436"/>
          </a:xfrm>
          <a:prstGeom prst="rect">
            <a:avLst/>
          </a:prstGeom>
        </p:spPr>
        <p:txBody>
          <a:bodyPr vert="horz" lIns="0" tIns="45718" rIns="91435" bIns="45718"/>
          <a:lstStyle>
            <a:lvl1pPr marL="225413" indent="-225413">
              <a:lnSpc>
                <a:spcPct val="90000"/>
              </a:lnSpc>
              <a:buFont typeface="Arial"/>
              <a:buChar char="•"/>
              <a:defRPr sz="1600" b="0" i="0" cap="none">
                <a:solidFill>
                  <a:schemeClr val="tx1"/>
                </a:solidFill>
                <a:latin typeface="+mj-lt"/>
              </a:defRPr>
            </a:lvl1pPr>
            <a:lvl2pPr marL="574646" indent="-225413">
              <a:lnSpc>
                <a:spcPct val="90000"/>
              </a:lnSpc>
              <a:buFont typeface="Arial"/>
              <a:buChar char="•"/>
              <a:tabLst/>
              <a:defRPr sz="1600" b="0" i="0" cap="none">
                <a:solidFill>
                  <a:schemeClr val="tx1"/>
                </a:solidFill>
                <a:latin typeface="+mj-lt"/>
              </a:defRPr>
            </a:lvl2pPr>
            <a:lvl3pPr marL="914353" indent="0">
              <a:lnSpc>
                <a:spcPct val="90000"/>
              </a:lnSpc>
              <a:buNone/>
              <a:defRPr sz="1600" b="0" i="0">
                <a:latin typeface="+mj-lt"/>
              </a:defRPr>
            </a:lvl3pPr>
            <a:lvl4pPr marL="1371530" indent="0">
              <a:lnSpc>
                <a:spcPct val="90000"/>
              </a:lnSpc>
              <a:buNone/>
              <a:defRPr sz="1600" b="0" i="0">
                <a:latin typeface="+mj-lt"/>
              </a:defRPr>
            </a:lvl4pPr>
            <a:lvl5pPr marL="1828706" indent="0">
              <a:lnSpc>
                <a:spcPct val="90000"/>
              </a:lnSpc>
              <a:buNone/>
              <a:defRPr sz="1600" b="0" i="0">
                <a:latin typeface="+mj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5143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9564-1CD6-DE48-8094-8C4F8B26B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4786322" y="4970860"/>
            <a:ext cx="4060825" cy="17145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14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- 1 Green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6" descr="hulu_L_B&amp;W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45017" y="2802828"/>
            <a:ext cx="8460316" cy="1822450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 algn="ctr">
              <a:lnSpc>
                <a:spcPct val="80000"/>
              </a:lnSpc>
              <a:buNone/>
              <a:defRPr lang="en-US" sz="4900" kern="1200" cap="all" dirty="0" smtClean="0">
                <a:solidFill>
                  <a:schemeClr val="tx2"/>
                </a:solidFill>
                <a:latin typeface="Flama-Book"/>
                <a:ea typeface="ＭＳ Ｐゴシック" charset="0"/>
                <a:cs typeface="Flama-Book"/>
              </a:defRPr>
            </a:lvl1pPr>
            <a:lvl2pPr marL="457177" indent="0">
              <a:buNone/>
              <a:defRPr lang="en-US" sz="4900" kern="1200" cap="all" dirty="0" smtClean="0">
                <a:solidFill>
                  <a:schemeClr val="tx2"/>
                </a:solidFill>
                <a:latin typeface="Flama-Book"/>
                <a:ea typeface="ＭＳ Ｐゴシック" charset="0"/>
                <a:cs typeface="Flama-Book"/>
              </a:defRPr>
            </a:lvl2pPr>
            <a:lvl3pPr marL="914353" indent="0">
              <a:buNone/>
              <a:defRPr lang="en-US" sz="4900" kern="1200" cap="all" dirty="0" smtClean="0">
                <a:solidFill>
                  <a:schemeClr val="tx2"/>
                </a:solidFill>
                <a:latin typeface="Flama-Book"/>
                <a:ea typeface="ＭＳ Ｐゴシック" charset="0"/>
                <a:cs typeface="Flama-Book"/>
              </a:defRPr>
            </a:lvl3pPr>
            <a:lvl4pPr marL="1371530" indent="0">
              <a:buNone/>
              <a:defRPr lang="en-US" sz="4900" kern="1200" cap="all" dirty="0" smtClean="0">
                <a:solidFill>
                  <a:schemeClr val="tx2"/>
                </a:solidFill>
                <a:latin typeface="Flama-Book"/>
                <a:ea typeface="ＭＳ Ｐゴシック" charset="0"/>
                <a:cs typeface="Flama-Book"/>
              </a:defRPr>
            </a:lvl4pPr>
            <a:lvl5pPr marL="1828706" indent="0">
              <a:buNone/>
              <a:defRPr lang="en-US" sz="4900" kern="1200" cap="all" dirty="0">
                <a:solidFill>
                  <a:schemeClr val="tx2"/>
                </a:solidFill>
                <a:latin typeface="Flama-Book"/>
                <a:ea typeface="ＭＳ Ｐゴシック" charset="0"/>
                <a:cs typeface="Flama-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428750" y="699316"/>
            <a:ext cx="6337300" cy="2395537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 algn="ctr">
              <a:buNone/>
              <a:defRPr lang="en-US" sz="15000" kern="1200" dirty="0" smtClean="0">
                <a:solidFill>
                  <a:srgbClr val="66AA32"/>
                </a:solidFill>
                <a:latin typeface="Flama-Medium"/>
                <a:ea typeface="ＭＳ Ｐゴシック" charset="0"/>
                <a:cs typeface="Flama-Medium"/>
              </a:defRPr>
            </a:lvl1pPr>
            <a:lvl2pPr marL="457177" indent="0" algn="ctr">
              <a:buNone/>
              <a:defRPr lang="en-US" sz="15000" kern="1200" dirty="0" smtClean="0">
                <a:solidFill>
                  <a:srgbClr val="66AA32"/>
                </a:solidFill>
                <a:latin typeface="Flama-Medium"/>
                <a:ea typeface="ＭＳ Ｐゴシック" charset="0"/>
                <a:cs typeface="Flama-Medium"/>
              </a:defRPr>
            </a:lvl2pPr>
            <a:lvl3pPr marL="914353" indent="0" algn="ctr">
              <a:buNone/>
              <a:defRPr lang="en-US" sz="15000" kern="1200" dirty="0" smtClean="0">
                <a:solidFill>
                  <a:srgbClr val="66AA32"/>
                </a:solidFill>
                <a:latin typeface="Flama-Medium"/>
                <a:ea typeface="ＭＳ Ｐゴシック" charset="0"/>
                <a:cs typeface="Flama-Medium"/>
              </a:defRPr>
            </a:lvl3pPr>
            <a:lvl4pPr marL="1371530" indent="0" algn="ctr">
              <a:buNone/>
              <a:defRPr lang="en-US" sz="15000" kern="1200" dirty="0" smtClean="0">
                <a:solidFill>
                  <a:srgbClr val="66AA32"/>
                </a:solidFill>
                <a:latin typeface="Flama-Medium"/>
                <a:ea typeface="ＭＳ Ｐゴシック" charset="0"/>
                <a:cs typeface="Flama-Medium"/>
              </a:defRPr>
            </a:lvl4pPr>
            <a:lvl5pPr marL="1828706" indent="0" algn="ctr">
              <a:buNone/>
              <a:defRPr lang="en-US" sz="15000" kern="1200" dirty="0">
                <a:solidFill>
                  <a:srgbClr val="66AA32"/>
                </a:solidFill>
                <a:latin typeface="Flama-Medium"/>
                <a:ea typeface="ＭＳ Ｐゴシック" charset="0"/>
                <a:cs typeface="Flama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B99D1-A88B-534F-9DEF-D0C435B09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7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5" tIns="45718" rIns="91435" bIns="45718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8566"/>
      </p:ext>
    </p:extLst>
  </p:cSld>
  <p:clrMapOvr>
    <a:masterClrMapping/>
  </p:clrMapOvr>
  <p:transition xmlns:p14="http://schemas.microsoft.com/office/powerpoint/2010/main"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- 2 Green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Flama-Medium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 descr="hulu_L_B&amp;W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5012535"/>
            <a:ext cx="379412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57814" y="1528512"/>
            <a:ext cx="3552825" cy="1439250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 algn="ctr" defTabSz="914353" rtl="0" eaLnBrk="1" latinLnBrk="0" hangingPunct="1">
              <a:lnSpc>
                <a:spcPct val="80000"/>
              </a:lnSpc>
              <a:buNone/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1pPr>
            <a:lvl2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2pPr>
            <a:lvl3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3pPr>
            <a:lvl4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4pPr>
            <a:lvl5pPr marL="0" algn="ctr" defTabSz="914353" rtl="0" eaLnBrk="1" latinLnBrk="0" hangingPunct="1">
              <a:lnSpc>
                <a:spcPct val="80000"/>
              </a:lnSpc>
              <a:defRPr lang="en-US" sz="11000" kern="1200" cap="all" dirty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7814" y="2775659"/>
            <a:ext cx="3552825" cy="143925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0" indent="0" algn="ctr" defTabSz="914353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Flama-Medium" charset="0"/>
                <a:ea typeface="ＭＳ Ｐゴシック" charset="0"/>
                <a:cs typeface="Flama-Medium" charset="0"/>
              </a:defRPr>
            </a:lvl1pPr>
            <a:lvl2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2pPr>
            <a:lvl3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3pPr>
            <a:lvl4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4pPr>
            <a:lvl5pPr marL="0" algn="ctr" defTabSz="914353" rtl="0" eaLnBrk="1" latinLnBrk="0" hangingPunct="1">
              <a:lnSpc>
                <a:spcPct val="80000"/>
              </a:lnSpc>
              <a:defRPr lang="en-US" sz="11000" kern="1200" cap="all" dirty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720749" y="1528512"/>
            <a:ext cx="3552825" cy="1439250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 algn="ctr" defTabSz="914353" rtl="0" eaLnBrk="1" latinLnBrk="0" hangingPunct="1">
              <a:lnSpc>
                <a:spcPct val="80000"/>
              </a:lnSpc>
              <a:buNone/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1pPr>
            <a:lvl2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2pPr>
            <a:lvl3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3pPr>
            <a:lvl4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4pPr>
            <a:lvl5pPr marL="0" algn="ctr" defTabSz="914353" rtl="0" eaLnBrk="1" latinLnBrk="0" hangingPunct="1">
              <a:lnSpc>
                <a:spcPct val="80000"/>
              </a:lnSpc>
              <a:defRPr lang="en-US" sz="11000" kern="1200" cap="all" dirty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20749" y="2775659"/>
            <a:ext cx="3552825" cy="143925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0" indent="0" algn="ctr" defTabSz="914353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Flama-Medium" charset="0"/>
                <a:ea typeface="ＭＳ Ｐゴシック" charset="0"/>
                <a:cs typeface="Flama-Medium" charset="0"/>
              </a:defRPr>
            </a:lvl1pPr>
            <a:lvl2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2pPr>
            <a:lvl3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3pPr>
            <a:lvl4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4pPr>
            <a:lvl5pPr marL="0" algn="ctr" defTabSz="914353" rtl="0" eaLnBrk="1" latinLnBrk="0" hangingPunct="1">
              <a:lnSpc>
                <a:spcPct val="80000"/>
              </a:lnSpc>
              <a:defRPr lang="en-US" sz="11000" kern="1200" cap="all" dirty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87173-ECB7-9847-BCE1-49F96C0C0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2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- Green on Dark Gre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968" y="-12987"/>
            <a:ext cx="9184968" cy="5156489"/>
          </a:xfrm>
          <a:gradFill flip="none" rotWithShape="1">
            <a:gsLst>
              <a:gs pos="3000">
                <a:srgbClr val="000000">
                  <a:alpha val="70000"/>
                </a:srgbClr>
              </a:gs>
              <a:gs pos="71000">
                <a:srgbClr val="000000">
                  <a:alpha val="70000"/>
                </a:srgbClr>
              </a:gs>
            </a:gsLst>
            <a:lin ang="0" scaled="1"/>
            <a:tileRect/>
          </a:gradFill>
        </p:spPr>
        <p:txBody>
          <a:bodyPr tIns="365741"/>
          <a:lstStyle>
            <a:lvl1pPr marL="0" indent="0" algn="ctr" defTabSz="914353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2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20243" y="3321051"/>
            <a:ext cx="6109864" cy="1822450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 algn="ctr" defTabSz="914353" rtl="0" eaLnBrk="1" latinLnBrk="0" hangingPunct="1">
              <a:lnSpc>
                <a:spcPct val="80000"/>
              </a:lnSpc>
              <a:buNone/>
              <a:defRPr lang="en-US" sz="2400" kern="1200" cap="none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lang="en-US" sz="4900" kern="1200" cap="all" dirty="0" smtClean="0">
                <a:solidFill>
                  <a:schemeClr val="tx2"/>
                </a:solidFill>
                <a:latin typeface="Flama-Book"/>
                <a:ea typeface="ＭＳ Ｐゴシック" charset="0"/>
                <a:cs typeface="Flama-Book"/>
              </a:defRPr>
            </a:lvl2pPr>
            <a:lvl3pPr marL="914353" indent="0">
              <a:buNone/>
              <a:defRPr lang="en-US" sz="4900" kern="1200" cap="all" dirty="0" smtClean="0">
                <a:solidFill>
                  <a:schemeClr val="tx2"/>
                </a:solidFill>
                <a:latin typeface="Flama-Book"/>
                <a:ea typeface="ＭＳ Ｐゴシック" charset="0"/>
                <a:cs typeface="Flama-Book"/>
              </a:defRPr>
            </a:lvl3pPr>
            <a:lvl4pPr marL="1371530" indent="0">
              <a:buNone/>
              <a:defRPr lang="en-US" sz="4900" kern="1200" cap="all" dirty="0" smtClean="0">
                <a:solidFill>
                  <a:schemeClr val="tx2"/>
                </a:solidFill>
                <a:latin typeface="Flama-Book"/>
                <a:ea typeface="ＭＳ Ｐゴシック" charset="0"/>
                <a:cs typeface="Flama-Book"/>
              </a:defRPr>
            </a:lvl4pPr>
            <a:lvl5pPr marL="1828706" indent="0">
              <a:buNone/>
              <a:defRPr lang="en-US" sz="4900" kern="1200" cap="all" dirty="0">
                <a:solidFill>
                  <a:schemeClr val="tx2"/>
                </a:solidFill>
                <a:latin typeface="Flama-Book"/>
                <a:ea typeface="ＭＳ Ｐゴシック" charset="0"/>
                <a:cs typeface="Flama-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425574" y="935318"/>
            <a:ext cx="6337300" cy="2395537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 algn="ctr">
              <a:buNone/>
              <a:defRPr lang="en-US" sz="12000" kern="1200" dirty="0">
                <a:solidFill>
                  <a:schemeClr val="accent1"/>
                </a:solidFill>
                <a:latin typeface="Flama-Bold"/>
                <a:ea typeface="+mn-ea"/>
                <a:cs typeface="Flama-Bold"/>
              </a:defRPr>
            </a:lvl1pPr>
            <a:lvl2pPr marL="457177" indent="0" algn="ctr">
              <a:buNone/>
              <a:defRPr lang="en-US" sz="15000" kern="1200" dirty="0" smtClean="0">
                <a:solidFill>
                  <a:srgbClr val="66AA32"/>
                </a:solidFill>
                <a:latin typeface="Flama-Medium"/>
                <a:ea typeface="ＭＳ Ｐゴシック" charset="0"/>
                <a:cs typeface="Flama-Medium"/>
              </a:defRPr>
            </a:lvl2pPr>
            <a:lvl3pPr marL="914353" indent="0" algn="ctr">
              <a:buNone/>
              <a:defRPr lang="en-US" sz="15000" kern="1200" dirty="0" smtClean="0">
                <a:solidFill>
                  <a:srgbClr val="66AA32"/>
                </a:solidFill>
                <a:latin typeface="Flama-Medium"/>
                <a:ea typeface="ＭＳ Ｐゴシック" charset="0"/>
                <a:cs typeface="Flama-Medium"/>
              </a:defRPr>
            </a:lvl3pPr>
            <a:lvl4pPr marL="1371530" indent="0" algn="ctr">
              <a:buNone/>
              <a:defRPr lang="en-US" sz="15000" kern="1200" dirty="0" smtClean="0">
                <a:solidFill>
                  <a:srgbClr val="66AA32"/>
                </a:solidFill>
                <a:latin typeface="Flama-Medium"/>
                <a:ea typeface="ＭＳ Ｐゴシック" charset="0"/>
                <a:cs typeface="Flama-Medium"/>
              </a:defRPr>
            </a:lvl4pPr>
            <a:lvl5pPr marL="1828706" indent="0" algn="ctr">
              <a:buNone/>
              <a:defRPr lang="en-US" sz="15000" kern="1200" dirty="0">
                <a:solidFill>
                  <a:srgbClr val="66AA32"/>
                </a:solidFill>
                <a:latin typeface="Flama-Medium"/>
                <a:ea typeface="ＭＳ Ｐゴシック" charset="0"/>
                <a:cs typeface="Flama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015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- 2 Green on Dark Gre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 lIns="91435" tIns="45718" rIns="91435" bIns="45718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177" indent="0" algn="ctr">
              <a:buNone/>
              <a:defRPr/>
            </a:lvl2pPr>
            <a:lvl3pPr marL="914353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87"/>
            <a:ext cx="9144000" cy="5156489"/>
          </a:xfrm>
          <a:gradFill flip="none" rotWithShape="1">
            <a:gsLst>
              <a:gs pos="3000">
                <a:srgbClr val="000000">
                  <a:alpha val="70000"/>
                </a:srgbClr>
              </a:gs>
              <a:gs pos="71000">
                <a:srgbClr val="000000">
                  <a:alpha val="70000"/>
                </a:srgbClr>
              </a:gs>
            </a:gsLst>
            <a:lin ang="0" scaled="1"/>
            <a:tileRect/>
          </a:gradFill>
        </p:spPr>
        <p:txBody>
          <a:bodyPr tIns="365741"/>
          <a:lstStyle>
            <a:lvl1pPr marL="0" indent="0" algn="ctr" defTabSz="914353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2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6773" y="1824846"/>
            <a:ext cx="3552825" cy="1439250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 algn="ctr" defTabSz="914353" rtl="0" eaLnBrk="1" latinLnBrk="0" hangingPunct="1">
              <a:lnSpc>
                <a:spcPct val="80000"/>
              </a:lnSpc>
              <a:buNone/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1pPr>
            <a:lvl2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2pPr>
            <a:lvl3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3pPr>
            <a:lvl4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4pPr>
            <a:lvl5pPr marL="0" algn="ctr" defTabSz="914353" rtl="0" eaLnBrk="1" latinLnBrk="0" hangingPunct="1">
              <a:lnSpc>
                <a:spcPct val="80000"/>
              </a:lnSpc>
              <a:defRPr lang="en-US" sz="11000" kern="1200" cap="all" dirty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66773" y="3071993"/>
            <a:ext cx="3552825" cy="143925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0" indent="0" algn="ctr" defTabSz="914353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FFFFFF"/>
                </a:solidFill>
                <a:latin typeface="Flama-Medium" charset="0"/>
                <a:ea typeface="ＭＳ Ｐゴシック" charset="0"/>
                <a:cs typeface="Flama-Medium" charset="0"/>
              </a:defRPr>
            </a:lvl1pPr>
            <a:lvl2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2pPr>
            <a:lvl3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3pPr>
            <a:lvl4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4pPr>
            <a:lvl5pPr marL="0" algn="ctr" defTabSz="914353" rtl="0" eaLnBrk="1" latinLnBrk="0" hangingPunct="1">
              <a:lnSpc>
                <a:spcPct val="80000"/>
              </a:lnSpc>
              <a:defRPr lang="en-US" sz="11000" kern="1200" cap="all" dirty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02839" y="1824846"/>
            <a:ext cx="3552825" cy="1439250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marL="0" indent="0" algn="ctr" defTabSz="914353" rtl="0" eaLnBrk="1" latinLnBrk="0" hangingPunct="1">
              <a:lnSpc>
                <a:spcPct val="80000"/>
              </a:lnSpc>
              <a:buNone/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1pPr>
            <a:lvl2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2pPr>
            <a:lvl3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3pPr>
            <a:lvl4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4pPr>
            <a:lvl5pPr marL="0" algn="ctr" defTabSz="914353" rtl="0" eaLnBrk="1" latinLnBrk="0" hangingPunct="1">
              <a:lnSpc>
                <a:spcPct val="80000"/>
              </a:lnSpc>
              <a:defRPr lang="en-US" sz="11000" kern="1200" cap="all" dirty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902839" y="3071993"/>
            <a:ext cx="3552825" cy="143925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0" indent="0" algn="ctr" defTabSz="914353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FFFFFF"/>
                </a:solidFill>
                <a:latin typeface="Flama-Medium" charset="0"/>
                <a:ea typeface="ＭＳ Ｐゴシック" charset="0"/>
                <a:cs typeface="Flama-Medium" charset="0"/>
              </a:defRPr>
            </a:lvl1pPr>
            <a:lvl2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2pPr>
            <a:lvl3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3pPr>
            <a:lvl4pPr marL="0" algn="ctr" defTabSz="914353" rtl="0" eaLnBrk="1" latinLnBrk="0" hangingPunct="1">
              <a:lnSpc>
                <a:spcPct val="80000"/>
              </a:lnSpc>
              <a:defRPr lang="en-US" sz="11000" kern="1200" cap="all" dirty="0" smtClean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4pPr>
            <a:lvl5pPr marL="0" algn="ctr" defTabSz="914353" rtl="0" eaLnBrk="1" latinLnBrk="0" hangingPunct="1">
              <a:lnSpc>
                <a:spcPct val="80000"/>
              </a:lnSpc>
              <a:defRPr lang="en-US" sz="11000" kern="1200" cap="all" dirty="0">
                <a:solidFill>
                  <a:srgbClr val="66B132"/>
                </a:solidFill>
                <a:latin typeface="Flama-Bold" charset="0"/>
                <a:ea typeface="ＭＳ Ｐゴシック" charset="0"/>
                <a:cs typeface="Flama-Bold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99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80" y="1064"/>
              <a:ext cx="4678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4" cy="1988"/>
              <a:chOff x="0" y="672"/>
              <a:chExt cx="1804" cy="1988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" y="2256"/>
                <a:ext cx="362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0" y="1064"/>
                <a:ext cx="362" cy="404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6" y="672"/>
                <a:ext cx="368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8" y="2256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6" y="1064"/>
                <a:ext cx="368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8" y="1464"/>
                <a:ext cx="368" cy="39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0" y="1464"/>
                <a:ext cx="362" cy="39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0" y="1856"/>
                <a:ext cx="362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8" y="1856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</p:grpSp>
      </p:grp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9F9B8-C5CE-405E-A8EB-EA7CEDC12C1A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6250114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460"/>
            <a:ext cx="8229600" cy="51554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29146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D84C73-24E6-4297-9E2D-E35220270F95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997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B6B97-806E-413C-9661-5407450902E7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917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776D8F-C9AA-4058-B6EF-BF5DE63798EF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621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523"/>
            <a:ext cx="8229600" cy="54370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C66D60-C134-44B3-B934-27771FCCA616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662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D9DE72-1D29-4320-9347-3B62A70C1B1C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42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D1914D-87D0-4148-91E4-61B057091DA3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9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853829"/>
      </p:ext>
    </p:extLst>
  </p:cSld>
  <p:clrMapOvr>
    <a:masterClrMapping/>
  </p:clrMapOvr>
  <p:transition xmlns:p14="http://schemas.microsoft.com/office/powerpoint/2010/main"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4FEDA7-9F12-404F-9DBA-3DF1F5D393C7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14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35E163-A54B-45D0-9D23-DDE8965DB5B3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422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DC7F37-6789-4444-98BB-2C0EEC996141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80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D45F15-7D8D-409D-AD10-EF0671C270C2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711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74406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3466FB-C023-4C32-A8A6-AE0AFD1A1288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823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7440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85900"/>
            <a:ext cx="8229600" cy="2914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A39CC8-2D8F-4630-9A95-B5320654A060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293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914901"/>
            <a:ext cx="2133600" cy="1833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8FB5B-A526-43DE-A67D-8F7450B03595}" type="slidenum">
              <a:rPr lang="en-US" altLang="zh-CN">
                <a:solidFill>
                  <a:srgbClr val="000000"/>
                </a:solidFill>
                <a:ea typeface="宋体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2300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914901"/>
            <a:ext cx="2133600" cy="1833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8FB5B-A526-43DE-A67D-8F7450B03595}" type="slidenum">
              <a:rPr lang="en-US" altLang="zh-CN">
                <a:solidFill>
                  <a:srgbClr val="000000"/>
                </a:solidFill>
                <a:ea typeface="宋体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714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80" y="1064"/>
              <a:ext cx="4678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4" cy="1988"/>
              <a:chOff x="0" y="672"/>
              <a:chExt cx="1804" cy="1988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" y="2256"/>
                <a:ext cx="362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0" y="1064"/>
                <a:ext cx="362" cy="404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6" y="672"/>
                <a:ext cx="368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8" y="2256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6" y="1064"/>
                <a:ext cx="368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8" y="1464"/>
                <a:ext cx="368" cy="39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0" y="1464"/>
                <a:ext cx="362" cy="39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0" y="1856"/>
                <a:ext cx="362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8" y="1856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Serif" charset="0"/>
                  <a:ea typeface="宋体"/>
                  <a:cs typeface="+mn-cs"/>
                </a:endParaRPr>
              </a:p>
            </p:txBody>
          </p:sp>
        </p:grpSp>
      </p:grp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9F9B8-C5CE-405E-A8EB-EA7CEDC12C1A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4956937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460"/>
            <a:ext cx="8229600" cy="51554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29146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D84C73-24E6-4297-9E2D-E35220270F95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6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04787"/>
            <a:ext cx="3008313" cy="871538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076328"/>
            <a:ext cx="3008313" cy="3518297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979708"/>
      </p:ext>
    </p:extLst>
  </p:cSld>
  <p:clrMapOvr>
    <a:masterClrMapping/>
  </p:clrMapOvr>
  <p:transition xmlns:p14="http://schemas.microsoft.com/office/powerpoint/2010/main"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B6B97-806E-413C-9661-5407450902E7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868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776D8F-C9AA-4058-B6EF-BF5DE63798EF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46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522"/>
            <a:ext cx="8229600" cy="54370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C66D60-C134-44B3-B934-27771FCCA616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073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D9DE72-1D29-4320-9347-3B62A70C1B1C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707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D1914D-87D0-4148-91E4-61B057091DA3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793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4FEDA7-9F12-404F-9DBA-3DF1F5D393C7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809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35E163-A54B-45D0-9D23-DDE8965DB5B3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62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DC7F37-6789-4444-98BB-2C0EEC996141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576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D45F15-7D8D-409D-AD10-EF0671C270C2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928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74406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3466FB-C023-4C32-A8A6-AE0AFD1A1288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3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vert="horz"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Trebuchet M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 vert="horz" lIns="91435" tIns="45718" rIns="91435" bIns="45718"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239825"/>
      </p:ext>
    </p:extLst>
  </p:cSld>
  <p:clrMapOvr>
    <a:masterClrMapping/>
  </p:clrMapOvr>
  <p:transition xmlns:p14="http://schemas.microsoft.com/office/powerpoint/2010/main" advClick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7440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85900"/>
            <a:ext cx="8229600" cy="2914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A39CC8-2D8F-4630-9A95-B5320654A060}" type="slidenum">
              <a:rPr lang="zh-CN" altLang="en-US">
                <a:solidFill>
                  <a:srgbClr val="000000"/>
                </a:solidFill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0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914901"/>
            <a:ext cx="2133600" cy="1833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8FB5B-A526-43DE-A67D-8F7450B03595}" type="slidenum">
              <a:rPr lang="en-US" altLang="zh-CN">
                <a:solidFill>
                  <a:srgbClr val="000000"/>
                </a:solidFill>
                <a:ea typeface="宋体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883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914901"/>
            <a:ext cx="2133600" cy="1833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8FB5B-A526-43DE-A67D-8F7450B03595}" type="slidenum">
              <a:rPr lang="en-US" altLang="zh-CN">
                <a:solidFill>
                  <a:srgbClr val="000000"/>
                </a:solidFill>
                <a:ea typeface="宋体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2547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62.xml"/><Relationship Id="rId30" Type="http://schemas.openxmlformats.org/officeDocument/2006/relationships/theme" Target="../theme/theme4.xml"/><Relationship Id="rId31" Type="http://schemas.openxmlformats.org/officeDocument/2006/relationships/image" Target="../media/image4.png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77.xml"/><Relationship Id="rId16" Type="http://schemas.openxmlformats.org/officeDocument/2006/relationships/theme" Target="../theme/theme5.xml"/><Relationship Id="rId17" Type="http://schemas.openxmlformats.org/officeDocument/2006/relationships/image" Target="../media/image10.jpeg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92.xml"/><Relationship Id="rId16" Type="http://schemas.openxmlformats.org/officeDocument/2006/relationships/theme" Target="../theme/theme6.xml"/><Relationship Id="rId17" Type="http://schemas.openxmlformats.org/officeDocument/2006/relationships/image" Target="../media/image10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C9C9C9"/>
            </a:gs>
            <a:gs pos="95999">
              <a:srgbClr val="000000"/>
            </a:gs>
            <a:gs pos="100000">
              <a:srgbClr val="000000"/>
            </a:gs>
          </a:gsLst>
          <a:path path="rect">
            <a:fillToRect l="50000" t="179999" r="50000" b="-79999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3" descr="图片2副本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72" y="4686300"/>
            <a:ext cx="719137" cy="15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6307" r:id="rId1"/>
    <p:sldLayoutId id="2147486308" r:id="rId2"/>
    <p:sldLayoutId id="2147486309" r:id="rId3"/>
    <p:sldLayoutId id="2147486310" r:id="rId4"/>
    <p:sldLayoutId id="2147486311" r:id="rId5"/>
    <p:sldLayoutId id="2147486312" r:id="rId6"/>
    <p:sldLayoutId id="2147486313" r:id="rId7"/>
    <p:sldLayoutId id="2147486314" r:id="rId8"/>
    <p:sldLayoutId id="2147486315" r:id="rId9"/>
    <p:sldLayoutId id="2147486316" r:id="rId10"/>
    <p:sldLayoutId id="2147486317" r:id="rId11"/>
  </p:sldLayoutIdLst>
  <p:transition xmlns:p14="http://schemas.microsoft.com/office/powerpoint/2010/main"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+mj-lt"/>
          <a:ea typeface="+mj-ea"/>
          <a:cs typeface="+mj-cs"/>
          <a:sym typeface="Trebuchet M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6pPr>
      <a:lvl7pPr marL="914353" algn="l" rtl="0" fontAlgn="base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9pPr>
    </p:titleStyle>
    <p:bodyStyle>
      <a:lvl1pPr marL="176213" indent="-176213" algn="l" defTabSz="0" rtl="0" eaLnBrk="0" fontAlgn="base" hangingPunct="0">
        <a:spcBef>
          <a:spcPct val="20000"/>
        </a:spcBef>
        <a:spcAft>
          <a:spcPct val="0"/>
        </a:spcAft>
        <a:buClr>
          <a:srgbClr val="8CC83C"/>
        </a:buClr>
        <a:buSzPct val="75000"/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741363" indent="-284163" algn="l" defTabSz="0" rtl="0" eaLnBrk="0" fontAlgn="base" hangingPunct="0">
        <a:spcBef>
          <a:spcPct val="20000"/>
        </a:spcBef>
        <a:spcAft>
          <a:spcPct val="0"/>
        </a:spcAft>
        <a:buClr>
          <a:srgbClr val="BDBDBD"/>
        </a:buClr>
        <a:buSzPct val="75000"/>
        <a:buFont typeface="Wingdings" charset="0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2pPr>
      <a:lvl3pPr marL="1141413" indent="-227013" algn="l" defTabSz="0" rtl="0" eaLnBrk="0" fontAlgn="base" hangingPunct="0">
        <a:spcBef>
          <a:spcPct val="20000"/>
        </a:spcBef>
        <a:spcAft>
          <a:spcPct val="0"/>
        </a:spcAft>
        <a:buClr>
          <a:srgbClr val="8CC83C"/>
        </a:buClr>
        <a:buSzPct val="75000"/>
        <a:buFont typeface="Wingdings" charset="0"/>
        <a:buChar char="º"/>
        <a:defRPr sz="28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3pPr>
      <a:lvl4pPr marL="1598613" indent="-227013" algn="l" defTabSz="0" rtl="0" eaLnBrk="0" fontAlgn="base" hangingPunct="0">
        <a:spcBef>
          <a:spcPct val="20000"/>
        </a:spcBef>
        <a:spcAft>
          <a:spcPct val="0"/>
        </a:spcAft>
        <a:buClr>
          <a:srgbClr val="8CC83C"/>
        </a:buClr>
        <a:buSzPct val="75000"/>
        <a:buFont typeface="Wingdings" charset="0"/>
        <a:buChar char="º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4pPr>
      <a:lvl5pPr marL="2055813" indent="-227013" algn="l" defTabSz="0" rtl="0" eaLnBrk="0" fontAlgn="base" hangingPunct="0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5pPr>
      <a:lvl6pPr marL="2514471" indent="-228588" algn="l" defTabSz="0" rtl="0" fontAlgn="base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6pPr>
      <a:lvl7pPr marL="2971648" indent="-228588" algn="l" defTabSz="0" rtl="0" fontAlgn="base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7pPr>
      <a:lvl8pPr marL="3428825" indent="-228588" algn="l" defTabSz="0" rtl="0" fontAlgn="base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8pPr>
      <a:lvl9pPr marL="3886001" indent="-228588" algn="l" defTabSz="0" rtl="0" fontAlgn="base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C9C9C9"/>
            </a:gs>
            <a:gs pos="95999">
              <a:srgbClr val="000000"/>
            </a:gs>
            <a:gs pos="100000">
              <a:srgbClr val="000000"/>
            </a:gs>
          </a:gsLst>
          <a:path path="rect">
            <a:fillToRect l="50000" t="179999" r="50000" b="-79999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3" descr="图片2副本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72" y="4686300"/>
            <a:ext cx="719137" cy="15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6318" r:id="rId1"/>
    <p:sldLayoutId id="2147486319" r:id="rId2"/>
    <p:sldLayoutId id="2147486320" r:id="rId3"/>
    <p:sldLayoutId id="2147486321" r:id="rId4"/>
    <p:sldLayoutId id="2147486322" r:id="rId5"/>
    <p:sldLayoutId id="2147486323" r:id="rId6"/>
    <p:sldLayoutId id="2147486324" r:id="rId7"/>
    <p:sldLayoutId id="2147486325" r:id="rId8"/>
    <p:sldLayoutId id="2147486326" r:id="rId9"/>
    <p:sldLayoutId id="2147486327" r:id="rId10"/>
    <p:sldLayoutId id="2147486328" r:id="rId11"/>
  </p:sldLayoutIdLst>
  <p:transition xmlns:p14="http://schemas.microsoft.com/office/powerpoint/2010/main"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+mj-lt"/>
          <a:ea typeface="+mj-ea"/>
          <a:cs typeface="+mj-cs"/>
          <a:sym typeface="Trebuchet M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6pPr>
      <a:lvl7pPr marL="914353" algn="l" rtl="0" fontAlgn="base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600">
          <a:solidFill>
            <a:srgbClr val="8CC83C"/>
          </a:solidFill>
          <a:latin typeface="Arial" charset="0"/>
          <a:ea typeface="ＭＳ Ｐゴシック" charset="0"/>
          <a:cs typeface="Trebuchet MS" charset="0"/>
          <a:sym typeface="Trebuchet MS" charset="0"/>
        </a:defRPr>
      </a:lvl9pPr>
    </p:titleStyle>
    <p:bodyStyle>
      <a:lvl1pPr marL="176213" indent="-176213" algn="l" defTabSz="0" rtl="0" eaLnBrk="0" fontAlgn="base" hangingPunct="0">
        <a:spcBef>
          <a:spcPct val="20000"/>
        </a:spcBef>
        <a:spcAft>
          <a:spcPct val="0"/>
        </a:spcAft>
        <a:buClr>
          <a:srgbClr val="8CC83C"/>
        </a:buClr>
        <a:buSzPct val="75000"/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741363" indent="-284163" algn="l" defTabSz="0" rtl="0" eaLnBrk="0" fontAlgn="base" hangingPunct="0">
        <a:spcBef>
          <a:spcPct val="20000"/>
        </a:spcBef>
        <a:spcAft>
          <a:spcPct val="0"/>
        </a:spcAft>
        <a:buClr>
          <a:srgbClr val="BDBDBD"/>
        </a:buClr>
        <a:buSzPct val="75000"/>
        <a:buFont typeface="Wingdings" charset="0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2pPr>
      <a:lvl3pPr marL="1141413" indent="-227013" algn="l" defTabSz="0" rtl="0" eaLnBrk="0" fontAlgn="base" hangingPunct="0">
        <a:spcBef>
          <a:spcPct val="20000"/>
        </a:spcBef>
        <a:spcAft>
          <a:spcPct val="0"/>
        </a:spcAft>
        <a:buClr>
          <a:srgbClr val="8CC83C"/>
        </a:buClr>
        <a:buSzPct val="75000"/>
        <a:buFont typeface="Wingdings" charset="0"/>
        <a:buChar char="º"/>
        <a:defRPr sz="28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3pPr>
      <a:lvl4pPr marL="1598613" indent="-227013" algn="l" defTabSz="0" rtl="0" eaLnBrk="0" fontAlgn="base" hangingPunct="0">
        <a:spcBef>
          <a:spcPct val="20000"/>
        </a:spcBef>
        <a:spcAft>
          <a:spcPct val="0"/>
        </a:spcAft>
        <a:buClr>
          <a:srgbClr val="8CC83C"/>
        </a:buClr>
        <a:buSzPct val="75000"/>
        <a:buFont typeface="Wingdings" charset="0"/>
        <a:buChar char="º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4pPr>
      <a:lvl5pPr marL="2055813" indent="-227013" algn="l" defTabSz="0" rtl="0" eaLnBrk="0" fontAlgn="base" hangingPunct="0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5pPr>
      <a:lvl6pPr marL="2514471" indent="-228588" algn="l" defTabSz="0" rtl="0" fontAlgn="base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6pPr>
      <a:lvl7pPr marL="2971648" indent="-228588" algn="l" defTabSz="0" rtl="0" fontAlgn="base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7pPr>
      <a:lvl8pPr marL="3428825" indent="-228588" algn="l" defTabSz="0" rtl="0" fontAlgn="base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8pPr>
      <a:lvl9pPr marL="3886001" indent="-228588" algn="l" defTabSz="0" rtl="0" fontAlgn="base">
        <a:spcBef>
          <a:spcPct val="20000"/>
        </a:spcBef>
        <a:spcAft>
          <a:spcPct val="0"/>
        </a:spcAft>
        <a:buClr>
          <a:srgbClr val="8CC83C"/>
        </a:buClr>
        <a:buSzPct val="7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4979194"/>
            <a:ext cx="650875" cy="16430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182871" bIns="0" numCol="1" anchor="ctr" anchorCtr="0" compatLnSpc="1">
            <a:prstTxWarp prst="textNoShape">
              <a:avLst/>
            </a:prstTxWarp>
          </a:bodyPr>
          <a:lstStyle>
            <a:lvl1pPr algn="r">
              <a:defRPr sz="700" b="1" i="1">
                <a:solidFill>
                  <a:srgbClr val="8B8B8B"/>
                </a:solidFill>
                <a:latin typeface="Helvetica Light" charset="0"/>
                <a:cs typeface="Helvetica Light" charset="0"/>
                <a:sym typeface="Helvetica Light" charset="0"/>
              </a:defRPr>
            </a:lvl1pPr>
          </a:lstStyle>
          <a:p>
            <a:pPr>
              <a:defRPr/>
            </a:pPr>
            <a:fld id="{926CB827-166B-884A-B320-780ECF614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5" name="Title Placeholder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67878"/>
            <a:ext cx="8686800" cy="46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Helvetica Regular" charset="0"/>
              </a:rPr>
              <a:t>Click to edit Master title style</a:t>
            </a:r>
          </a:p>
        </p:txBody>
      </p:sp>
      <p:sp>
        <p:nvSpPr>
          <p:cNvPr id="4100" name="Footer Placeholder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" y="4979194"/>
            <a:ext cx="8493125" cy="16430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82871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700" b="1" i="1">
                <a:solidFill>
                  <a:srgbClr val="8B8B8B"/>
                </a:solidFill>
                <a:latin typeface="Helvetica Light" charset="0"/>
                <a:cs typeface="Helvetica Light" charset="0"/>
                <a:sym typeface="Helvetica Light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9" r:id="rId1"/>
    <p:sldLayoutId id="2147486330" r:id="rId2"/>
    <p:sldLayoutId id="2147486331" r:id="rId3"/>
    <p:sldLayoutId id="2147486332" r:id="rId4"/>
    <p:sldLayoutId id="2147486333" r:id="rId5"/>
    <p:sldLayoutId id="2147486334" r:id="rId6"/>
    <p:sldLayoutId id="2147486335" r:id="rId7"/>
    <p:sldLayoutId id="2147486336" r:id="rId8"/>
    <p:sldLayoutId id="2147486337" r:id="rId9"/>
    <p:sldLayoutId id="2147486338" r:id="rId10"/>
    <p:sldLayoutId id="21474863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charset="0"/>
        <a:defRPr sz="3000" b="1">
          <a:solidFill>
            <a:schemeClr val="tx1"/>
          </a:solidFill>
          <a:latin typeface="+mj-lt"/>
          <a:ea typeface="+mj-ea"/>
          <a:cs typeface="+mj-cs"/>
          <a:sym typeface="Helvetica Regular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charset="0"/>
        <a:defRPr sz="3000" b="1">
          <a:solidFill>
            <a:schemeClr val="tx1"/>
          </a:solidFill>
          <a:latin typeface="Helvetica Regular" charset="0"/>
          <a:ea typeface="ＭＳ Ｐゴシック" charset="0"/>
          <a:cs typeface="Helvetica Regular" charset="0"/>
          <a:sym typeface="Helvetica Regular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charset="0"/>
        <a:defRPr sz="3000" b="1">
          <a:solidFill>
            <a:schemeClr val="tx1"/>
          </a:solidFill>
          <a:latin typeface="Helvetica Regular" charset="0"/>
          <a:ea typeface="ＭＳ Ｐゴシック" charset="0"/>
          <a:cs typeface="Helvetica Regular" charset="0"/>
          <a:sym typeface="Helvetica Regular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charset="0"/>
        <a:defRPr sz="3000" b="1">
          <a:solidFill>
            <a:schemeClr val="tx1"/>
          </a:solidFill>
          <a:latin typeface="Helvetica Regular" charset="0"/>
          <a:ea typeface="ＭＳ Ｐゴシック" charset="0"/>
          <a:cs typeface="Helvetica Regular" charset="0"/>
          <a:sym typeface="Helvetica Regular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charset="0"/>
        <a:defRPr sz="3000" b="1">
          <a:solidFill>
            <a:schemeClr val="tx1"/>
          </a:solidFill>
          <a:latin typeface="Helvetica Regular" charset="0"/>
          <a:ea typeface="ＭＳ Ｐゴシック" charset="0"/>
          <a:cs typeface="Helvetica Regular" charset="0"/>
          <a:sym typeface="Helvetica Regular" charset="0"/>
        </a:defRPr>
      </a:lvl5pPr>
      <a:lvl6pPr marL="457177" algn="l" rtl="0" fontAlgn="base">
        <a:spcBef>
          <a:spcPct val="0"/>
        </a:spcBef>
        <a:spcAft>
          <a:spcPct val="0"/>
        </a:spcAft>
        <a:buFont typeface="Arial" charset="0"/>
        <a:defRPr sz="3000" b="1">
          <a:solidFill>
            <a:schemeClr val="tx1"/>
          </a:solidFill>
          <a:latin typeface="Helvetica Regular" charset="0"/>
          <a:ea typeface="ＭＳ Ｐゴシック" charset="0"/>
          <a:cs typeface="Helvetica Regular" charset="0"/>
          <a:sym typeface="Helvetica Regular" charset="0"/>
        </a:defRPr>
      </a:lvl6pPr>
      <a:lvl7pPr marL="914353" algn="l" rtl="0" fontAlgn="base">
        <a:spcBef>
          <a:spcPct val="0"/>
        </a:spcBef>
        <a:spcAft>
          <a:spcPct val="0"/>
        </a:spcAft>
        <a:buFont typeface="Arial" charset="0"/>
        <a:defRPr sz="3000" b="1">
          <a:solidFill>
            <a:schemeClr val="tx1"/>
          </a:solidFill>
          <a:latin typeface="Helvetica Regular" charset="0"/>
          <a:ea typeface="ＭＳ Ｐゴシック" charset="0"/>
          <a:cs typeface="Helvetica Regular" charset="0"/>
          <a:sym typeface="Helvetica Regular" charset="0"/>
        </a:defRPr>
      </a:lvl7pPr>
      <a:lvl8pPr marL="1371530" algn="l" rtl="0" fontAlgn="base">
        <a:spcBef>
          <a:spcPct val="0"/>
        </a:spcBef>
        <a:spcAft>
          <a:spcPct val="0"/>
        </a:spcAft>
        <a:buFont typeface="Arial" charset="0"/>
        <a:defRPr sz="3000" b="1">
          <a:solidFill>
            <a:schemeClr val="tx1"/>
          </a:solidFill>
          <a:latin typeface="Helvetica Regular" charset="0"/>
          <a:ea typeface="ＭＳ Ｐゴシック" charset="0"/>
          <a:cs typeface="Helvetica Regular" charset="0"/>
          <a:sym typeface="Helvetica Regular" charset="0"/>
        </a:defRPr>
      </a:lvl8pPr>
      <a:lvl9pPr marL="1828706" algn="l" rtl="0" fontAlgn="base">
        <a:spcBef>
          <a:spcPct val="0"/>
        </a:spcBef>
        <a:spcAft>
          <a:spcPct val="0"/>
        </a:spcAft>
        <a:buFont typeface="Arial" charset="0"/>
        <a:defRPr sz="3000" b="1">
          <a:solidFill>
            <a:schemeClr val="tx1"/>
          </a:solidFill>
          <a:latin typeface="Helvetica Regular" charset="0"/>
          <a:ea typeface="ＭＳ Ｐゴシック" charset="0"/>
          <a:cs typeface="Helvetica Regular" charset="0"/>
          <a:sym typeface="Helvetica Regular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5pPr>
      <a:lvl6pPr marL="2514471" indent="-22858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6pPr>
      <a:lvl7pPr marL="2971648" indent="-22858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7pPr>
      <a:lvl8pPr marL="3428825" indent="-22858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8pPr>
      <a:lvl9pPr marL="3886001" indent="-22858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915400" y="4973243"/>
            <a:ext cx="223838" cy="17025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600">
                <a:solidFill>
                  <a:srgbClr val="808080"/>
                </a:solidFill>
                <a:latin typeface="Flama-Medium" charset="0"/>
              </a:defRPr>
            </a:lvl1pPr>
          </a:lstStyle>
          <a:p>
            <a:pPr>
              <a:defRPr/>
            </a:pPr>
            <a:fld id="{5B013903-FACC-0E42-B64E-966E2460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152400" y="308377"/>
            <a:ext cx="8839200" cy="459581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4972050"/>
            <a:ext cx="8305800" cy="170260"/>
          </a:xfrm>
          <a:prstGeom prst="rect">
            <a:avLst/>
          </a:prstGeom>
        </p:spPr>
        <p:txBody>
          <a:bodyPr vert="horz" wrap="square" lIns="91435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808080"/>
                </a:solidFill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40" r:id="rId1"/>
    <p:sldLayoutId id="2147486341" r:id="rId2"/>
    <p:sldLayoutId id="2147486342" r:id="rId3"/>
    <p:sldLayoutId id="2147486343" r:id="rId4"/>
    <p:sldLayoutId id="2147486344" r:id="rId5"/>
    <p:sldLayoutId id="2147486345" r:id="rId6"/>
    <p:sldLayoutId id="2147486346" r:id="rId7"/>
    <p:sldLayoutId id="2147486347" r:id="rId8"/>
    <p:sldLayoutId id="2147486348" r:id="rId9"/>
    <p:sldLayoutId id="2147486349" r:id="rId10"/>
    <p:sldLayoutId id="2147486350" r:id="rId11"/>
    <p:sldLayoutId id="2147486351" r:id="rId12"/>
    <p:sldLayoutId id="2147486352" r:id="rId13"/>
    <p:sldLayoutId id="2147486353" r:id="rId14"/>
    <p:sldLayoutId id="2147486354" r:id="rId15"/>
    <p:sldLayoutId id="2147486355" r:id="rId16"/>
    <p:sldLayoutId id="2147486356" r:id="rId17"/>
    <p:sldLayoutId id="2147486357" r:id="rId18"/>
    <p:sldLayoutId id="2147486358" r:id="rId19"/>
    <p:sldLayoutId id="2147486359" r:id="rId20"/>
    <p:sldLayoutId id="2147486360" r:id="rId21"/>
    <p:sldLayoutId id="2147486361" r:id="rId22"/>
    <p:sldLayoutId id="2147486362" r:id="rId23"/>
    <p:sldLayoutId id="2147486363" r:id="rId24"/>
    <p:sldLayoutId id="2147486364" r:id="rId25"/>
    <p:sldLayoutId id="2147486365" r:id="rId26"/>
    <p:sldLayoutId id="2147486366" r:id="rId27"/>
    <p:sldLayoutId id="2147486367" r:id="rId28"/>
    <p:sldLayoutId id="2147486368" r:id="rId29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charset="0"/>
        <a:defRPr sz="2600" b="1" kern="1200" cap="all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Flama-Medium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Flama-Medium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Flama-Medium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Flama-Medium"/>
          <a:ea typeface="ＭＳ Ｐゴシック" charset="0"/>
          <a:cs typeface="ＭＳ Ｐゴシック" charset="0"/>
        </a:defRPr>
      </a:lvl5pPr>
      <a:lvl6pPr marL="457177" algn="ctr" rtl="0" fontAlgn="base">
        <a:spcBef>
          <a:spcPct val="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Flama-Medium"/>
        </a:defRPr>
      </a:lvl6pPr>
      <a:lvl7pPr marL="914353" algn="ctr" rtl="0" fontAlgn="base">
        <a:spcBef>
          <a:spcPct val="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Flama-Medium"/>
        </a:defRPr>
      </a:lvl7pPr>
      <a:lvl8pPr marL="1371530" algn="ctr" rtl="0" fontAlgn="base">
        <a:spcBef>
          <a:spcPct val="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Flama-Medium"/>
        </a:defRPr>
      </a:lvl8pPr>
      <a:lvl9pPr marL="1828706" algn="ctr" rtl="0" fontAlgn="base">
        <a:spcBef>
          <a:spcPct val="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Flama-Medium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buFontTx/>
              <a:buNone/>
            </a:pPr>
            <a:fld id="{A5930D06-B706-438D-AD6E-AE9795DDA155}" type="slidenum">
              <a:rPr lang="zh-CN" altLang="en-US">
                <a:solidFill>
                  <a:srgbClr val="000000"/>
                </a:solidFill>
                <a:ea typeface="宋体"/>
                <a:cs typeface="+mn-cs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"/>
            <a:ext cx="9144000" cy="409575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4"/>
              <a:ext cx="5500" cy="1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4"/>
              <a:ext cx="86" cy="8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666699"/>
                </a:solidFill>
                <a:ea typeface="宋体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4" y="0"/>
              <a:ext cx="88" cy="8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666699"/>
                </a:solidFill>
                <a:ea typeface="宋体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4" y="84"/>
              <a:ext cx="88" cy="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9999CC"/>
                </a:solidFill>
                <a:ea typeface="宋体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2" y="172"/>
              <a:ext cx="86" cy="8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666699"/>
                </a:solidFill>
                <a:ea typeface="宋体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2" y="86"/>
              <a:ext cx="88" cy="8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0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9999CC"/>
                </a:solidFill>
                <a:ea typeface="宋体"/>
                <a:cs typeface="+mn-cs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72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9999CC"/>
                </a:solidFill>
                <a:ea typeface="宋体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7460"/>
            <a:ext cx="8229600" cy="74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5900"/>
            <a:ext cx="8229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70" r:id="rId1"/>
    <p:sldLayoutId id="2147486371" r:id="rId2"/>
    <p:sldLayoutId id="2147486372" r:id="rId3"/>
    <p:sldLayoutId id="2147486373" r:id="rId4"/>
    <p:sldLayoutId id="2147486374" r:id="rId5"/>
    <p:sldLayoutId id="2147486375" r:id="rId6"/>
    <p:sldLayoutId id="2147486376" r:id="rId7"/>
    <p:sldLayoutId id="2147486377" r:id="rId8"/>
    <p:sldLayoutId id="2147486378" r:id="rId9"/>
    <p:sldLayoutId id="2147486379" r:id="rId10"/>
    <p:sldLayoutId id="2147486380" r:id="rId11"/>
    <p:sldLayoutId id="2147486381" r:id="rId12"/>
    <p:sldLayoutId id="2147486382" r:id="rId13"/>
    <p:sldLayoutId id="2147486383" r:id="rId14"/>
    <p:sldLayoutId id="214748638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buFontTx/>
              <a:buNone/>
            </a:pPr>
            <a:fld id="{A5930D06-B706-438D-AD6E-AE9795DDA155}" type="slidenum">
              <a:rPr lang="zh-CN" altLang="en-US">
                <a:solidFill>
                  <a:srgbClr val="000000"/>
                </a:solidFill>
                <a:ea typeface="宋体"/>
                <a:cs typeface="+mn-cs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409575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4"/>
              <a:ext cx="5500" cy="1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4"/>
              <a:ext cx="86" cy="8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666699"/>
                </a:solidFill>
                <a:ea typeface="宋体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4" y="0"/>
              <a:ext cx="88" cy="8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666699"/>
                </a:solidFill>
                <a:ea typeface="宋体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4" y="84"/>
              <a:ext cx="88" cy="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9999CC"/>
                </a:solidFill>
                <a:ea typeface="宋体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2" y="172"/>
              <a:ext cx="86" cy="8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666699"/>
                </a:solidFill>
                <a:ea typeface="宋体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2" y="86"/>
              <a:ext cx="88" cy="8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Serif" charset="0"/>
                <a:ea typeface="宋体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0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9999CC"/>
                </a:solidFill>
                <a:ea typeface="宋体"/>
                <a:cs typeface="+mn-cs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72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9999CC"/>
                </a:solidFill>
                <a:ea typeface="宋体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7460"/>
            <a:ext cx="8229600" cy="74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5900"/>
            <a:ext cx="8229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9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98" r:id="rId1"/>
    <p:sldLayoutId id="2147486399" r:id="rId2"/>
    <p:sldLayoutId id="2147486400" r:id="rId3"/>
    <p:sldLayoutId id="2147486401" r:id="rId4"/>
    <p:sldLayoutId id="2147486402" r:id="rId5"/>
    <p:sldLayoutId id="2147486403" r:id="rId6"/>
    <p:sldLayoutId id="2147486404" r:id="rId7"/>
    <p:sldLayoutId id="2147486405" r:id="rId8"/>
    <p:sldLayoutId id="2147486406" r:id="rId9"/>
    <p:sldLayoutId id="2147486407" r:id="rId10"/>
    <p:sldLayoutId id="2147486408" r:id="rId11"/>
    <p:sldLayoutId id="2147486409" r:id="rId12"/>
    <p:sldLayoutId id="2147486410" r:id="rId13"/>
    <p:sldLayoutId id="2147486411" r:id="rId14"/>
    <p:sldLayoutId id="2147486412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Audience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3943351"/>
            <a:ext cx="8839200" cy="460520"/>
          </a:xfrm>
        </p:spPr>
        <p:txBody>
          <a:bodyPr/>
          <a:lstStyle/>
          <a:p>
            <a:r>
              <a:rPr lang="en-US" dirty="0"/>
              <a:t>BIG Data – </a:t>
            </a:r>
            <a:r>
              <a:rPr lang="en-US" dirty="0" smtClean="0"/>
              <a:t>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6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Map -&gt; Shuffle -&gt; Reduce</a:t>
            </a:r>
          </a:p>
          <a:p>
            <a:r>
              <a:rPr lang="en-US" dirty="0" smtClean="0"/>
              <a:t>Just write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framework handles all the rest</a:t>
            </a:r>
          </a:p>
          <a:p>
            <a:r>
              <a:rPr lang="en-US" dirty="0" smtClean="0"/>
              <a:t>Scale free, from MB to PB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 smtClean="0"/>
              <a:t>What is MR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21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83820" y="795021"/>
            <a:ext cx="8382008" cy="8108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en-US" dirty="0" smtClean="0"/>
              <a:t>ount the word </a:t>
            </a:r>
            <a:r>
              <a:rPr lang="en-US" dirty="0"/>
              <a:t>frequency </a:t>
            </a:r>
            <a:r>
              <a:rPr lang="en-US" dirty="0" smtClean="0"/>
              <a:t>of our Wiki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" y="1383030"/>
            <a:ext cx="4680585" cy="294626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10" y="1754505"/>
            <a:ext cx="5272555" cy="277172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 smtClean="0"/>
              <a:t>Why MR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185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0070" y="1011555"/>
            <a:ext cx="7688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#!/bin/bash</a:t>
            </a:r>
            <a:endParaRPr lang="en-US" sz="2400" dirty="0"/>
          </a:p>
          <a:p>
            <a:r>
              <a:rPr lang="en-US" sz="2400" dirty="0" smtClean="0"/>
              <a:t>cat </a:t>
            </a:r>
            <a:r>
              <a:rPr lang="en-US" sz="2400" dirty="0" err="1" smtClean="0"/>
              <a:t>all_hulu_wiki</a:t>
            </a:r>
            <a:r>
              <a:rPr lang="en-US" sz="2400" dirty="0" smtClean="0"/>
              <a:t>/*  |  </a:t>
            </a:r>
            <a:r>
              <a:rPr lang="fr-FR" sz="2400" dirty="0" smtClean="0"/>
              <a:t>tr </a:t>
            </a:r>
            <a:r>
              <a:rPr lang="fr-FR" sz="2400" dirty="0"/>
              <a:t>-s '[:</a:t>
            </a:r>
            <a:r>
              <a:rPr lang="fr-FR" sz="2400" dirty="0" err="1"/>
              <a:t>space</a:t>
            </a:r>
            <a:r>
              <a:rPr lang="fr-FR" sz="2400" dirty="0"/>
              <a:t>:]' '\n'  </a:t>
            </a:r>
            <a:r>
              <a:rPr lang="en-US" sz="2400" dirty="0" smtClean="0"/>
              <a:t>|  sort  |  </a:t>
            </a:r>
            <a:r>
              <a:rPr lang="en-US" sz="2400" dirty="0" err="1" smtClean="0"/>
              <a:t>uniq</a:t>
            </a:r>
            <a:r>
              <a:rPr lang="en-US" sz="2400" dirty="0" smtClean="0"/>
              <a:t> 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7185" y="2200275"/>
            <a:ext cx="2005964" cy="25260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cs typeface="Helvetica"/>
              </a:rPr>
              <a:t>$&gt; cat </a:t>
            </a:r>
            <a:r>
              <a:rPr lang="en-US" sz="1400" dirty="0" err="1" smtClean="0">
                <a:solidFill>
                  <a:schemeClr val="bg1"/>
                </a:solidFill>
                <a:cs typeface="Helvetica"/>
              </a:rPr>
              <a:t>wiki</a:t>
            </a:r>
            <a:r>
              <a:rPr lang="en-US" sz="1400" dirty="0" err="1" smtClean="0">
                <a:solidFill>
                  <a:schemeClr val="bg1"/>
                </a:solidFill>
                <a:cs typeface="Helvetica"/>
              </a:rPr>
              <a:t>.txt</a:t>
            </a:r>
            <a:endParaRPr lang="en-US" sz="1400" dirty="0" smtClean="0">
              <a:solidFill>
                <a:schemeClr val="bg1"/>
              </a:solidFill>
              <a:cs typeface="Helvetica"/>
            </a:endParaRPr>
          </a:p>
          <a:p>
            <a:endParaRPr lang="en-US" sz="1400" dirty="0" smtClean="0">
              <a:solidFill>
                <a:schemeClr val="bg1"/>
              </a:solidFill>
              <a:cs typeface="Helvetica"/>
            </a:endParaRPr>
          </a:p>
          <a:p>
            <a:endParaRPr lang="en-US" sz="1400" dirty="0" smtClean="0">
              <a:solidFill>
                <a:schemeClr val="bg1"/>
              </a:solidFill>
              <a:cs typeface="Helvetica"/>
            </a:endParaRPr>
          </a:p>
          <a:p>
            <a:r>
              <a:rPr lang="en-US" sz="1400" dirty="0">
                <a:solidFill>
                  <a:schemeClr val="bg1"/>
                </a:solidFill>
                <a:cs typeface="Helvetica"/>
              </a:rPr>
              <a:t>spark pig </a:t>
            </a:r>
            <a:r>
              <a:rPr lang="en-US" sz="1400" dirty="0" err="1">
                <a:solidFill>
                  <a:schemeClr val="bg1"/>
                </a:solidFill>
                <a:cs typeface="Helvetica"/>
              </a:rPr>
              <a:t>tez</a:t>
            </a:r>
            <a:endParaRPr lang="en-US" sz="1400" dirty="0">
              <a:solidFill>
                <a:schemeClr val="bg1"/>
              </a:solidFill>
              <a:cs typeface="Helvetica"/>
            </a:endParaRPr>
          </a:p>
          <a:p>
            <a:r>
              <a:rPr lang="en-US" sz="1400" dirty="0">
                <a:solidFill>
                  <a:schemeClr val="bg1"/>
                </a:solidFill>
                <a:cs typeface="Helvetica"/>
              </a:rPr>
              <a:t>map reduce</a:t>
            </a:r>
          </a:p>
          <a:p>
            <a:r>
              <a:rPr lang="en-US" sz="1400" dirty="0">
                <a:solidFill>
                  <a:schemeClr val="bg1"/>
                </a:solidFill>
                <a:cs typeface="Helvetica"/>
              </a:rPr>
              <a:t>spark</a:t>
            </a:r>
          </a:p>
          <a:p>
            <a:r>
              <a:rPr lang="en-US" sz="1400" dirty="0">
                <a:solidFill>
                  <a:schemeClr val="bg1"/>
                </a:solidFill>
                <a:cs typeface="Helvetica"/>
              </a:rPr>
              <a:t>map map </a:t>
            </a:r>
            <a:r>
              <a:rPr lang="en-US" sz="1400" dirty="0" smtClean="0">
                <a:solidFill>
                  <a:schemeClr val="bg1"/>
                </a:solidFill>
                <a:cs typeface="Helvetica"/>
              </a:rPr>
              <a:t>map</a:t>
            </a:r>
          </a:p>
          <a:p>
            <a:endParaRPr lang="en-US" sz="1400" dirty="0" smtClean="0">
              <a:solidFill>
                <a:schemeClr val="bg1"/>
              </a:solidFill>
              <a:cs typeface="Helvetica"/>
            </a:endParaRPr>
          </a:p>
          <a:p>
            <a:endParaRPr lang="en-US" sz="1400" dirty="0" smtClean="0">
              <a:solidFill>
                <a:schemeClr val="bg1"/>
              </a:solidFill>
              <a:cs typeface="Helvetica"/>
            </a:endParaRPr>
          </a:p>
          <a:p>
            <a:endParaRPr lang="en-US" sz="14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68855" y="2200275"/>
            <a:ext cx="3194685" cy="25260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bg1"/>
                </a:solidFill>
                <a:cs typeface="Helvetica"/>
              </a:rPr>
              <a:t>$&gt; cat </a:t>
            </a:r>
            <a:r>
              <a:rPr lang="fr-FR" sz="1200" dirty="0" err="1">
                <a:solidFill>
                  <a:schemeClr val="bg1"/>
                </a:solidFill>
                <a:cs typeface="Helvetica"/>
              </a:rPr>
              <a:t>ap.txt</a:t>
            </a:r>
            <a:r>
              <a:rPr lang="fr-FR" sz="1200" dirty="0">
                <a:solidFill>
                  <a:schemeClr val="bg1"/>
                </a:solidFill>
                <a:cs typeface="Helvetica"/>
              </a:rPr>
              <a:t> | tr -s '[:</a:t>
            </a:r>
            <a:r>
              <a:rPr lang="fr-FR" sz="1200" dirty="0" err="1">
                <a:solidFill>
                  <a:schemeClr val="bg1"/>
                </a:solidFill>
                <a:cs typeface="Helvetica"/>
              </a:rPr>
              <a:t>space</a:t>
            </a:r>
            <a:r>
              <a:rPr lang="fr-FR" sz="1200" dirty="0">
                <a:solidFill>
                  <a:schemeClr val="bg1"/>
                </a:solidFill>
                <a:cs typeface="Helvetica"/>
              </a:rPr>
              <a:t>:]' '\</a:t>
            </a:r>
            <a:r>
              <a:rPr lang="fr-FR" sz="1200" dirty="0" smtClean="0">
                <a:solidFill>
                  <a:schemeClr val="bg1"/>
                </a:solidFill>
                <a:cs typeface="Helvetica"/>
              </a:rPr>
              <a:t>n’</a:t>
            </a:r>
          </a:p>
          <a:p>
            <a:endParaRPr lang="en-US" sz="1200" dirty="0" smtClean="0">
              <a:solidFill>
                <a:schemeClr val="bg1"/>
              </a:solidFill>
              <a:cs typeface="Helvetica"/>
            </a:endParaRP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spark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pig</a:t>
            </a:r>
          </a:p>
          <a:p>
            <a:r>
              <a:rPr lang="en-US" sz="1200" dirty="0" err="1">
                <a:solidFill>
                  <a:schemeClr val="bg1"/>
                </a:solidFill>
                <a:cs typeface="Helvetica"/>
              </a:rPr>
              <a:t>tez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map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reduce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spark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map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map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map</a:t>
            </a:r>
            <a:endParaRPr lang="en-US" altLang="zh-CN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4755" y="2200275"/>
            <a:ext cx="3863340" cy="25260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cs typeface="Helvetica"/>
              </a:rPr>
              <a:t>$&gt; </a:t>
            </a:r>
            <a:r>
              <a:rPr lang="ro-RO" sz="1200" dirty="0">
                <a:solidFill>
                  <a:schemeClr val="bg1"/>
                </a:solidFill>
                <a:cs typeface="Helvetica"/>
              </a:rPr>
              <a:t>cat ap.txt | tr -s '[:space:]' '\n' | sort</a:t>
            </a:r>
            <a:endParaRPr lang="en-US" sz="1200" dirty="0" smtClean="0">
              <a:solidFill>
                <a:schemeClr val="bg1"/>
              </a:solidFill>
              <a:cs typeface="Helvetica"/>
            </a:endParaRPr>
          </a:p>
          <a:p>
            <a:endParaRPr lang="en-US" sz="1200" dirty="0" smtClean="0">
              <a:solidFill>
                <a:schemeClr val="bg1"/>
              </a:solidFill>
              <a:cs typeface="Helvetica"/>
            </a:endParaRP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map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map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map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map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pig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reduce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spark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spark</a:t>
            </a:r>
          </a:p>
          <a:p>
            <a:r>
              <a:rPr lang="en-US" sz="1200" dirty="0" err="1">
                <a:solidFill>
                  <a:schemeClr val="bg1"/>
                </a:solidFill>
                <a:cs typeface="Helvetica"/>
              </a:rPr>
              <a:t>tez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14950" y="2200275"/>
            <a:ext cx="3640455" cy="25260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de-DE" sz="1200" dirty="0" smtClean="0">
                <a:solidFill>
                  <a:schemeClr val="bg1"/>
                </a:solidFill>
                <a:cs typeface="Helvetica"/>
              </a:rPr>
              <a:t>$&gt; </a:t>
            </a:r>
            <a:r>
              <a:rPr lang="ro-RO" sz="1200" dirty="0">
                <a:solidFill>
                  <a:schemeClr val="bg1"/>
                </a:solidFill>
                <a:cs typeface="Helvetica"/>
              </a:rPr>
              <a:t>cat ap.txt | tr -s '[:space:]' '\n' | </a:t>
            </a:r>
            <a:r>
              <a:rPr lang="ro-RO" sz="1200" dirty="0" smtClean="0">
                <a:solidFill>
                  <a:schemeClr val="bg1"/>
                </a:solidFill>
                <a:cs typeface="Helvetica"/>
              </a:rPr>
              <a:t>sort | uniq -c</a:t>
            </a:r>
            <a:endParaRPr lang="de-DE" sz="1200" dirty="0" smtClean="0">
              <a:solidFill>
                <a:schemeClr val="bg1"/>
              </a:solidFill>
              <a:cs typeface="Helvetica"/>
            </a:endParaRPr>
          </a:p>
          <a:p>
            <a:r>
              <a:rPr lang="de-DE" sz="1200" dirty="0" smtClean="0">
                <a:solidFill>
                  <a:schemeClr val="bg1"/>
                </a:solidFill>
                <a:cs typeface="Helvetica"/>
              </a:rPr>
              <a:t>   </a:t>
            </a:r>
            <a:endParaRPr lang="de-DE" sz="1200" dirty="0" smtClean="0">
              <a:solidFill>
                <a:schemeClr val="bg1"/>
              </a:solidFill>
              <a:cs typeface="Helvetica"/>
            </a:endParaRPr>
          </a:p>
          <a:p>
            <a:endParaRPr lang="de-DE" sz="1200" dirty="0">
              <a:solidFill>
                <a:schemeClr val="bg1"/>
              </a:solidFill>
              <a:cs typeface="Helvetica"/>
            </a:endParaRPr>
          </a:p>
          <a:p>
            <a:endParaRPr lang="de-DE" sz="1200" dirty="0" smtClean="0">
              <a:solidFill>
                <a:schemeClr val="bg1"/>
              </a:solidFill>
              <a:cs typeface="Helvetica"/>
            </a:endParaRPr>
          </a:p>
          <a:p>
            <a:r>
              <a:rPr lang="pl-PL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 </a:t>
            </a:r>
            <a:r>
              <a:rPr lang="pl-PL" sz="1200" dirty="0" smtClean="0">
                <a:solidFill>
                  <a:schemeClr val="bg1"/>
                </a:solidFill>
                <a:cs typeface="Helvetica"/>
              </a:rPr>
              <a:t>4 </a:t>
            </a:r>
            <a:r>
              <a:rPr lang="pl-PL" sz="1200" dirty="0">
                <a:solidFill>
                  <a:schemeClr val="bg1"/>
                </a:solidFill>
                <a:cs typeface="Helvetica"/>
              </a:rPr>
              <a:t>map</a:t>
            </a:r>
          </a:p>
          <a:p>
            <a:r>
              <a:rPr lang="pl-PL" sz="1200" dirty="0">
                <a:solidFill>
                  <a:schemeClr val="bg1"/>
                </a:solidFill>
                <a:cs typeface="Helvetica"/>
              </a:rPr>
              <a:t>   1 </a:t>
            </a:r>
            <a:r>
              <a:rPr lang="pl-PL" sz="1200" dirty="0" err="1">
                <a:solidFill>
                  <a:schemeClr val="bg1"/>
                </a:solidFill>
                <a:cs typeface="Helvetica"/>
              </a:rPr>
              <a:t>pig</a:t>
            </a:r>
            <a:endParaRPr lang="pl-PL" sz="1200" dirty="0">
              <a:solidFill>
                <a:schemeClr val="bg1"/>
              </a:solidFill>
              <a:cs typeface="Helvetica"/>
            </a:endParaRPr>
          </a:p>
          <a:p>
            <a:r>
              <a:rPr lang="pl-PL" sz="1200" dirty="0">
                <a:solidFill>
                  <a:schemeClr val="bg1"/>
                </a:solidFill>
                <a:cs typeface="Helvetica"/>
              </a:rPr>
              <a:t>   1 </a:t>
            </a:r>
            <a:r>
              <a:rPr lang="pl-PL" sz="1200" dirty="0" err="1">
                <a:solidFill>
                  <a:schemeClr val="bg1"/>
                </a:solidFill>
                <a:cs typeface="Helvetica"/>
              </a:rPr>
              <a:t>reduce</a:t>
            </a:r>
            <a:endParaRPr lang="pl-PL" sz="1200" dirty="0">
              <a:solidFill>
                <a:schemeClr val="bg1"/>
              </a:solidFill>
              <a:cs typeface="Helvetica"/>
            </a:endParaRPr>
          </a:p>
          <a:p>
            <a:r>
              <a:rPr lang="pl-PL" sz="1200" dirty="0">
                <a:solidFill>
                  <a:schemeClr val="bg1"/>
                </a:solidFill>
                <a:cs typeface="Helvetica"/>
              </a:rPr>
              <a:t>   2 </a:t>
            </a:r>
            <a:r>
              <a:rPr lang="pl-PL" sz="1200" dirty="0" err="1">
                <a:solidFill>
                  <a:schemeClr val="bg1"/>
                </a:solidFill>
                <a:cs typeface="Helvetica"/>
              </a:rPr>
              <a:t>spark</a:t>
            </a:r>
            <a:endParaRPr lang="pl-PL" sz="1200" dirty="0">
              <a:solidFill>
                <a:schemeClr val="bg1"/>
              </a:solidFill>
              <a:cs typeface="Helvetica"/>
            </a:endParaRPr>
          </a:p>
          <a:p>
            <a:r>
              <a:rPr lang="pl-PL" sz="1200" dirty="0">
                <a:solidFill>
                  <a:schemeClr val="bg1"/>
                </a:solidFill>
                <a:cs typeface="Helvetica"/>
              </a:rPr>
              <a:t>   1 </a:t>
            </a:r>
            <a:r>
              <a:rPr lang="pl-PL" sz="1200" dirty="0" smtClean="0">
                <a:solidFill>
                  <a:schemeClr val="bg1"/>
                </a:solidFill>
                <a:cs typeface="Helvetica"/>
              </a:rPr>
              <a:t>tez</a:t>
            </a:r>
          </a:p>
          <a:p>
            <a:endParaRPr lang="pl-PL" sz="1200" dirty="0">
              <a:solidFill>
                <a:schemeClr val="bg1"/>
              </a:solidFill>
              <a:cs typeface="Helvetica"/>
            </a:endParaRPr>
          </a:p>
          <a:p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MR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087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194560" y="1754505"/>
            <a:ext cx="3937636" cy="742950"/>
          </a:xfrm>
          <a:prstGeom prst="rect">
            <a:avLst/>
          </a:prstGeom>
        </p:spPr>
        <p:txBody>
          <a:bodyPr vert="horz" lIns="91435" tIns="45718" rIns="91435" bIns="45718" anchor="t"/>
          <a:lstStyle>
            <a:lvl1pPr marL="171441" indent="-171441" algn="l" defTabSz="914353" rtl="0" eaLnBrk="1" fontAlgn="base" latinLnBrk="0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18" indent="-171441" algn="l" defTabSz="914353" rtl="0" eaLnBrk="1" fontAlgn="base" latinLnBrk="0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795" indent="-171441" algn="l" defTabSz="914353" rtl="0" eaLnBrk="1" fontAlgn="base" latinLnBrk="0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2971" indent="-171441" algn="l" defTabSz="914353" rtl="0" eaLnBrk="1" fontAlgn="base" latinLnBrk="0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148" indent="-171441" algn="l" defTabSz="914353" rtl="0" eaLnBrk="1" fontAlgn="base" latinLnBrk="0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/>
              <a:t>Can we speed it up?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0070" y="1011555"/>
            <a:ext cx="784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 </a:t>
            </a:r>
            <a:r>
              <a:rPr lang="en-US" sz="2400" dirty="0" err="1"/>
              <a:t>all_hulu_wiki</a:t>
            </a:r>
            <a:r>
              <a:rPr lang="en-US" sz="2400" dirty="0"/>
              <a:t>/* </a:t>
            </a:r>
            <a:r>
              <a:rPr lang="en-US" sz="2400" dirty="0" smtClean="0"/>
              <a:t> |  </a:t>
            </a:r>
            <a:r>
              <a:rPr lang="fr-FR" sz="2400" dirty="0" smtClean="0"/>
              <a:t>tr </a:t>
            </a:r>
            <a:r>
              <a:rPr lang="fr-FR" sz="2400" dirty="0"/>
              <a:t>-s '[:</a:t>
            </a:r>
            <a:r>
              <a:rPr lang="fr-FR" sz="2400" dirty="0" err="1"/>
              <a:t>space</a:t>
            </a:r>
            <a:r>
              <a:rPr lang="fr-FR" sz="2400" dirty="0"/>
              <a:t>:]' '\n'  </a:t>
            </a:r>
            <a:r>
              <a:rPr lang="en-US" sz="2400" dirty="0" smtClean="0"/>
              <a:t>|  sort  </a:t>
            </a:r>
            <a:r>
              <a:rPr lang="en-US" sz="2400" dirty="0"/>
              <a:t>| </a:t>
            </a:r>
            <a:r>
              <a:rPr lang="en-US" sz="2400" dirty="0" smtClean="0"/>
              <a:t> </a:t>
            </a:r>
            <a:r>
              <a:rPr lang="en-US" sz="2400" dirty="0" err="1" smtClean="0"/>
              <a:t>uniq</a:t>
            </a:r>
            <a:r>
              <a:rPr lang="en-US" sz="2400" dirty="0" smtClean="0"/>
              <a:t> –c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map / reduce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5"/>
          </p:nvPr>
        </p:nvSpPr>
        <p:spPr>
          <a:xfrm>
            <a:off x="573397" y="2794635"/>
            <a:ext cx="8382008" cy="14116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ways</a:t>
            </a:r>
          </a:p>
          <a:p>
            <a:pPr lvl="1"/>
            <a:r>
              <a:rPr lang="en-US" dirty="0" smtClean="0"/>
              <a:t>run parts of the program in parallel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more </a:t>
            </a:r>
            <a:r>
              <a:rPr lang="en-US" dirty="0" smtClean="0"/>
              <a:t>effective algorithm and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1016280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81000" y="1092200"/>
            <a:ext cx="8382008" cy="35598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cat </a:t>
            </a:r>
            <a:r>
              <a:rPr lang="en-US" dirty="0" err="1"/>
              <a:t>all_hulu_wiki</a:t>
            </a:r>
            <a:r>
              <a:rPr lang="en-US" dirty="0"/>
              <a:t>/</a:t>
            </a:r>
            <a:r>
              <a:rPr lang="en-US" dirty="0" smtClean="0"/>
              <a:t>*  </a:t>
            </a:r>
            <a:r>
              <a:rPr lang="en-US" dirty="0"/>
              <a:t>| </a:t>
            </a:r>
            <a:r>
              <a:rPr lang="en-US" dirty="0" smtClean="0"/>
              <a:t> </a:t>
            </a:r>
            <a:r>
              <a:rPr lang="ro-RO" dirty="0" smtClean="0"/>
              <a:t>tr </a:t>
            </a:r>
            <a:r>
              <a:rPr lang="ro-RO" dirty="0"/>
              <a:t>-s '[[:punct:][:space:]]' '\n'</a:t>
            </a:r>
            <a:r>
              <a:rPr lang="en-US" dirty="0"/>
              <a:t> </a:t>
            </a:r>
            <a:r>
              <a:rPr lang="en-US" dirty="0" smtClean="0"/>
              <a:t> |  sort  |  </a:t>
            </a:r>
            <a:r>
              <a:rPr lang="en-US" dirty="0" err="1" smtClean="0"/>
              <a:t>uniq</a:t>
            </a:r>
            <a:r>
              <a:rPr lang="en-US" dirty="0" smtClean="0"/>
              <a:t> </a:t>
            </a:r>
            <a:r>
              <a:rPr lang="en-US" dirty="0"/>
              <a:t>-c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 each wiki doc in parallel</a:t>
            </a:r>
          </a:p>
          <a:p>
            <a:pPr marL="0" indent="0">
              <a:buNone/>
            </a:pPr>
            <a:r>
              <a:rPr lang="en-US" dirty="0" smtClean="0"/>
              <a:t>Use hash instead of sort</a:t>
            </a:r>
          </a:p>
          <a:p>
            <a:pPr marL="0" indent="0">
              <a:buNone/>
            </a:pPr>
            <a:r>
              <a:rPr lang="en-US" dirty="0" smtClean="0"/>
              <a:t>Process sorted data in parallel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775" y="1828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/>
              <a:t>Why map / reduce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83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81000" y="1092200"/>
            <a:ext cx="8382008" cy="3559809"/>
          </a:xfrm>
        </p:spPr>
        <p:txBody>
          <a:bodyPr/>
          <a:lstStyle/>
          <a:p>
            <a:r>
              <a:rPr lang="ro-RO" dirty="0"/>
              <a:t>Each task run time is not </a:t>
            </a:r>
            <a:r>
              <a:rPr lang="ro-RO" dirty="0" smtClean="0"/>
              <a:t>same, one way is to split the file into fixed-size chunks.</a:t>
            </a:r>
          </a:p>
          <a:p>
            <a:r>
              <a:rPr lang="ro-RO" dirty="0" smtClean="0"/>
              <a:t>Handle task failure</a:t>
            </a:r>
            <a:endParaRPr lang="ro-RO" dirty="0"/>
          </a:p>
          <a:p>
            <a:r>
              <a:rPr lang="ro-RO" dirty="0" smtClean="0"/>
              <a:t>Need a master to </a:t>
            </a:r>
            <a:r>
              <a:rPr lang="en-US" altLang="zh-CN" dirty="0" smtClean="0"/>
              <a:t>coordinate </a:t>
            </a:r>
            <a:r>
              <a:rPr lang="ro-RO" altLang="zh-CN" dirty="0" smtClean="0"/>
              <a:t>each </a:t>
            </a:r>
            <a:r>
              <a:rPr lang="ro-RO" dirty="0" smtClean="0"/>
              <a:t>tasks</a:t>
            </a:r>
          </a:p>
          <a:p>
            <a:r>
              <a:rPr lang="ro-RO" dirty="0" smtClean="0"/>
              <a:t>If memory is not enough, need to partition data or use external sort</a:t>
            </a:r>
            <a:endParaRPr lang="en-US" dirty="0"/>
          </a:p>
          <a:p>
            <a:r>
              <a:rPr lang="en-US" dirty="0" smtClean="0"/>
              <a:t>Limited by processing capacity of single machine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map / reduce </a:t>
            </a:r>
            <a:r>
              <a:rPr lang="en-US" dirty="0" smtClean="0"/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541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81000" y="1092200"/>
            <a:ext cx="8382008" cy="35598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it’s feasible to parallelize the processing, in practice it’s </a:t>
            </a:r>
            <a:r>
              <a:rPr lang="en-US" dirty="0" smtClean="0"/>
              <a:t>messy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framework can take of these issues.</a:t>
            </a: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 smtClean="0"/>
              <a:t>mapreduce</a:t>
            </a:r>
            <a:r>
              <a:rPr lang="en-US" dirty="0" smtClean="0"/>
              <a:t> 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688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890" y="714375"/>
            <a:ext cx="401193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latin typeface="微软雅黑"/>
                <a:ea typeface="微软雅黑"/>
                <a:cs typeface="微软雅黑"/>
              </a:rPr>
              <a:t>Map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Independent record transformations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(K1, V1) -&gt; List(K2, V2)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6295" y="714375"/>
            <a:ext cx="4086225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latin typeface="微软雅黑"/>
                <a:ea typeface="微软雅黑"/>
                <a:cs typeface="微软雅黑"/>
              </a:rPr>
              <a:t>Reduce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Aggregate results from map phase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(K2, List(V2)) -&gt; List(K3, V3)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560" y="2497455"/>
            <a:ext cx="6537961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 smtClean="0">
                <a:latin typeface="微软雅黑"/>
                <a:ea typeface="微软雅黑"/>
                <a:cs typeface="微软雅黑"/>
              </a:rPr>
              <a:t>MapReduce</a:t>
            </a:r>
            <a:r>
              <a:rPr lang="en-GB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GB" sz="2400" dirty="0" err="1" smtClean="0">
                <a:latin typeface="微软雅黑"/>
                <a:ea typeface="微软雅黑"/>
                <a:cs typeface="微软雅黑"/>
              </a:rPr>
              <a:t>Framwork</a:t>
            </a:r>
            <a:endParaRPr lang="en-GB" sz="2400" dirty="0" smtClean="0">
              <a:latin typeface="微软雅黑"/>
              <a:ea typeface="微软雅黑"/>
              <a:cs typeface="微软雅黑"/>
            </a:endParaRP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Splits inputs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Schedules and re-runs tasks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Move map outputs to reduce inputs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Receive reduce output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3"/>
          </a:xfrm>
        </p:spPr>
        <p:txBody>
          <a:bodyPr/>
          <a:lstStyle/>
          <a:p>
            <a:r>
              <a:rPr lang="en-US" dirty="0" smtClean="0"/>
              <a:t>Execution model – key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797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892" y="1011554"/>
            <a:ext cx="3937635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map(long key, string value)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// key: offsite in the file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// value: content of one line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</a:t>
            </a:r>
            <a:r>
              <a:rPr lang="en-GB" dirty="0" err="1" smtClean="0">
                <a:latin typeface="微软雅黑"/>
                <a:ea typeface="微软雅黑"/>
                <a:cs typeface="微软雅黑"/>
              </a:rPr>
              <a:t>foreach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word in value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    </a:t>
            </a:r>
            <a:r>
              <a:rPr lang="en-GB" dirty="0" err="1" smtClean="0">
                <a:latin typeface="微软雅黑"/>
                <a:ea typeface="微软雅黑"/>
                <a:cs typeface="微软雅黑"/>
              </a:rPr>
              <a:t>EmitIntermediate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(word, 1)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6230" y="1005616"/>
            <a:ext cx="4606293" cy="297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reduce(string key, iterator&lt;</a:t>
            </a:r>
            <a:r>
              <a:rPr lang="en-GB" dirty="0" err="1" smtClean="0">
                <a:latin typeface="微软雅黑"/>
                <a:ea typeface="微软雅黑"/>
                <a:cs typeface="微软雅黑"/>
              </a:rPr>
              <a:t>int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&gt; values)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// key: word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// value: list of counts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</a:t>
            </a:r>
            <a:r>
              <a:rPr lang="en-GB" dirty="0" err="1" smtClean="0">
                <a:latin typeface="微软雅黑"/>
                <a:ea typeface="微软雅黑"/>
                <a:cs typeface="微软雅黑"/>
              </a:rPr>
              <a:t>int</a:t>
            </a: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err="1" smtClean="0">
                <a:latin typeface="微软雅黑"/>
                <a:ea typeface="微软雅黑"/>
                <a:cs typeface="微软雅黑"/>
              </a:rPr>
              <a:t>countSum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= 0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</a:t>
            </a:r>
            <a:r>
              <a:rPr lang="en-GB" dirty="0" err="1" smtClean="0">
                <a:latin typeface="微软雅黑"/>
                <a:ea typeface="微软雅黑"/>
                <a:cs typeface="微软雅黑"/>
              </a:rPr>
              <a:t>foreach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count in values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    </a:t>
            </a:r>
            <a:r>
              <a:rPr lang="en-GB" dirty="0" err="1">
                <a:latin typeface="微软雅黑"/>
                <a:ea typeface="微软雅黑"/>
                <a:cs typeface="微软雅黑"/>
              </a:rPr>
              <a:t>countSum</a:t>
            </a:r>
            <a:r>
              <a:rPr lang="en-GB" dirty="0">
                <a:latin typeface="微软雅黑"/>
                <a:ea typeface="微软雅黑"/>
                <a:cs typeface="微软雅黑"/>
              </a:rPr>
              <a:t> +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= count</a:t>
            </a:r>
          </a:p>
          <a:p>
            <a:pPr marL="104775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微软雅黑"/>
                <a:ea typeface="微软雅黑"/>
                <a:cs typeface="微软雅黑"/>
              </a:rPr>
              <a:t>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  Emit(key, </a:t>
            </a:r>
            <a:r>
              <a:rPr lang="en-GB" dirty="0" err="1" smtClean="0">
                <a:latin typeface="微软雅黑"/>
                <a:ea typeface="微软雅黑"/>
                <a:cs typeface="微软雅黑"/>
              </a:rPr>
              <a:t>countSum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3"/>
          </a:xfrm>
        </p:spPr>
        <p:txBody>
          <a:bodyPr/>
          <a:lstStyle/>
          <a:p>
            <a:r>
              <a:rPr lang="en-US" dirty="0" smtClean="0"/>
              <a:t>Execution model – Example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591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306002" y="1828800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306002" y="2831782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268855" y="383476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60069" y="1680210"/>
            <a:ext cx="817244" cy="59435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A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B C C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60068" y="2646045"/>
            <a:ext cx="817245" cy="668655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B B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C D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60069" y="3686175"/>
            <a:ext cx="817245" cy="59436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D C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A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132195" y="220027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132195" y="3463290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2390" y="2200275"/>
            <a:ext cx="891540" cy="1560195"/>
            <a:chOff x="7692390" y="1234440"/>
            <a:chExt cx="891540" cy="1560195"/>
          </a:xfrm>
        </p:grpSpPr>
        <p:sp>
          <p:nvSpPr>
            <p:cNvPr id="94" name="Rounded Rectangle 93"/>
            <p:cNvSpPr/>
            <p:nvPr/>
          </p:nvSpPr>
          <p:spPr>
            <a:xfrm>
              <a:off x="7692390" y="1234440"/>
              <a:ext cx="891540" cy="29718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output</a:t>
              </a:r>
              <a:r>
                <a:rPr lang="zh-CN" altLang="zh-CN" sz="1200" dirty="0">
                  <a:solidFill>
                    <a:schemeClr val="bg1"/>
                  </a:solidFill>
                  <a:cs typeface="Helvetica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  <a:cs typeface="Helvetica"/>
                </a:rPr>
                <a:t>1</a:t>
              </a:r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692390" y="2497455"/>
              <a:ext cx="891540" cy="29718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output</a:t>
              </a:r>
              <a:r>
                <a:rPr lang="zh-CN" altLang="en-US" sz="1200" dirty="0" smtClean="0">
                  <a:solidFill>
                    <a:schemeClr val="bg1"/>
                  </a:solidFill>
                  <a:cs typeface="Helvetica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  <a:cs typeface="Helvetica"/>
                </a:rPr>
                <a:t>2</a:t>
              </a:r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cxnSp>
        <p:nvCxnSpPr>
          <p:cNvPr id="8" name="Straight Arrow Connector 7"/>
          <p:cNvCxnSpPr>
            <a:stCxn id="87" idx="3"/>
            <a:endCxn id="69" idx="1"/>
          </p:cNvCxnSpPr>
          <p:nvPr/>
        </p:nvCxnSpPr>
        <p:spPr>
          <a:xfrm>
            <a:off x="1377314" y="1977390"/>
            <a:ext cx="928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1377315" y="3983355"/>
            <a:ext cx="891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1377313" y="2980372"/>
            <a:ext cx="92868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74" idx="2"/>
          </p:cNvCxnSpPr>
          <p:nvPr/>
        </p:nvCxnSpPr>
        <p:spPr>
          <a:xfrm>
            <a:off x="3160395" y="3983355"/>
            <a:ext cx="891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60" idx="2"/>
          </p:cNvCxnSpPr>
          <p:nvPr/>
        </p:nvCxnSpPr>
        <p:spPr>
          <a:xfrm>
            <a:off x="3197542" y="2980372"/>
            <a:ext cx="854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9" idx="3"/>
          </p:cNvCxnSpPr>
          <p:nvPr/>
        </p:nvCxnSpPr>
        <p:spPr>
          <a:xfrm>
            <a:off x="3197542" y="1977390"/>
            <a:ext cx="854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68" idx="4"/>
            <a:endCxn id="92" idx="1"/>
          </p:cNvCxnSpPr>
          <p:nvPr/>
        </p:nvCxnSpPr>
        <p:spPr>
          <a:xfrm>
            <a:off x="4572000" y="1977390"/>
            <a:ext cx="1560195" cy="163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8" idx="4"/>
            <a:endCxn id="91" idx="1"/>
          </p:cNvCxnSpPr>
          <p:nvPr/>
        </p:nvCxnSpPr>
        <p:spPr>
          <a:xfrm>
            <a:off x="4572000" y="1977390"/>
            <a:ext cx="1560195" cy="37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92" idx="3"/>
            <a:endCxn id="95" idx="1"/>
          </p:cNvCxnSpPr>
          <p:nvPr/>
        </p:nvCxnSpPr>
        <p:spPr>
          <a:xfrm>
            <a:off x="7023735" y="3611880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023735" y="2348865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268855" y="4503420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6206490" y="4503420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051935" y="2683192"/>
            <a:ext cx="520065" cy="594360"/>
            <a:chOff x="4497705" y="1546479"/>
            <a:chExt cx="608488" cy="653796"/>
          </a:xfrm>
        </p:grpSpPr>
        <p:sp>
          <p:nvSpPr>
            <p:cNvPr id="60" name="Can 59"/>
            <p:cNvSpPr/>
            <p:nvPr/>
          </p:nvSpPr>
          <p:spPr>
            <a:xfrm>
              <a:off x="4497705" y="1546479"/>
              <a:ext cx="608488" cy="65379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dirty="0" smtClean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584630" y="1732217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584632" y="1955102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1935" y="1680210"/>
            <a:ext cx="520065" cy="594360"/>
            <a:chOff x="4497705" y="1546479"/>
            <a:chExt cx="608488" cy="653796"/>
          </a:xfrm>
        </p:grpSpPr>
        <p:sp>
          <p:nvSpPr>
            <p:cNvPr id="68" name="Can 67"/>
            <p:cNvSpPr/>
            <p:nvPr/>
          </p:nvSpPr>
          <p:spPr>
            <a:xfrm>
              <a:off x="4497705" y="1546479"/>
              <a:ext cx="608488" cy="65379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dirty="0" smtClean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584630" y="1732217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84632" y="1955102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51935" y="3686175"/>
            <a:ext cx="520065" cy="594360"/>
            <a:chOff x="4497705" y="1546479"/>
            <a:chExt cx="608488" cy="653796"/>
          </a:xfrm>
        </p:grpSpPr>
        <p:sp>
          <p:nvSpPr>
            <p:cNvPr id="74" name="Can 73"/>
            <p:cNvSpPr/>
            <p:nvPr/>
          </p:nvSpPr>
          <p:spPr>
            <a:xfrm>
              <a:off x="4497705" y="1546479"/>
              <a:ext cx="608488" cy="65379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dirty="0" smtClean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584630" y="1732217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584632" y="1955102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cxnSp>
        <p:nvCxnSpPr>
          <p:cNvPr id="77" name="Straight Arrow Connector 76"/>
          <p:cNvCxnSpPr>
            <a:stCxn id="74" idx="4"/>
            <a:endCxn id="92" idx="1"/>
          </p:cNvCxnSpPr>
          <p:nvPr/>
        </p:nvCxnSpPr>
        <p:spPr>
          <a:xfrm flipV="1">
            <a:off x="4572000" y="3611880"/>
            <a:ext cx="1560195" cy="37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4"/>
            <a:endCxn id="92" idx="1"/>
          </p:cNvCxnSpPr>
          <p:nvPr/>
        </p:nvCxnSpPr>
        <p:spPr>
          <a:xfrm flipV="1">
            <a:off x="4572000" y="3611880"/>
            <a:ext cx="1560195" cy="37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4"/>
            <a:endCxn id="92" idx="1"/>
          </p:cNvCxnSpPr>
          <p:nvPr/>
        </p:nvCxnSpPr>
        <p:spPr>
          <a:xfrm>
            <a:off x="4572000" y="2980372"/>
            <a:ext cx="1560195" cy="631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4"/>
            <a:endCxn id="91" idx="1"/>
          </p:cNvCxnSpPr>
          <p:nvPr/>
        </p:nvCxnSpPr>
        <p:spPr>
          <a:xfrm flipV="1">
            <a:off x="4572000" y="2348865"/>
            <a:ext cx="1560195" cy="63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600200" y="1234440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160395" y="1160145"/>
            <a:ext cx="81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   1</a:t>
            </a:r>
          </a:p>
          <a:p>
            <a:r>
              <a:rPr lang="en-US" sz="1200" dirty="0" smtClean="0"/>
              <a:t>B    1</a:t>
            </a:r>
          </a:p>
          <a:p>
            <a:r>
              <a:rPr lang="en-US" sz="1200" dirty="0" smtClean="0"/>
              <a:t>C    1</a:t>
            </a:r>
          </a:p>
          <a:p>
            <a:r>
              <a:rPr lang="en-US" sz="1200" dirty="0" smtClean="0"/>
              <a:t>C    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869180" y="1308735"/>
            <a:ext cx="96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949440" y="1531620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60395" y="2200275"/>
            <a:ext cx="817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   1</a:t>
            </a:r>
          </a:p>
          <a:p>
            <a:r>
              <a:rPr lang="en-US" sz="1200" dirty="0"/>
              <a:t>B    </a:t>
            </a:r>
            <a:r>
              <a:rPr lang="en-US" sz="1200" dirty="0" smtClean="0"/>
              <a:t>1</a:t>
            </a:r>
            <a:endParaRPr lang="en-US" sz="1200" dirty="0"/>
          </a:p>
          <a:p>
            <a:r>
              <a:rPr lang="en-US" sz="1200" dirty="0" smtClean="0"/>
              <a:t>C    </a:t>
            </a:r>
            <a:r>
              <a:rPr lang="en-US" sz="1200" dirty="0"/>
              <a:t>1</a:t>
            </a:r>
          </a:p>
          <a:p>
            <a:r>
              <a:rPr lang="en-US" sz="1200" dirty="0"/>
              <a:t>D</a:t>
            </a:r>
            <a:r>
              <a:rPr lang="en-US" sz="1200" dirty="0" smtClean="0"/>
              <a:t>    </a:t>
            </a:r>
            <a:r>
              <a:rPr lang="en-US" sz="1200" dirty="0"/>
              <a:t>1</a:t>
            </a:r>
          </a:p>
          <a:p>
            <a:endParaRPr lang="en-US" sz="12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3160395" y="3337024"/>
            <a:ext cx="81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    1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    1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   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14950" y="1828800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   [1,1]</a:t>
            </a:r>
          </a:p>
          <a:p>
            <a:r>
              <a:rPr lang="en-US" sz="1200" dirty="0" smtClean="0"/>
              <a:t>C    [1,1,1,1]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14950" y="3091815"/>
            <a:ext cx="12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    </a:t>
            </a:r>
            <a:r>
              <a:rPr lang="en-US" sz="1200" dirty="0"/>
              <a:t>[</a:t>
            </a:r>
            <a:r>
              <a:rPr lang="en-US" sz="1200" dirty="0" smtClean="0"/>
              <a:t>1,1,1]</a:t>
            </a:r>
            <a:endParaRPr lang="en-US" sz="1200" dirty="0"/>
          </a:p>
          <a:p>
            <a:r>
              <a:rPr lang="en-US" sz="1200" dirty="0" smtClean="0"/>
              <a:t>D    </a:t>
            </a:r>
            <a:r>
              <a:rPr lang="en-US" sz="1200" dirty="0"/>
              <a:t>[</a:t>
            </a:r>
            <a:r>
              <a:rPr lang="en-US" sz="1200" dirty="0" smtClean="0"/>
              <a:t>1,1]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023735" y="1903095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   2</a:t>
            </a:r>
          </a:p>
          <a:p>
            <a:r>
              <a:rPr lang="en-US" sz="1200" dirty="0" smtClean="0"/>
              <a:t>C   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23735" y="3091815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    3</a:t>
            </a:r>
          </a:p>
          <a:p>
            <a:r>
              <a:rPr lang="en-US" sz="1200" dirty="0"/>
              <a:t>D</a:t>
            </a:r>
            <a:r>
              <a:rPr lang="en-US" sz="1200" dirty="0" smtClean="0"/>
              <a:t>    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74820" y="4503420"/>
            <a:ext cx="9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85775" y="4503420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692390" y="4503420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126230" y="640080"/>
            <a:ext cx="817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   1</a:t>
            </a:r>
          </a:p>
          <a:p>
            <a:r>
              <a:rPr lang="en-US" sz="1200" dirty="0" smtClean="0"/>
              <a:t>C    1</a:t>
            </a:r>
          </a:p>
          <a:p>
            <a:r>
              <a:rPr lang="en-US" sz="1200" dirty="0" smtClean="0"/>
              <a:t>C    1</a:t>
            </a:r>
          </a:p>
          <a:p>
            <a:r>
              <a:rPr lang="en-US" sz="1200" dirty="0" smtClean="0"/>
              <a:t>---------</a:t>
            </a:r>
          </a:p>
          <a:p>
            <a:r>
              <a:rPr lang="en-US" sz="1200" dirty="0"/>
              <a:t>B    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411480" y="1160145"/>
            <a:ext cx="89154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A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B C </a:t>
            </a:r>
            <a:r>
              <a:rPr lang="en-US" sz="1200" dirty="0" smtClean="0">
                <a:solidFill>
                  <a:schemeClr val="bg1"/>
                </a:solidFill>
                <a:cs typeface="Helvetica"/>
              </a:rPr>
              <a:t>C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B B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C </a:t>
            </a:r>
            <a:r>
              <a:rPr lang="en-US" sz="1200" dirty="0" smtClean="0">
                <a:solidFill>
                  <a:schemeClr val="bg1"/>
                </a:solidFill>
                <a:cs typeface="Helvetica"/>
              </a:rPr>
              <a:t>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D C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A</a:t>
            </a:r>
          </a:p>
          <a:p>
            <a:pPr algn="ctr"/>
            <a:endParaRPr lang="en-US" sz="1200" dirty="0" smtClean="0">
              <a:solidFill>
                <a:schemeClr val="bg1"/>
              </a:solidFill>
              <a:cs typeface="Helvetica"/>
            </a:endParaRPr>
          </a:p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51610" y="1457325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</a:p>
          <a:p>
            <a:r>
              <a:rPr lang="en-US" sz="1200" dirty="0" smtClean="0"/>
              <a:t>B  C  C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51610" y="2423160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 B</a:t>
            </a:r>
          </a:p>
          <a:p>
            <a:r>
              <a:rPr lang="en-US" sz="1200" dirty="0" smtClean="0"/>
              <a:t>C 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51610" y="3463290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 C</a:t>
            </a:r>
          </a:p>
          <a:p>
            <a:r>
              <a:rPr lang="en-US" sz="1200" dirty="0"/>
              <a:t>A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83280" y="640080"/>
            <a:ext cx="66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write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74" idx="4"/>
            <a:endCxn id="91" idx="1"/>
          </p:cNvCxnSpPr>
          <p:nvPr/>
        </p:nvCxnSpPr>
        <p:spPr>
          <a:xfrm flipV="1">
            <a:off x="4572000" y="2348865"/>
            <a:ext cx="1560195" cy="163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Example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593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91" grpId="0" animBg="1"/>
      <p:bldP spid="91" grpId="1" animBg="1"/>
      <p:bldP spid="97" grpId="0"/>
      <p:bldP spid="102" grpId="0"/>
      <p:bldP spid="103" grpId="0"/>
      <p:bldP spid="70" grpId="0"/>
      <p:bldP spid="84" grpId="0"/>
      <p:bldP spid="85" grpId="0"/>
      <p:bldP spid="90" grpId="0"/>
      <p:bldP spid="96" grpId="0"/>
      <p:bldP spid="108" grpId="0" animBg="1"/>
      <p:bldP spid="110" grpId="0"/>
      <p:bldP spid="111" grpId="0"/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71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915418" y="4972992"/>
            <a:ext cx="224589" cy="170464"/>
          </a:xfrm>
          <a:prstGeom prst="rect">
            <a:avLst/>
          </a:prstGeom>
        </p:spPr>
        <p:txBody>
          <a:bodyPr/>
          <a:lstStyle/>
          <a:p>
            <a:fld id="{C323B27E-85D6-4CA7-B030-A1E9AD082585}" type="slidenum">
              <a:rPr lang="en-JM" smtClean="0"/>
              <a:t>2</a:t>
            </a:fld>
            <a:endParaRPr lang="en-JM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JM" dirty="0" smtClean="0">
                <a:solidFill>
                  <a:schemeClr val="bg1"/>
                </a:solidFill>
              </a:rPr>
              <a:t>Agenda</a:t>
            </a:r>
            <a:endParaRPr lang="en-JM" dirty="0">
              <a:solidFill>
                <a:schemeClr val="bg1"/>
              </a:solidFill>
              <a:ea typeface="Open Sans Extra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0057" y="1717163"/>
            <a:ext cx="7038010" cy="3157739"/>
          </a:xfrm>
        </p:spPr>
        <p:txBody>
          <a:bodyPr/>
          <a:lstStyle/>
          <a:p>
            <a:r>
              <a:rPr lang="en-US" altLang="zh-CN" dirty="0" smtClean="0">
                <a:latin typeface="+mj-lt"/>
              </a:rPr>
              <a:t>Data Processing Framework</a:t>
            </a:r>
          </a:p>
          <a:p>
            <a:r>
              <a:rPr lang="en-US" altLang="zh-CN" dirty="0" err="1" smtClean="0">
                <a:latin typeface="+mj-lt"/>
              </a:rPr>
              <a:t>MapReduce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654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63215" y="335290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63215" y="402156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4300" y="1011555"/>
            <a:ext cx="74295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5905" y="3278614"/>
            <a:ext cx="742950" cy="44576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5905" y="3947268"/>
            <a:ext cx="742950" cy="4457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3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03670" y="353758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12455" y="1336596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zh-CN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1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38160" y="3537585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Helvetica"/>
              </a:rPr>
              <a:t>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8" name="Straight Arrow Connector 7"/>
          <p:cNvCxnSpPr>
            <a:endCxn id="69" idx="1"/>
          </p:cNvCxnSpPr>
          <p:nvPr/>
        </p:nvCxnSpPr>
        <p:spPr>
          <a:xfrm>
            <a:off x="560070" y="1485187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2268855" y="4170153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2268855" y="3501498"/>
            <a:ext cx="5943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0" idx="4"/>
            <a:endCxn id="91" idx="1"/>
          </p:cNvCxnSpPr>
          <p:nvPr/>
        </p:nvCxnSpPr>
        <p:spPr>
          <a:xfrm flipV="1">
            <a:off x="5031898" y="1485186"/>
            <a:ext cx="803118" cy="2016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271" idx="2"/>
          </p:cNvCxnSpPr>
          <p:nvPr/>
        </p:nvCxnSpPr>
        <p:spPr>
          <a:xfrm>
            <a:off x="3754755" y="417015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270" idx="2"/>
          </p:cNvCxnSpPr>
          <p:nvPr/>
        </p:nvCxnSpPr>
        <p:spPr>
          <a:xfrm>
            <a:off x="3754755" y="350149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3" idx="3"/>
            <a:endCxn id="96" idx="1"/>
          </p:cNvCxnSpPr>
          <p:nvPr/>
        </p:nvCxnSpPr>
        <p:spPr>
          <a:xfrm>
            <a:off x="7395210" y="36861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989570" y="1485186"/>
            <a:ext cx="222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4625" y="4503420"/>
            <a:ext cx="6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794886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00850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835016" y="853679"/>
            <a:ext cx="2154554" cy="1263014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246620" y="1104424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format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983605" y="1104424"/>
            <a:ext cx="599003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merge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652260" y="1104424"/>
            <a:ext cx="520065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80785" y="80724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253" name="Straight Arrow Connector 252"/>
          <p:cNvCxnSpPr>
            <a:stCxn id="69" idx="3"/>
            <a:endCxn id="325" idx="2"/>
          </p:cNvCxnSpPr>
          <p:nvPr/>
        </p:nvCxnSpPr>
        <p:spPr>
          <a:xfrm flipV="1">
            <a:off x="4200525" y="1485186"/>
            <a:ext cx="3714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Can 269"/>
          <p:cNvSpPr/>
          <p:nvPr/>
        </p:nvSpPr>
        <p:spPr>
          <a:xfrm>
            <a:off x="4423410" y="3240405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</a:t>
            </a:r>
          </a:p>
          <a:p>
            <a:pPr algn="ctr"/>
            <a:r>
              <a:rPr lang="en-US" sz="1000" dirty="0" smtClean="0"/>
              <a:t>disk</a:t>
            </a:r>
            <a:endParaRPr lang="en-US" sz="1000" dirty="0"/>
          </a:p>
        </p:txBody>
      </p:sp>
      <p:sp>
        <p:nvSpPr>
          <p:cNvPr id="271" name="Can 270"/>
          <p:cNvSpPr/>
          <p:nvPr/>
        </p:nvSpPr>
        <p:spPr>
          <a:xfrm>
            <a:off x="4423410" y="3909060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local</a:t>
            </a:r>
          </a:p>
          <a:p>
            <a:pPr lvl="0" algn="ctr"/>
            <a:r>
              <a:rPr lang="en-US" sz="1000" dirty="0" smtClean="0">
                <a:solidFill>
                  <a:srgbClr val="FFFFFF"/>
                </a:solidFill>
              </a:rPr>
              <a:t>disk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72" name="Straight Arrow Connector 271"/>
          <p:cNvCxnSpPr>
            <a:stCxn id="270" idx="4"/>
            <a:endCxn id="93" idx="1"/>
          </p:cNvCxnSpPr>
          <p:nvPr/>
        </p:nvCxnSpPr>
        <p:spPr>
          <a:xfrm>
            <a:off x="5031898" y="3501498"/>
            <a:ext cx="1471772" cy="18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4"/>
            <a:endCxn id="91" idx="1"/>
          </p:cNvCxnSpPr>
          <p:nvPr/>
        </p:nvCxnSpPr>
        <p:spPr>
          <a:xfrm flipV="1">
            <a:off x="5031898" y="1485186"/>
            <a:ext cx="803118" cy="268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1" idx="4"/>
            <a:endCxn id="93" idx="1"/>
          </p:cNvCxnSpPr>
          <p:nvPr/>
        </p:nvCxnSpPr>
        <p:spPr>
          <a:xfrm flipV="1">
            <a:off x="5031898" y="3686175"/>
            <a:ext cx="1471772" cy="48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25" idx="4"/>
            <a:endCxn id="91" idx="1"/>
          </p:cNvCxnSpPr>
          <p:nvPr/>
        </p:nvCxnSpPr>
        <p:spPr>
          <a:xfrm>
            <a:off x="5166360" y="1485186"/>
            <a:ext cx="668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5" idx="4"/>
            <a:endCxn id="93" idx="1"/>
          </p:cNvCxnSpPr>
          <p:nvPr/>
        </p:nvCxnSpPr>
        <p:spPr>
          <a:xfrm>
            <a:off x="5166360" y="1485186"/>
            <a:ext cx="1337310" cy="220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54430" y="853679"/>
            <a:ext cx="4011930" cy="1263015"/>
            <a:chOff x="1154430" y="844392"/>
            <a:chExt cx="4011930" cy="1263015"/>
          </a:xfrm>
        </p:grpSpPr>
        <p:sp>
          <p:nvSpPr>
            <p:cNvPr id="325" name="Can 324"/>
            <p:cNvSpPr/>
            <p:nvPr/>
          </p:nvSpPr>
          <p:spPr>
            <a:xfrm>
              <a:off x="4572000" y="1178719"/>
              <a:ext cx="594360" cy="594360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local</a:t>
              </a:r>
            </a:p>
            <a:p>
              <a:pPr algn="ctr"/>
              <a:r>
                <a:rPr lang="en-US" altLang="zh-CN" sz="1000" dirty="0" smtClean="0"/>
                <a:t>disk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54430" y="844392"/>
              <a:ext cx="3046095" cy="126301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20265" y="862965"/>
            <a:ext cx="113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40655" y="714375"/>
            <a:ext cx="0" cy="4011930"/>
          </a:xfrm>
          <a:prstGeom prst="line">
            <a:avLst/>
          </a:prstGeom>
          <a:ln w="12700" cmpd="sng">
            <a:solidFill>
              <a:schemeClr val="tx1">
                <a:alpha val="49000"/>
              </a:schemeClr>
            </a:solidFill>
            <a:prstDash val="dash"/>
            <a:round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708660" y="4170153"/>
            <a:ext cx="8172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736926" y="3501499"/>
            <a:ext cx="788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38161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7185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22" name="Rounded Rectangle 221"/>
          <p:cNvSpPr/>
          <p:nvPr/>
        </p:nvSpPr>
        <p:spPr>
          <a:xfrm>
            <a:off x="1303021" y="1160146"/>
            <a:ext cx="485508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cs typeface="Helvetica"/>
              </a:rPr>
              <a:t>f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ormat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1823086" y="1160146"/>
            <a:ext cx="483781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531870" y="1160145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combiner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343151" y="1160146"/>
            <a:ext cx="634098" cy="891540"/>
          </a:xfrm>
          <a:prstGeom prst="round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Helvetica"/>
              </a:rPr>
              <a:t>partitioner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3011805" y="1160145"/>
            <a:ext cx="445770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472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63215" y="335290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63215" y="402156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4300" y="1011555"/>
            <a:ext cx="74295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C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B A C</a:t>
            </a:r>
          </a:p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B B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C D</a:t>
            </a:r>
          </a:p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D C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cs typeface="Helvetica"/>
              </a:rPr>
              <a:t>A</a:t>
            </a:r>
          </a:p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5905" y="3278614"/>
            <a:ext cx="742950" cy="44576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5905" y="3947268"/>
            <a:ext cx="742950" cy="4457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3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03670" y="353758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12455" y="1336596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zh-CN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1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38160" y="3537585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Helvetica"/>
              </a:rPr>
              <a:t>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8" name="Straight Arrow Connector 7"/>
          <p:cNvCxnSpPr>
            <a:endCxn id="69" idx="1"/>
          </p:cNvCxnSpPr>
          <p:nvPr/>
        </p:nvCxnSpPr>
        <p:spPr>
          <a:xfrm>
            <a:off x="560070" y="1485187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2268855" y="4170153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2268855" y="3501498"/>
            <a:ext cx="5943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0" idx="4"/>
            <a:endCxn id="91" idx="1"/>
          </p:cNvCxnSpPr>
          <p:nvPr/>
        </p:nvCxnSpPr>
        <p:spPr>
          <a:xfrm flipV="1">
            <a:off x="5031898" y="1485186"/>
            <a:ext cx="803118" cy="2016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271" idx="2"/>
          </p:cNvCxnSpPr>
          <p:nvPr/>
        </p:nvCxnSpPr>
        <p:spPr>
          <a:xfrm>
            <a:off x="3754755" y="417015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270" idx="2"/>
          </p:cNvCxnSpPr>
          <p:nvPr/>
        </p:nvCxnSpPr>
        <p:spPr>
          <a:xfrm>
            <a:off x="3754755" y="350149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3" idx="3"/>
            <a:endCxn id="96" idx="1"/>
          </p:cNvCxnSpPr>
          <p:nvPr/>
        </p:nvCxnSpPr>
        <p:spPr>
          <a:xfrm>
            <a:off x="7395210" y="36861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989570" y="1485186"/>
            <a:ext cx="222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4625" y="4503420"/>
            <a:ext cx="6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794886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00850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835016" y="853679"/>
            <a:ext cx="2154554" cy="1263014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246620" y="1104424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format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983605" y="1104424"/>
            <a:ext cx="599003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merge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652260" y="1104424"/>
            <a:ext cx="520065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80785" y="80724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253" name="Straight Arrow Connector 252"/>
          <p:cNvCxnSpPr>
            <a:stCxn id="69" idx="3"/>
            <a:endCxn id="325" idx="2"/>
          </p:cNvCxnSpPr>
          <p:nvPr/>
        </p:nvCxnSpPr>
        <p:spPr>
          <a:xfrm flipV="1">
            <a:off x="4200525" y="1485186"/>
            <a:ext cx="3714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Can 269"/>
          <p:cNvSpPr/>
          <p:nvPr/>
        </p:nvSpPr>
        <p:spPr>
          <a:xfrm>
            <a:off x="4423410" y="3240405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</a:t>
            </a:r>
          </a:p>
          <a:p>
            <a:pPr algn="ctr"/>
            <a:r>
              <a:rPr lang="en-US" sz="1000" dirty="0" smtClean="0"/>
              <a:t>disk</a:t>
            </a:r>
            <a:endParaRPr lang="en-US" sz="1000" dirty="0"/>
          </a:p>
        </p:txBody>
      </p:sp>
      <p:sp>
        <p:nvSpPr>
          <p:cNvPr id="271" name="Can 270"/>
          <p:cNvSpPr/>
          <p:nvPr/>
        </p:nvSpPr>
        <p:spPr>
          <a:xfrm>
            <a:off x="4423410" y="3909060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local</a:t>
            </a:r>
          </a:p>
          <a:p>
            <a:pPr lvl="0" algn="ctr"/>
            <a:r>
              <a:rPr lang="en-US" sz="1000" dirty="0" smtClean="0">
                <a:solidFill>
                  <a:srgbClr val="FFFFFF"/>
                </a:solidFill>
              </a:rPr>
              <a:t>disk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72" name="Straight Arrow Connector 271"/>
          <p:cNvCxnSpPr>
            <a:stCxn id="270" idx="4"/>
            <a:endCxn id="93" idx="1"/>
          </p:cNvCxnSpPr>
          <p:nvPr/>
        </p:nvCxnSpPr>
        <p:spPr>
          <a:xfrm>
            <a:off x="5031898" y="3501498"/>
            <a:ext cx="1471772" cy="18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4"/>
            <a:endCxn id="91" idx="1"/>
          </p:cNvCxnSpPr>
          <p:nvPr/>
        </p:nvCxnSpPr>
        <p:spPr>
          <a:xfrm flipV="1">
            <a:off x="5031898" y="1485186"/>
            <a:ext cx="803118" cy="268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1" idx="4"/>
            <a:endCxn id="93" idx="1"/>
          </p:cNvCxnSpPr>
          <p:nvPr/>
        </p:nvCxnSpPr>
        <p:spPr>
          <a:xfrm flipV="1">
            <a:off x="5031898" y="3686175"/>
            <a:ext cx="1471772" cy="48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25" idx="4"/>
            <a:endCxn id="91" idx="1"/>
          </p:cNvCxnSpPr>
          <p:nvPr/>
        </p:nvCxnSpPr>
        <p:spPr>
          <a:xfrm>
            <a:off x="5166360" y="1485186"/>
            <a:ext cx="668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5" idx="4"/>
            <a:endCxn id="93" idx="1"/>
          </p:cNvCxnSpPr>
          <p:nvPr/>
        </p:nvCxnSpPr>
        <p:spPr>
          <a:xfrm>
            <a:off x="5166360" y="1485186"/>
            <a:ext cx="1337310" cy="220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54430" y="853679"/>
            <a:ext cx="4011930" cy="1263015"/>
            <a:chOff x="1154430" y="844392"/>
            <a:chExt cx="4011930" cy="1263015"/>
          </a:xfrm>
        </p:grpSpPr>
        <p:sp>
          <p:nvSpPr>
            <p:cNvPr id="325" name="Can 324"/>
            <p:cNvSpPr/>
            <p:nvPr/>
          </p:nvSpPr>
          <p:spPr>
            <a:xfrm>
              <a:off x="4572000" y="1178719"/>
              <a:ext cx="594360" cy="594360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local</a:t>
              </a:r>
            </a:p>
            <a:p>
              <a:pPr algn="ctr"/>
              <a:r>
                <a:rPr lang="en-US" altLang="zh-CN" sz="1000" dirty="0" smtClean="0"/>
                <a:t>disk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54430" y="844392"/>
              <a:ext cx="3046095" cy="126301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20265" y="862965"/>
            <a:ext cx="113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40655" y="714375"/>
            <a:ext cx="0" cy="4011930"/>
          </a:xfrm>
          <a:prstGeom prst="line">
            <a:avLst/>
          </a:prstGeom>
          <a:ln w="12700" cmpd="sng">
            <a:solidFill>
              <a:schemeClr val="tx1">
                <a:alpha val="49000"/>
              </a:schemeClr>
            </a:solidFill>
            <a:prstDash val="dash"/>
            <a:round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708660" y="4170153"/>
            <a:ext cx="8172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736926" y="3501499"/>
            <a:ext cx="788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38161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7185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22" name="Rounded Rectangle 221"/>
          <p:cNvSpPr/>
          <p:nvPr/>
        </p:nvSpPr>
        <p:spPr>
          <a:xfrm>
            <a:off x="1303021" y="1160146"/>
            <a:ext cx="485508" cy="8915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cs typeface="Helvetica"/>
              </a:rPr>
              <a:t>f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ormat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1823086" y="1160146"/>
            <a:ext cx="483781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531870" y="1160145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combiner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343151" y="1160146"/>
            <a:ext cx="634098" cy="891540"/>
          </a:xfrm>
          <a:prstGeom prst="round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Helvetica"/>
              </a:rPr>
              <a:t>partitioner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3011805" y="1160145"/>
            <a:ext cx="445770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input format (1)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5905" y="2274570"/>
            <a:ext cx="817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 A C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027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– input format </a:t>
            </a:r>
            <a:r>
              <a:rPr lang="en-US" dirty="0" smtClean="0"/>
              <a:t>(2)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5775" y="1234440"/>
            <a:ext cx="8172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can process many different types of data formats, from flat text files to </a:t>
            </a:r>
            <a:r>
              <a:rPr lang="en-US" dirty="0" err="1" smtClean="0"/>
              <a:t>DataBase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InputFormat</a:t>
            </a:r>
            <a:endParaRPr lang="en-US" dirty="0" smtClean="0"/>
          </a:p>
          <a:p>
            <a:pPr marL="798513" lvl="1" indent="-342900">
              <a:buFont typeface="+mj-lt"/>
              <a:buAutoNum type="arabicPeriod"/>
            </a:pPr>
            <a:r>
              <a:rPr lang="en-US" dirty="0" smtClean="0"/>
              <a:t>Split Input, logically</a:t>
            </a:r>
          </a:p>
          <a:p>
            <a:pPr marL="798513" lvl="1" indent="-3429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ead records from split</a:t>
            </a:r>
          </a:p>
          <a:p>
            <a:pPr marL="798513" lvl="1" indent="-342900">
              <a:buFont typeface="+mj-lt"/>
              <a:buAutoNum type="arabicPeriod"/>
            </a:pPr>
            <a:r>
              <a:rPr lang="en-US" dirty="0" smtClean="0"/>
              <a:t>Dat</a:t>
            </a:r>
            <a:r>
              <a:rPr lang="en-US" altLang="zh-CN" dirty="0" smtClean="0"/>
              <a:t>a</a:t>
            </a:r>
            <a:r>
              <a:rPr lang="en-US" dirty="0" smtClean="0"/>
              <a:t> Location</a:t>
            </a:r>
          </a:p>
          <a:p>
            <a:pPr marL="798513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Ready to use</a:t>
            </a:r>
          </a:p>
          <a:p>
            <a:pPr marL="741363" lvl="1" indent="-285750">
              <a:buFont typeface="Arial"/>
              <a:buChar char="•"/>
            </a:pPr>
            <a:r>
              <a:rPr lang="en-US" dirty="0" err="1" smtClean="0"/>
              <a:t>FileInputFormat</a:t>
            </a:r>
            <a:endParaRPr lang="en-US" dirty="0" smtClean="0"/>
          </a:p>
          <a:p>
            <a:pPr marL="741363" lvl="1" indent="-285750">
              <a:buFont typeface="Arial"/>
              <a:buChar char="•"/>
            </a:pPr>
            <a:r>
              <a:rPr lang="en-US" dirty="0" err="1" smtClean="0"/>
              <a:t>DBInputFormat</a:t>
            </a:r>
            <a:endParaRPr lang="en-US" dirty="0" smtClean="0"/>
          </a:p>
          <a:p>
            <a:pPr marL="741363" lvl="1" indent="-285750">
              <a:buFont typeface="Arial"/>
              <a:buChar char="•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88990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63215" y="335290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63215" y="402156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4300" y="1011555"/>
            <a:ext cx="74295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5905" y="3278614"/>
            <a:ext cx="742950" cy="44576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5905" y="3947268"/>
            <a:ext cx="742950" cy="4457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3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03670" y="353758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12455" y="1336596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zh-CN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1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38160" y="3537585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Helvetica"/>
              </a:rPr>
              <a:t>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8" name="Straight Arrow Connector 7"/>
          <p:cNvCxnSpPr>
            <a:endCxn id="69" idx="1"/>
          </p:cNvCxnSpPr>
          <p:nvPr/>
        </p:nvCxnSpPr>
        <p:spPr>
          <a:xfrm>
            <a:off x="560070" y="1485187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2268855" y="4170153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2268855" y="3501498"/>
            <a:ext cx="5943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0" idx="4"/>
            <a:endCxn id="91" idx="1"/>
          </p:cNvCxnSpPr>
          <p:nvPr/>
        </p:nvCxnSpPr>
        <p:spPr>
          <a:xfrm flipV="1">
            <a:off x="5031898" y="1485186"/>
            <a:ext cx="803118" cy="2016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271" idx="2"/>
          </p:cNvCxnSpPr>
          <p:nvPr/>
        </p:nvCxnSpPr>
        <p:spPr>
          <a:xfrm>
            <a:off x="3754755" y="417015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270" idx="2"/>
          </p:cNvCxnSpPr>
          <p:nvPr/>
        </p:nvCxnSpPr>
        <p:spPr>
          <a:xfrm>
            <a:off x="3754755" y="350149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3" idx="3"/>
            <a:endCxn id="96" idx="1"/>
          </p:cNvCxnSpPr>
          <p:nvPr/>
        </p:nvCxnSpPr>
        <p:spPr>
          <a:xfrm>
            <a:off x="7395210" y="36861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989570" y="1485186"/>
            <a:ext cx="222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4625" y="4503420"/>
            <a:ext cx="6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794886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00850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835016" y="853679"/>
            <a:ext cx="2154554" cy="1263014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246620" y="1104424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format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983605" y="1104424"/>
            <a:ext cx="599003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merge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652260" y="1104424"/>
            <a:ext cx="520065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80785" y="80724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253" name="Straight Arrow Connector 252"/>
          <p:cNvCxnSpPr>
            <a:stCxn id="69" idx="3"/>
            <a:endCxn id="325" idx="2"/>
          </p:cNvCxnSpPr>
          <p:nvPr/>
        </p:nvCxnSpPr>
        <p:spPr>
          <a:xfrm flipV="1">
            <a:off x="4200525" y="1485186"/>
            <a:ext cx="3714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Can 269"/>
          <p:cNvSpPr/>
          <p:nvPr/>
        </p:nvSpPr>
        <p:spPr>
          <a:xfrm>
            <a:off x="4423410" y="3240405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</a:t>
            </a:r>
          </a:p>
          <a:p>
            <a:pPr algn="ctr"/>
            <a:r>
              <a:rPr lang="en-US" sz="1000" dirty="0" smtClean="0"/>
              <a:t>disk</a:t>
            </a:r>
            <a:endParaRPr lang="en-US" sz="1000" dirty="0"/>
          </a:p>
        </p:txBody>
      </p:sp>
      <p:sp>
        <p:nvSpPr>
          <p:cNvPr id="271" name="Can 270"/>
          <p:cNvSpPr/>
          <p:nvPr/>
        </p:nvSpPr>
        <p:spPr>
          <a:xfrm>
            <a:off x="4423410" y="3909060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local</a:t>
            </a:r>
          </a:p>
          <a:p>
            <a:pPr lvl="0" algn="ctr"/>
            <a:r>
              <a:rPr lang="en-US" sz="1000" dirty="0" smtClean="0">
                <a:solidFill>
                  <a:srgbClr val="FFFFFF"/>
                </a:solidFill>
              </a:rPr>
              <a:t>disk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72" name="Straight Arrow Connector 271"/>
          <p:cNvCxnSpPr>
            <a:stCxn id="270" idx="4"/>
            <a:endCxn id="93" idx="1"/>
          </p:cNvCxnSpPr>
          <p:nvPr/>
        </p:nvCxnSpPr>
        <p:spPr>
          <a:xfrm>
            <a:off x="5031898" y="3501498"/>
            <a:ext cx="1471772" cy="18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4"/>
            <a:endCxn id="91" idx="1"/>
          </p:cNvCxnSpPr>
          <p:nvPr/>
        </p:nvCxnSpPr>
        <p:spPr>
          <a:xfrm flipV="1">
            <a:off x="5031898" y="1485186"/>
            <a:ext cx="803118" cy="268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1" idx="4"/>
            <a:endCxn id="93" idx="1"/>
          </p:cNvCxnSpPr>
          <p:nvPr/>
        </p:nvCxnSpPr>
        <p:spPr>
          <a:xfrm flipV="1">
            <a:off x="5031898" y="3686175"/>
            <a:ext cx="1471772" cy="48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25" idx="4"/>
            <a:endCxn id="91" idx="1"/>
          </p:cNvCxnSpPr>
          <p:nvPr/>
        </p:nvCxnSpPr>
        <p:spPr>
          <a:xfrm>
            <a:off x="5166360" y="1485186"/>
            <a:ext cx="668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5" idx="4"/>
            <a:endCxn id="93" idx="1"/>
          </p:cNvCxnSpPr>
          <p:nvPr/>
        </p:nvCxnSpPr>
        <p:spPr>
          <a:xfrm>
            <a:off x="5166360" y="1485186"/>
            <a:ext cx="1337310" cy="220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54430" y="853679"/>
            <a:ext cx="4011930" cy="1263015"/>
            <a:chOff x="1154430" y="844392"/>
            <a:chExt cx="4011930" cy="1263015"/>
          </a:xfrm>
        </p:grpSpPr>
        <p:sp>
          <p:nvSpPr>
            <p:cNvPr id="325" name="Can 324"/>
            <p:cNvSpPr/>
            <p:nvPr/>
          </p:nvSpPr>
          <p:spPr>
            <a:xfrm>
              <a:off x="4572000" y="1178719"/>
              <a:ext cx="594360" cy="594360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local</a:t>
              </a:r>
            </a:p>
            <a:p>
              <a:pPr algn="ctr"/>
              <a:r>
                <a:rPr lang="en-US" altLang="zh-CN" sz="1000" dirty="0" smtClean="0"/>
                <a:t>disk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54430" y="844392"/>
              <a:ext cx="3046095" cy="126301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20265" y="862965"/>
            <a:ext cx="113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40655" y="714375"/>
            <a:ext cx="0" cy="4011930"/>
          </a:xfrm>
          <a:prstGeom prst="line">
            <a:avLst/>
          </a:prstGeom>
          <a:ln w="12700" cmpd="sng">
            <a:solidFill>
              <a:schemeClr val="tx1">
                <a:alpha val="49000"/>
              </a:schemeClr>
            </a:solidFill>
            <a:prstDash val="dash"/>
            <a:round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708660" y="4170153"/>
            <a:ext cx="8172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736926" y="3501499"/>
            <a:ext cx="788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38161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7185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22" name="Rounded Rectangle 221"/>
          <p:cNvSpPr/>
          <p:nvPr/>
        </p:nvSpPr>
        <p:spPr>
          <a:xfrm>
            <a:off x="1303021" y="1160146"/>
            <a:ext cx="485508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cs typeface="Helvetica"/>
              </a:rPr>
              <a:t>f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ormat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1823086" y="1160146"/>
            <a:ext cx="483781" cy="8915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531870" y="1160145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combiner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343151" y="1160146"/>
            <a:ext cx="634098" cy="891540"/>
          </a:xfrm>
          <a:prstGeom prst="round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Helvetica"/>
              </a:rPr>
              <a:t>partitioner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3011805" y="1160145"/>
            <a:ext cx="445770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Map (1)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377315" y="2348865"/>
            <a:ext cx="817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(C)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(B A C)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8855" y="2274570"/>
            <a:ext cx="817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(C, 1)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(B, 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(A,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(C,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379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</a:t>
            </a:r>
          </a:p>
          <a:p>
            <a:pPr lvl="1"/>
            <a:r>
              <a:rPr lang="en-GB" dirty="0">
                <a:latin typeface="微软雅黑"/>
                <a:ea typeface="微软雅黑"/>
                <a:cs typeface="微软雅黑"/>
              </a:rPr>
              <a:t>Independent record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transformations</a:t>
            </a:r>
            <a:endParaRPr lang="en-US" dirty="0"/>
          </a:p>
          <a:p>
            <a:pPr lvl="1"/>
            <a:r>
              <a:rPr lang="en-US" dirty="0" smtClean="0"/>
              <a:t>(K1, V1) -&gt; List(K2, V2)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</a:t>
            </a:r>
            <a:r>
              <a:rPr lang="en-US" dirty="0" smtClean="0"/>
              <a:t>– map (2)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77315" y="2720340"/>
            <a:ext cx="2971800" cy="1200328"/>
            <a:chOff x="5463541" y="1680210"/>
            <a:chExt cx="2971800" cy="1200328"/>
          </a:xfrm>
        </p:grpSpPr>
        <p:sp>
          <p:nvSpPr>
            <p:cNvPr id="7" name="TextBox 6"/>
            <p:cNvSpPr txBox="1"/>
            <p:nvPr/>
          </p:nvSpPr>
          <p:spPr>
            <a:xfrm>
              <a:off x="5463541" y="1977390"/>
              <a:ext cx="1188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(A B A)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0916" y="1680210"/>
              <a:ext cx="1114425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(A, 1)</a:t>
              </a:r>
            </a:p>
            <a:p>
              <a:r>
                <a:rPr lang="en-US" sz="2400" dirty="0" smtClean="0"/>
                <a:t>(B, 1)</a:t>
              </a:r>
            </a:p>
            <a:p>
              <a:r>
                <a:rPr lang="en-US" sz="2400" dirty="0"/>
                <a:t>(A, 1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52261" y="2051685"/>
              <a:ext cx="520065" cy="297180"/>
            </a:xfrm>
            <a:prstGeom prst="rightArrow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5278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63215" y="335290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63215" y="402156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4300" y="1011555"/>
            <a:ext cx="74295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5905" y="3278614"/>
            <a:ext cx="742950" cy="44576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5905" y="3947268"/>
            <a:ext cx="742950" cy="4457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3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03670" y="353758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12455" y="1336596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zh-CN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1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38160" y="3537585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Helvetica"/>
              </a:rPr>
              <a:t>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8" name="Straight Arrow Connector 7"/>
          <p:cNvCxnSpPr>
            <a:endCxn id="69" idx="1"/>
          </p:cNvCxnSpPr>
          <p:nvPr/>
        </p:nvCxnSpPr>
        <p:spPr>
          <a:xfrm>
            <a:off x="560070" y="1485187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2268855" y="4170153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2268855" y="3501498"/>
            <a:ext cx="5943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0" idx="4"/>
            <a:endCxn id="91" idx="1"/>
          </p:cNvCxnSpPr>
          <p:nvPr/>
        </p:nvCxnSpPr>
        <p:spPr>
          <a:xfrm flipV="1">
            <a:off x="5031898" y="1485186"/>
            <a:ext cx="803118" cy="2016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271" idx="2"/>
          </p:cNvCxnSpPr>
          <p:nvPr/>
        </p:nvCxnSpPr>
        <p:spPr>
          <a:xfrm>
            <a:off x="3754755" y="417015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270" idx="2"/>
          </p:cNvCxnSpPr>
          <p:nvPr/>
        </p:nvCxnSpPr>
        <p:spPr>
          <a:xfrm>
            <a:off x="3754755" y="350149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3" idx="3"/>
            <a:endCxn id="96" idx="1"/>
          </p:cNvCxnSpPr>
          <p:nvPr/>
        </p:nvCxnSpPr>
        <p:spPr>
          <a:xfrm>
            <a:off x="7395210" y="36861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989570" y="1485186"/>
            <a:ext cx="222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4625" y="4503420"/>
            <a:ext cx="6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794886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00850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835016" y="853679"/>
            <a:ext cx="2154554" cy="1263014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246620" y="1104424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format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983605" y="1104424"/>
            <a:ext cx="599003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merge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652260" y="1104424"/>
            <a:ext cx="520065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80785" y="80724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253" name="Straight Arrow Connector 252"/>
          <p:cNvCxnSpPr>
            <a:stCxn id="69" idx="3"/>
            <a:endCxn id="325" idx="2"/>
          </p:cNvCxnSpPr>
          <p:nvPr/>
        </p:nvCxnSpPr>
        <p:spPr>
          <a:xfrm flipV="1">
            <a:off x="4200525" y="1485186"/>
            <a:ext cx="3714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Can 269"/>
          <p:cNvSpPr/>
          <p:nvPr/>
        </p:nvSpPr>
        <p:spPr>
          <a:xfrm>
            <a:off x="4423410" y="3240405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</a:t>
            </a:r>
          </a:p>
          <a:p>
            <a:pPr algn="ctr"/>
            <a:r>
              <a:rPr lang="en-US" sz="1000" dirty="0" smtClean="0"/>
              <a:t>disk</a:t>
            </a:r>
            <a:endParaRPr lang="en-US" sz="1000" dirty="0"/>
          </a:p>
        </p:txBody>
      </p:sp>
      <p:sp>
        <p:nvSpPr>
          <p:cNvPr id="271" name="Can 270"/>
          <p:cNvSpPr/>
          <p:nvPr/>
        </p:nvSpPr>
        <p:spPr>
          <a:xfrm>
            <a:off x="4423410" y="3909060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local</a:t>
            </a:r>
          </a:p>
          <a:p>
            <a:pPr lvl="0" algn="ctr"/>
            <a:r>
              <a:rPr lang="en-US" sz="1000" dirty="0" smtClean="0">
                <a:solidFill>
                  <a:srgbClr val="FFFFFF"/>
                </a:solidFill>
              </a:rPr>
              <a:t>disk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72" name="Straight Arrow Connector 271"/>
          <p:cNvCxnSpPr>
            <a:stCxn id="270" idx="4"/>
            <a:endCxn id="93" idx="1"/>
          </p:cNvCxnSpPr>
          <p:nvPr/>
        </p:nvCxnSpPr>
        <p:spPr>
          <a:xfrm>
            <a:off x="5031898" y="3501498"/>
            <a:ext cx="1471772" cy="18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4"/>
            <a:endCxn id="91" idx="1"/>
          </p:cNvCxnSpPr>
          <p:nvPr/>
        </p:nvCxnSpPr>
        <p:spPr>
          <a:xfrm flipV="1">
            <a:off x="5031898" y="1485186"/>
            <a:ext cx="803118" cy="268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1" idx="4"/>
            <a:endCxn id="93" idx="1"/>
          </p:cNvCxnSpPr>
          <p:nvPr/>
        </p:nvCxnSpPr>
        <p:spPr>
          <a:xfrm flipV="1">
            <a:off x="5031898" y="3686175"/>
            <a:ext cx="1471772" cy="48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25" idx="4"/>
            <a:endCxn id="91" idx="1"/>
          </p:cNvCxnSpPr>
          <p:nvPr/>
        </p:nvCxnSpPr>
        <p:spPr>
          <a:xfrm>
            <a:off x="5166360" y="1485186"/>
            <a:ext cx="668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5" idx="4"/>
            <a:endCxn id="93" idx="1"/>
          </p:cNvCxnSpPr>
          <p:nvPr/>
        </p:nvCxnSpPr>
        <p:spPr>
          <a:xfrm>
            <a:off x="5166360" y="1485186"/>
            <a:ext cx="1337310" cy="220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54430" y="853679"/>
            <a:ext cx="4011930" cy="1263015"/>
            <a:chOff x="1154430" y="844392"/>
            <a:chExt cx="4011930" cy="1263015"/>
          </a:xfrm>
        </p:grpSpPr>
        <p:sp>
          <p:nvSpPr>
            <p:cNvPr id="325" name="Can 324"/>
            <p:cNvSpPr/>
            <p:nvPr/>
          </p:nvSpPr>
          <p:spPr>
            <a:xfrm>
              <a:off x="4572000" y="1178719"/>
              <a:ext cx="594360" cy="594360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local</a:t>
              </a:r>
            </a:p>
            <a:p>
              <a:pPr algn="ctr"/>
              <a:r>
                <a:rPr lang="en-US" altLang="zh-CN" sz="1000" dirty="0" smtClean="0"/>
                <a:t>disk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54430" y="844392"/>
              <a:ext cx="3046095" cy="126301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20265" y="862965"/>
            <a:ext cx="113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40655" y="714375"/>
            <a:ext cx="0" cy="4011930"/>
          </a:xfrm>
          <a:prstGeom prst="line">
            <a:avLst/>
          </a:prstGeom>
          <a:ln w="12700" cmpd="sng">
            <a:solidFill>
              <a:schemeClr val="tx1">
                <a:alpha val="49000"/>
              </a:schemeClr>
            </a:solidFill>
            <a:prstDash val="dash"/>
            <a:round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708660" y="4170153"/>
            <a:ext cx="8172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736926" y="3501499"/>
            <a:ext cx="788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38161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7185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22" name="Rounded Rectangle 221"/>
          <p:cNvSpPr/>
          <p:nvPr/>
        </p:nvSpPr>
        <p:spPr>
          <a:xfrm>
            <a:off x="1303021" y="1160146"/>
            <a:ext cx="485508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cs typeface="Helvetica"/>
              </a:rPr>
              <a:t>f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ormat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1823086" y="1160146"/>
            <a:ext cx="483781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531870" y="1160145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combiner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343151" y="1160146"/>
            <a:ext cx="634098" cy="8915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Helvetica"/>
              </a:rPr>
              <a:t>partitioner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3011805" y="1160145"/>
            <a:ext cx="445770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Overview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897380" y="2274570"/>
            <a:ext cx="817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(C, 1)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(B, 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(A,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(C,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4625" y="2274570"/>
            <a:ext cx="965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reduce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reduce 2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reduce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reduce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1745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>
                <a:latin typeface="微软雅黑"/>
                <a:ea typeface="微软雅黑"/>
                <a:cs typeface="微软雅黑"/>
              </a:rPr>
              <a:t>Decide record goes to which reducer</a:t>
            </a:r>
          </a:p>
          <a:p>
            <a:pPr lvl="1"/>
            <a:r>
              <a:rPr lang="en-US" dirty="0" smtClean="0">
                <a:latin typeface="微软雅黑"/>
                <a:ea typeface="微软雅黑"/>
                <a:cs typeface="微软雅黑"/>
              </a:rPr>
              <a:t>The same key on different mapper will go to the same reducer</a:t>
            </a:r>
            <a:endParaRPr lang="en-US" dirty="0"/>
          </a:p>
          <a:p>
            <a:pPr lvl="1"/>
            <a:r>
              <a:rPr lang="en-US" dirty="0" smtClean="0"/>
              <a:t>(K1, V1, </a:t>
            </a:r>
            <a:r>
              <a:rPr lang="en-US" dirty="0" err="1" smtClean="0"/>
              <a:t>reducer_num</a:t>
            </a:r>
            <a:r>
              <a:rPr lang="en-US" dirty="0" smtClean="0"/>
              <a:t>) -&gt; reduce id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Ready to use</a:t>
            </a:r>
            <a:endParaRPr lang="en-US" dirty="0"/>
          </a:p>
          <a:p>
            <a:pPr lvl="1"/>
            <a:r>
              <a:rPr lang="en-US" dirty="0" err="1" smtClean="0"/>
              <a:t>HashPartitioner</a:t>
            </a:r>
            <a:r>
              <a:rPr lang="en-US" dirty="0" smtClean="0"/>
              <a:t> (Default)</a:t>
            </a:r>
          </a:p>
          <a:p>
            <a:pPr lvl="1"/>
            <a:r>
              <a:rPr lang="en-US" dirty="0" err="1" smtClean="0"/>
              <a:t>BinaryPartitioner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– </a:t>
            </a:r>
            <a:r>
              <a:rPr lang="en-US" dirty="0" err="1"/>
              <a:t>partitioner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765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63215" y="335290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63215" y="402156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4300" y="1011555"/>
            <a:ext cx="74295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5905" y="3278614"/>
            <a:ext cx="742950" cy="44576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5905" y="3947268"/>
            <a:ext cx="742950" cy="4457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3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03670" y="353758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12455" y="1336596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zh-CN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1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38160" y="3537585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Helvetica"/>
              </a:rPr>
              <a:t>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8" name="Straight Arrow Connector 7"/>
          <p:cNvCxnSpPr>
            <a:endCxn id="69" idx="1"/>
          </p:cNvCxnSpPr>
          <p:nvPr/>
        </p:nvCxnSpPr>
        <p:spPr>
          <a:xfrm>
            <a:off x="560070" y="1485187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2268855" y="4170153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2268855" y="3501498"/>
            <a:ext cx="5943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0" idx="4"/>
            <a:endCxn id="91" idx="1"/>
          </p:cNvCxnSpPr>
          <p:nvPr/>
        </p:nvCxnSpPr>
        <p:spPr>
          <a:xfrm flipV="1">
            <a:off x="5031898" y="1485186"/>
            <a:ext cx="803118" cy="2016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271" idx="2"/>
          </p:cNvCxnSpPr>
          <p:nvPr/>
        </p:nvCxnSpPr>
        <p:spPr>
          <a:xfrm>
            <a:off x="3754755" y="417015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270" idx="2"/>
          </p:cNvCxnSpPr>
          <p:nvPr/>
        </p:nvCxnSpPr>
        <p:spPr>
          <a:xfrm>
            <a:off x="3754755" y="350149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3" idx="3"/>
            <a:endCxn id="96" idx="1"/>
          </p:cNvCxnSpPr>
          <p:nvPr/>
        </p:nvCxnSpPr>
        <p:spPr>
          <a:xfrm>
            <a:off x="7395210" y="36861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989570" y="1485186"/>
            <a:ext cx="222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4625" y="4503420"/>
            <a:ext cx="6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794886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00850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835016" y="853679"/>
            <a:ext cx="2154554" cy="1263014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246620" y="1104424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format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983605" y="1104424"/>
            <a:ext cx="599003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merge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652260" y="1104424"/>
            <a:ext cx="520065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80785" y="80724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253" name="Straight Arrow Connector 252"/>
          <p:cNvCxnSpPr>
            <a:stCxn id="69" idx="3"/>
            <a:endCxn id="325" idx="2"/>
          </p:cNvCxnSpPr>
          <p:nvPr/>
        </p:nvCxnSpPr>
        <p:spPr>
          <a:xfrm flipV="1">
            <a:off x="4200525" y="1485186"/>
            <a:ext cx="3714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Can 269"/>
          <p:cNvSpPr/>
          <p:nvPr/>
        </p:nvSpPr>
        <p:spPr>
          <a:xfrm>
            <a:off x="4423410" y="3240405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</a:t>
            </a:r>
          </a:p>
          <a:p>
            <a:pPr algn="ctr"/>
            <a:r>
              <a:rPr lang="en-US" sz="1000" dirty="0" smtClean="0"/>
              <a:t>disk</a:t>
            </a:r>
            <a:endParaRPr lang="en-US" sz="1000" dirty="0"/>
          </a:p>
        </p:txBody>
      </p:sp>
      <p:sp>
        <p:nvSpPr>
          <p:cNvPr id="271" name="Can 270"/>
          <p:cNvSpPr/>
          <p:nvPr/>
        </p:nvSpPr>
        <p:spPr>
          <a:xfrm>
            <a:off x="4423410" y="3909060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local</a:t>
            </a:r>
          </a:p>
          <a:p>
            <a:pPr lvl="0" algn="ctr"/>
            <a:r>
              <a:rPr lang="en-US" sz="1000" dirty="0" smtClean="0">
                <a:solidFill>
                  <a:srgbClr val="FFFFFF"/>
                </a:solidFill>
              </a:rPr>
              <a:t>disk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72" name="Straight Arrow Connector 271"/>
          <p:cNvCxnSpPr>
            <a:stCxn id="270" idx="4"/>
            <a:endCxn id="93" idx="1"/>
          </p:cNvCxnSpPr>
          <p:nvPr/>
        </p:nvCxnSpPr>
        <p:spPr>
          <a:xfrm>
            <a:off x="5031898" y="3501498"/>
            <a:ext cx="1471772" cy="18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4"/>
            <a:endCxn id="91" idx="1"/>
          </p:cNvCxnSpPr>
          <p:nvPr/>
        </p:nvCxnSpPr>
        <p:spPr>
          <a:xfrm flipV="1">
            <a:off x="5031898" y="1485186"/>
            <a:ext cx="803118" cy="268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1" idx="4"/>
            <a:endCxn id="93" idx="1"/>
          </p:cNvCxnSpPr>
          <p:nvPr/>
        </p:nvCxnSpPr>
        <p:spPr>
          <a:xfrm flipV="1">
            <a:off x="5031898" y="3686175"/>
            <a:ext cx="1471772" cy="48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25" idx="4"/>
            <a:endCxn id="91" idx="1"/>
          </p:cNvCxnSpPr>
          <p:nvPr/>
        </p:nvCxnSpPr>
        <p:spPr>
          <a:xfrm>
            <a:off x="5166360" y="1485186"/>
            <a:ext cx="668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5" idx="4"/>
            <a:endCxn id="93" idx="1"/>
          </p:cNvCxnSpPr>
          <p:nvPr/>
        </p:nvCxnSpPr>
        <p:spPr>
          <a:xfrm>
            <a:off x="5166360" y="1485186"/>
            <a:ext cx="1337310" cy="220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54430" y="853679"/>
            <a:ext cx="4011930" cy="1263015"/>
            <a:chOff x="1154430" y="844392"/>
            <a:chExt cx="4011930" cy="1263015"/>
          </a:xfrm>
        </p:grpSpPr>
        <p:sp>
          <p:nvSpPr>
            <p:cNvPr id="325" name="Can 324"/>
            <p:cNvSpPr/>
            <p:nvPr/>
          </p:nvSpPr>
          <p:spPr>
            <a:xfrm>
              <a:off x="4572000" y="1178719"/>
              <a:ext cx="594360" cy="594360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local</a:t>
              </a:r>
            </a:p>
            <a:p>
              <a:pPr algn="ctr"/>
              <a:r>
                <a:rPr lang="en-US" altLang="zh-CN" sz="1000" dirty="0" smtClean="0"/>
                <a:t>disk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54430" y="844392"/>
              <a:ext cx="3046095" cy="126301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20265" y="862965"/>
            <a:ext cx="113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40655" y="714375"/>
            <a:ext cx="0" cy="4011930"/>
          </a:xfrm>
          <a:prstGeom prst="line">
            <a:avLst/>
          </a:prstGeom>
          <a:ln w="12700" cmpd="sng">
            <a:solidFill>
              <a:schemeClr val="tx1">
                <a:alpha val="49000"/>
              </a:schemeClr>
            </a:solidFill>
            <a:prstDash val="dash"/>
            <a:round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708660" y="4170153"/>
            <a:ext cx="8172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736926" y="3501499"/>
            <a:ext cx="788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38161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7185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22" name="Rounded Rectangle 221"/>
          <p:cNvSpPr/>
          <p:nvPr/>
        </p:nvSpPr>
        <p:spPr>
          <a:xfrm>
            <a:off x="1303021" y="1160146"/>
            <a:ext cx="485508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cs typeface="Helvetica"/>
              </a:rPr>
              <a:t>f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ormat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1823086" y="1160146"/>
            <a:ext cx="483781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531870" y="1160145"/>
            <a:ext cx="594360" cy="8915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combiner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343151" y="1160146"/>
            <a:ext cx="634098" cy="891540"/>
          </a:xfrm>
          <a:prstGeom prst="round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Helvetica"/>
              </a:rPr>
              <a:t>partitioner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3011805" y="1160145"/>
            <a:ext cx="445770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Combiner (1)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86100" y="2200275"/>
            <a:ext cx="6686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(A, 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(C, 1)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(C,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--------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(B, 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29050" y="2274570"/>
            <a:ext cx="668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(A,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(C, 2)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--------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(B, 1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244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Combiner</a:t>
            </a:r>
          </a:p>
          <a:p>
            <a:pPr lvl="1"/>
            <a:r>
              <a:rPr lang="en-US" dirty="0" smtClean="0">
                <a:latin typeface="微软雅黑"/>
                <a:ea typeface="微软雅黑"/>
                <a:cs typeface="微软雅黑"/>
              </a:rPr>
              <a:t>Combine data in map side</a:t>
            </a:r>
            <a:endParaRPr lang="en-US" dirty="0"/>
          </a:p>
          <a:p>
            <a:pPr lvl="1"/>
            <a:r>
              <a:rPr lang="en-US" dirty="0" smtClean="0"/>
              <a:t>(K2, List(V2)) -&gt; List(K2, V2)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vs</a:t>
            </a:r>
            <a:r>
              <a:rPr lang="en-US" dirty="0" smtClean="0"/>
              <a:t> Reducer</a:t>
            </a:r>
          </a:p>
          <a:p>
            <a:pPr marL="800077" lvl="2" indent="-342900"/>
            <a:r>
              <a:rPr lang="en-US" dirty="0"/>
              <a:t>(K2, List(V2)) -&gt; List(</a:t>
            </a:r>
            <a:r>
              <a:rPr lang="en-US" dirty="0" smtClean="0">
                <a:solidFill>
                  <a:srgbClr val="FF0000"/>
                </a:solidFill>
              </a:rPr>
              <a:t>K3, V3</a:t>
            </a:r>
            <a:r>
              <a:rPr lang="en-US" dirty="0" smtClean="0"/>
              <a:t>)</a:t>
            </a:r>
          </a:p>
          <a:p>
            <a:pPr marL="800077" lvl="2" indent="-342900"/>
            <a:r>
              <a:rPr lang="en-US" dirty="0"/>
              <a:t>U</a:t>
            </a:r>
            <a:r>
              <a:rPr lang="en-US" dirty="0" smtClean="0"/>
              <a:t>se reducer as combiner in most case(word count)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– </a:t>
            </a:r>
            <a:r>
              <a:rPr lang="en-US" dirty="0" smtClean="0"/>
              <a:t>combiner (2)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89245" y="1680210"/>
            <a:ext cx="2897505" cy="1200328"/>
            <a:chOff x="5537836" y="1754505"/>
            <a:chExt cx="2897505" cy="1200328"/>
          </a:xfrm>
        </p:grpSpPr>
        <p:sp>
          <p:nvSpPr>
            <p:cNvPr id="11" name="TextBox 10"/>
            <p:cNvSpPr txBox="1"/>
            <p:nvPr/>
          </p:nvSpPr>
          <p:spPr>
            <a:xfrm>
              <a:off x="5537836" y="1754505"/>
              <a:ext cx="118872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(A, 1)</a:t>
              </a:r>
            </a:p>
            <a:p>
              <a:r>
                <a:rPr lang="en-US" sz="2400" dirty="0"/>
                <a:t>(B, 1)</a:t>
              </a:r>
            </a:p>
            <a:p>
              <a:r>
                <a:rPr lang="en-US" sz="2400" dirty="0"/>
                <a:t>(A, 1)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20916" y="1903095"/>
              <a:ext cx="1114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(A, 2)</a:t>
              </a:r>
            </a:p>
            <a:p>
              <a:r>
                <a:rPr lang="en-US" sz="2400" dirty="0" smtClean="0"/>
                <a:t>(B, 1)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652261" y="2200275"/>
              <a:ext cx="520065" cy="297180"/>
            </a:xfrm>
            <a:prstGeom prst="rightArrow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246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Arrow Connector 132"/>
          <p:cNvCxnSpPr>
            <a:stCxn id="69" idx="3"/>
            <a:endCxn id="68" idx="2"/>
          </p:cNvCxnSpPr>
          <p:nvPr/>
        </p:nvCxnSpPr>
        <p:spPr>
          <a:xfrm>
            <a:off x="2788920" y="1979533"/>
            <a:ext cx="1783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2" idx="3"/>
            <a:endCxn id="60" idx="2"/>
          </p:cNvCxnSpPr>
          <p:nvPr/>
        </p:nvCxnSpPr>
        <p:spPr>
          <a:xfrm>
            <a:off x="2788920" y="2982516"/>
            <a:ext cx="1783080" cy="37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3" idx="3"/>
            <a:endCxn id="74" idx="2"/>
          </p:cNvCxnSpPr>
          <p:nvPr/>
        </p:nvCxnSpPr>
        <p:spPr>
          <a:xfrm>
            <a:off x="2751773" y="3985498"/>
            <a:ext cx="1820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120265" y="1830943"/>
            <a:ext cx="66865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120265" y="2833926"/>
            <a:ext cx="66865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083118" y="3836908"/>
            <a:ext cx="66865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60070" y="1682353"/>
            <a:ext cx="817245" cy="2600325"/>
            <a:chOff x="1934527" y="1234440"/>
            <a:chExt cx="1337311" cy="2600325"/>
          </a:xfrm>
        </p:grpSpPr>
        <p:sp>
          <p:nvSpPr>
            <p:cNvPr id="87" name="Rounded Rectangle 86"/>
            <p:cNvSpPr/>
            <p:nvPr/>
          </p:nvSpPr>
          <p:spPr>
            <a:xfrm>
              <a:off x="1934527" y="1234440"/>
              <a:ext cx="1337310" cy="594359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B C C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934527" y="2200275"/>
              <a:ext cx="1337310" cy="66865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B B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C D</a:t>
              </a:r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934527" y="3240405"/>
              <a:ext cx="1337311" cy="59436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D C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A</a:t>
              </a: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6132195" y="220241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132195" y="346543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2390" y="2202418"/>
            <a:ext cx="891540" cy="1560195"/>
            <a:chOff x="7692390" y="1234440"/>
            <a:chExt cx="891540" cy="1560195"/>
          </a:xfrm>
        </p:grpSpPr>
        <p:sp>
          <p:nvSpPr>
            <p:cNvPr id="94" name="Rounded Rectangle 93"/>
            <p:cNvSpPr/>
            <p:nvPr/>
          </p:nvSpPr>
          <p:spPr>
            <a:xfrm>
              <a:off x="7692390" y="1234440"/>
              <a:ext cx="891540" cy="29718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output</a:t>
              </a:r>
              <a:r>
                <a:rPr lang="zh-CN" altLang="zh-CN" sz="1200" dirty="0">
                  <a:solidFill>
                    <a:schemeClr val="bg1"/>
                  </a:solidFill>
                  <a:cs typeface="Helvetica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  <a:cs typeface="Helvetica"/>
                </a:rPr>
                <a:t>1</a:t>
              </a:r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692390" y="2497455"/>
              <a:ext cx="891540" cy="29718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cs typeface="Helvetica"/>
                </a:rPr>
                <a:t>output</a:t>
              </a:r>
              <a:r>
                <a:rPr lang="zh-CN" altLang="en-US" sz="1200" dirty="0" smtClean="0">
                  <a:solidFill>
                    <a:schemeClr val="bg1"/>
                  </a:solidFill>
                  <a:cs typeface="Helvetica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  <a:cs typeface="Helvetica"/>
                </a:rPr>
                <a:t>2</a:t>
              </a:r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cxnSp>
        <p:nvCxnSpPr>
          <p:cNvPr id="8" name="Straight Arrow Connector 7"/>
          <p:cNvCxnSpPr>
            <a:stCxn id="87" idx="3"/>
            <a:endCxn id="69" idx="1"/>
          </p:cNvCxnSpPr>
          <p:nvPr/>
        </p:nvCxnSpPr>
        <p:spPr>
          <a:xfrm>
            <a:off x="1377314" y="1979533"/>
            <a:ext cx="7429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1377315" y="3985498"/>
            <a:ext cx="705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>
            <a:off x="1377314" y="2982516"/>
            <a:ext cx="7429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68" idx="4"/>
            <a:endCxn id="92" idx="1"/>
          </p:cNvCxnSpPr>
          <p:nvPr/>
        </p:nvCxnSpPr>
        <p:spPr>
          <a:xfrm>
            <a:off x="5092065" y="1979533"/>
            <a:ext cx="1040130" cy="163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8" idx="4"/>
            <a:endCxn id="91" idx="1"/>
          </p:cNvCxnSpPr>
          <p:nvPr/>
        </p:nvCxnSpPr>
        <p:spPr>
          <a:xfrm>
            <a:off x="5092065" y="1979533"/>
            <a:ext cx="1040130" cy="37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92" idx="3"/>
            <a:endCxn id="95" idx="1"/>
          </p:cNvCxnSpPr>
          <p:nvPr/>
        </p:nvCxnSpPr>
        <p:spPr>
          <a:xfrm>
            <a:off x="7023735" y="361402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023735" y="235100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268855" y="4505563"/>
            <a:ext cx="6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6206490" y="4505563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572000" y="2722483"/>
            <a:ext cx="520065" cy="594360"/>
            <a:chOff x="4497705" y="1546479"/>
            <a:chExt cx="608488" cy="653796"/>
          </a:xfrm>
        </p:grpSpPr>
        <p:sp>
          <p:nvSpPr>
            <p:cNvPr id="60" name="Can 59"/>
            <p:cNvSpPr/>
            <p:nvPr/>
          </p:nvSpPr>
          <p:spPr>
            <a:xfrm>
              <a:off x="4497705" y="1546479"/>
              <a:ext cx="608488" cy="65379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dirty="0" smtClean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584630" y="1732217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584632" y="1955102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72000" y="1682353"/>
            <a:ext cx="520065" cy="594360"/>
            <a:chOff x="4497705" y="1546479"/>
            <a:chExt cx="608488" cy="653796"/>
          </a:xfrm>
        </p:grpSpPr>
        <p:sp>
          <p:nvSpPr>
            <p:cNvPr id="68" name="Can 67"/>
            <p:cNvSpPr/>
            <p:nvPr/>
          </p:nvSpPr>
          <p:spPr>
            <a:xfrm>
              <a:off x="4497705" y="1546479"/>
              <a:ext cx="608488" cy="65379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dirty="0" smtClean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584630" y="1732217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84632" y="1955102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572000" y="3688318"/>
            <a:ext cx="520065" cy="594360"/>
            <a:chOff x="4497705" y="1546479"/>
            <a:chExt cx="608488" cy="653796"/>
          </a:xfrm>
        </p:grpSpPr>
        <p:sp>
          <p:nvSpPr>
            <p:cNvPr id="74" name="Can 73"/>
            <p:cNvSpPr/>
            <p:nvPr/>
          </p:nvSpPr>
          <p:spPr>
            <a:xfrm>
              <a:off x="4497705" y="1546479"/>
              <a:ext cx="608488" cy="65379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dirty="0" smtClean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584630" y="1732217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584632" y="1955102"/>
              <a:ext cx="445771" cy="148590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cxnSp>
        <p:nvCxnSpPr>
          <p:cNvPr id="77" name="Straight Arrow Connector 76"/>
          <p:cNvCxnSpPr>
            <a:stCxn id="74" idx="4"/>
            <a:endCxn id="92" idx="1"/>
          </p:cNvCxnSpPr>
          <p:nvPr/>
        </p:nvCxnSpPr>
        <p:spPr>
          <a:xfrm flipV="1">
            <a:off x="5092065" y="3614023"/>
            <a:ext cx="1040130" cy="37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4"/>
            <a:endCxn id="92" idx="1"/>
          </p:cNvCxnSpPr>
          <p:nvPr/>
        </p:nvCxnSpPr>
        <p:spPr>
          <a:xfrm flipV="1">
            <a:off x="5092065" y="3614023"/>
            <a:ext cx="1040130" cy="37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4"/>
            <a:endCxn id="92" idx="1"/>
          </p:cNvCxnSpPr>
          <p:nvPr/>
        </p:nvCxnSpPr>
        <p:spPr>
          <a:xfrm>
            <a:off x="5092065" y="3019663"/>
            <a:ext cx="1040130" cy="59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4"/>
            <a:endCxn id="91" idx="1"/>
          </p:cNvCxnSpPr>
          <p:nvPr/>
        </p:nvCxnSpPr>
        <p:spPr>
          <a:xfrm flipV="1">
            <a:off x="5092065" y="2351008"/>
            <a:ext cx="1040130" cy="66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66035" y="1087993"/>
            <a:ext cx="81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   1</a:t>
            </a:r>
          </a:p>
          <a:p>
            <a:r>
              <a:rPr lang="en-US" sz="1200" dirty="0" smtClean="0"/>
              <a:t>B    1</a:t>
            </a:r>
          </a:p>
          <a:p>
            <a:r>
              <a:rPr lang="en-US" sz="1200" dirty="0" smtClean="0"/>
              <a:t>C    1</a:t>
            </a:r>
          </a:p>
          <a:p>
            <a:r>
              <a:rPr lang="en-US" sz="1200" dirty="0" smtClean="0"/>
              <a:t>C    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017770" y="1310878"/>
            <a:ext cx="96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949440" y="1533763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640330" y="2128123"/>
            <a:ext cx="59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   1</a:t>
            </a:r>
          </a:p>
          <a:p>
            <a:r>
              <a:rPr lang="en-US" sz="1200" dirty="0"/>
              <a:t>B    </a:t>
            </a:r>
            <a:r>
              <a:rPr lang="en-US" sz="1200" dirty="0" smtClean="0"/>
              <a:t>1</a:t>
            </a:r>
            <a:endParaRPr lang="en-US" sz="1200" dirty="0"/>
          </a:p>
          <a:p>
            <a:r>
              <a:rPr lang="en-US" sz="1200" dirty="0" smtClean="0"/>
              <a:t>C    </a:t>
            </a:r>
            <a:r>
              <a:rPr lang="en-US" sz="1200" dirty="0"/>
              <a:t>1</a:t>
            </a:r>
          </a:p>
          <a:p>
            <a:r>
              <a:rPr lang="en-US" sz="1200" dirty="0"/>
              <a:t>D</a:t>
            </a:r>
            <a:r>
              <a:rPr lang="en-US" sz="1200" dirty="0" smtClean="0"/>
              <a:t>    1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640330" y="3316843"/>
            <a:ext cx="81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    1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    1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   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63540" y="1756648"/>
            <a:ext cx="89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   [1,1]</a:t>
            </a:r>
          </a:p>
          <a:p>
            <a:r>
              <a:rPr lang="en-US" sz="1200" dirty="0" smtClean="0"/>
              <a:t>C    [2,1,1]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37835" y="3093958"/>
            <a:ext cx="96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    </a:t>
            </a:r>
            <a:r>
              <a:rPr lang="en-US" sz="1200" dirty="0"/>
              <a:t>[</a:t>
            </a:r>
            <a:r>
              <a:rPr lang="en-US" sz="1200" dirty="0" smtClean="0"/>
              <a:t>1,2,1]</a:t>
            </a:r>
            <a:endParaRPr lang="en-US" sz="1200" dirty="0"/>
          </a:p>
          <a:p>
            <a:r>
              <a:rPr lang="en-US" sz="1200" dirty="0" smtClean="0"/>
              <a:t>D    </a:t>
            </a:r>
            <a:r>
              <a:rPr lang="en-US" sz="1200" dirty="0"/>
              <a:t>[</a:t>
            </a:r>
            <a:r>
              <a:rPr lang="en-US" sz="1200" dirty="0" smtClean="0"/>
              <a:t>1,1]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023735" y="1905238"/>
            <a:ext cx="66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   2</a:t>
            </a:r>
          </a:p>
          <a:p>
            <a:r>
              <a:rPr lang="en-US" sz="1200" dirty="0" smtClean="0"/>
              <a:t>C   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23736" y="3093958"/>
            <a:ext cx="59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    3</a:t>
            </a:r>
          </a:p>
          <a:p>
            <a:r>
              <a:rPr lang="en-US" sz="1200" dirty="0"/>
              <a:t>D</a:t>
            </a:r>
            <a:r>
              <a:rPr lang="en-US" sz="1200" dirty="0" smtClean="0"/>
              <a:t>    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423410" y="4505563"/>
            <a:ext cx="9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85775" y="450556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692390" y="450556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497705" y="716518"/>
            <a:ext cx="81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   1</a:t>
            </a:r>
          </a:p>
          <a:p>
            <a:r>
              <a:rPr lang="en-US" sz="1200" dirty="0" smtClean="0"/>
              <a:t>C    2</a:t>
            </a:r>
          </a:p>
          <a:p>
            <a:r>
              <a:rPr lang="en-US" sz="1200" dirty="0" smtClean="0"/>
              <a:t>---------</a:t>
            </a:r>
          </a:p>
          <a:p>
            <a:r>
              <a:rPr lang="en-US" sz="1200" dirty="0"/>
              <a:t>B    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451610" y="1459468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</a:p>
          <a:p>
            <a:r>
              <a:rPr lang="en-US" sz="1200" dirty="0" smtClean="0"/>
              <a:t>B  C  C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51610" y="2425303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 B</a:t>
            </a:r>
          </a:p>
          <a:p>
            <a:r>
              <a:rPr lang="en-US" sz="1200" dirty="0" smtClean="0"/>
              <a:t>C 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51610" y="3465433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 C</a:t>
            </a:r>
          </a:p>
          <a:p>
            <a:r>
              <a:rPr lang="en-US" sz="1200" dirty="0"/>
              <a:t>A</a:t>
            </a:r>
          </a:p>
        </p:txBody>
      </p:sp>
      <p:cxnSp>
        <p:nvCxnSpPr>
          <p:cNvPr id="116" name="Straight Arrow Connector 115"/>
          <p:cNvCxnSpPr>
            <a:stCxn id="74" idx="4"/>
            <a:endCxn id="91" idx="1"/>
          </p:cNvCxnSpPr>
          <p:nvPr/>
        </p:nvCxnSpPr>
        <p:spPr>
          <a:xfrm flipV="1">
            <a:off x="5092065" y="2351008"/>
            <a:ext cx="1040130" cy="163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751773" y="1830943"/>
            <a:ext cx="1337309" cy="2303145"/>
            <a:chOff x="2751773" y="1680210"/>
            <a:chExt cx="1337309" cy="2303145"/>
          </a:xfrm>
        </p:grpSpPr>
        <p:grpSp>
          <p:nvGrpSpPr>
            <p:cNvPr id="46" name="Group 45"/>
            <p:cNvGrpSpPr/>
            <p:nvPr/>
          </p:nvGrpSpPr>
          <p:grpSpPr>
            <a:xfrm>
              <a:off x="2788920" y="1680210"/>
              <a:ext cx="1300162" cy="297180"/>
              <a:chOff x="2788920" y="1680210"/>
              <a:chExt cx="1300162" cy="297180"/>
            </a:xfrm>
          </p:grpSpPr>
          <p:cxnSp>
            <p:nvCxnSpPr>
              <p:cNvPr id="114" name="Straight Arrow Connector 113"/>
              <p:cNvCxnSpPr>
                <a:stCxn id="69" idx="3"/>
                <a:endCxn id="120" idx="1"/>
              </p:cNvCxnSpPr>
              <p:nvPr/>
            </p:nvCxnSpPr>
            <p:spPr>
              <a:xfrm>
                <a:off x="2788920" y="1828800"/>
                <a:ext cx="408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ounded Rectangle 119"/>
              <p:cNvSpPr/>
              <p:nvPr/>
            </p:nvSpPr>
            <p:spPr>
              <a:xfrm>
                <a:off x="3197542" y="1680210"/>
                <a:ext cx="891540" cy="297180"/>
              </a:xfrm>
              <a:prstGeom prst="round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cs typeface="Helvetica"/>
                  </a:rPr>
                  <a:t>combiner</a:t>
                </a:r>
                <a:endParaRPr lang="en-US" sz="1200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751773" y="3686175"/>
              <a:ext cx="1337309" cy="297180"/>
              <a:chOff x="2751773" y="3686175"/>
              <a:chExt cx="1337309" cy="297180"/>
            </a:xfrm>
          </p:grpSpPr>
          <p:cxnSp>
            <p:nvCxnSpPr>
              <p:cNvPr id="112" name="Straight Arrow Connector 111"/>
              <p:cNvCxnSpPr>
                <a:stCxn id="83" idx="3"/>
                <a:endCxn id="131" idx="1"/>
              </p:cNvCxnSpPr>
              <p:nvPr/>
            </p:nvCxnSpPr>
            <p:spPr>
              <a:xfrm>
                <a:off x="2751773" y="3834765"/>
                <a:ext cx="44576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ounded Rectangle 130"/>
              <p:cNvSpPr/>
              <p:nvPr/>
            </p:nvSpPr>
            <p:spPr>
              <a:xfrm>
                <a:off x="3197542" y="3686175"/>
                <a:ext cx="891540" cy="297180"/>
              </a:xfrm>
              <a:prstGeom prst="round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cs typeface="Helvetica"/>
                  </a:rPr>
                  <a:t>combiner</a:t>
                </a:r>
                <a:endParaRPr lang="en-US" sz="1200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788920" y="2683193"/>
              <a:ext cx="1300162" cy="297180"/>
              <a:chOff x="2788920" y="2683193"/>
              <a:chExt cx="1300162" cy="297180"/>
            </a:xfrm>
          </p:grpSpPr>
          <p:cxnSp>
            <p:nvCxnSpPr>
              <p:cNvPr id="113" name="Straight Arrow Connector 112"/>
              <p:cNvCxnSpPr>
                <a:stCxn id="82" idx="3"/>
                <a:endCxn id="132" idx="1"/>
              </p:cNvCxnSpPr>
              <p:nvPr/>
            </p:nvCxnSpPr>
            <p:spPr>
              <a:xfrm>
                <a:off x="2788920" y="2831783"/>
                <a:ext cx="408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ounded Rectangle 131"/>
              <p:cNvSpPr/>
              <p:nvPr/>
            </p:nvSpPr>
            <p:spPr>
              <a:xfrm>
                <a:off x="3197542" y="2683193"/>
                <a:ext cx="891540" cy="297180"/>
              </a:xfrm>
              <a:prstGeom prst="round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cs typeface="Helvetica"/>
                  </a:rPr>
                  <a:t>combiner</a:t>
                </a:r>
                <a:endParaRPr lang="en-US" sz="1200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sp>
        <p:nvSpPr>
          <p:cNvPr id="136" name="TextBox 135"/>
          <p:cNvSpPr txBox="1"/>
          <p:nvPr/>
        </p:nvSpPr>
        <p:spPr>
          <a:xfrm>
            <a:off x="3754756" y="1162288"/>
            <a:ext cx="59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   1</a:t>
            </a:r>
          </a:p>
          <a:p>
            <a:r>
              <a:rPr lang="en-US" sz="1200" dirty="0" smtClean="0"/>
              <a:t>B    1</a:t>
            </a:r>
          </a:p>
          <a:p>
            <a:r>
              <a:rPr lang="en-US" sz="1200" dirty="0" smtClean="0"/>
              <a:t>C    2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754755" y="2202418"/>
            <a:ext cx="59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   </a:t>
            </a:r>
            <a:r>
              <a:rPr lang="en-US" sz="1200" dirty="0" smtClean="0"/>
              <a:t>2</a:t>
            </a:r>
            <a:endParaRPr lang="en-US" sz="1200" dirty="0"/>
          </a:p>
          <a:p>
            <a:r>
              <a:rPr lang="en-US" sz="1200" dirty="0" smtClean="0"/>
              <a:t>C    </a:t>
            </a:r>
            <a:r>
              <a:rPr lang="en-US" sz="1200" dirty="0"/>
              <a:t>1</a:t>
            </a:r>
          </a:p>
          <a:p>
            <a:r>
              <a:rPr lang="en-US" sz="1200" dirty="0"/>
              <a:t>D</a:t>
            </a:r>
            <a:r>
              <a:rPr lang="en-US" sz="1200" dirty="0" smtClean="0"/>
              <a:t>    1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754755" y="3242548"/>
            <a:ext cx="66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    1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    1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     1</a:t>
            </a:r>
          </a:p>
        </p:txBody>
      </p: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3"/>
          </a:xfrm>
        </p:spPr>
        <p:txBody>
          <a:bodyPr/>
          <a:lstStyle/>
          <a:p>
            <a:r>
              <a:rPr lang="en-US" dirty="0" smtClean="0"/>
              <a:t>Execution model – Combiner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247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0" grpId="0"/>
      <p:bldP spid="93" grpId="0"/>
      <p:bldP spid="96" grpId="0"/>
      <p:bldP spid="107" grpId="0"/>
      <p:bldP spid="136" grpId="0"/>
      <p:bldP spid="137" grpId="0"/>
      <p:bldP spid="1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71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915418" y="4972992"/>
            <a:ext cx="224589" cy="170464"/>
          </a:xfrm>
          <a:prstGeom prst="rect">
            <a:avLst/>
          </a:prstGeom>
        </p:spPr>
        <p:txBody>
          <a:bodyPr/>
          <a:lstStyle/>
          <a:p>
            <a:fld id="{C323B27E-85D6-4CA7-B030-A1E9AD082585}" type="slidenum">
              <a:rPr lang="en-JM" smtClean="0"/>
              <a:t>3</a:t>
            </a:fld>
            <a:endParaRPr lang="en-JM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JM" dirty="0" smtClean="0">
                <a:solidFill>
                  <a:schemeClr val="bg1"/>
                </a:solidFill>
              </a:rPr>
              <a:t>Agenda</a:t>
            </a:r>
            <a:endParaRPr lang="en-JM" dirty="0">
              <a:solidFill>
                <a:schemeClr val="bg1"/>
              </a:solidFill>
              <a:ea typeface="Open Sans Extra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0057" y="1717163"/>
            <a:ext cx="7038010" cy="3157739"/>
          </a:xfrm>
        </p:spPr>
        <p:txBody>
          <a:bodyPr/>
          <a:lstStyle/>
          <a:p>
            <a:r>
              <a:rPr lang="en-US" altLang="zh-CN" dirty="0"/>
              <a:t>Data Processing Framework</a:t>
            </a:r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lang="en-US" altLang="zh-CN" dirty="0" smtClean="0">
              <a:solidFill>
                <a:srgbClr val="BFBFB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28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63215" y="335290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63215" y="402156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4300" y="1011555"/>
            <a:ext cx="74295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5905" y="3278614"/>
            <a:ext cx="742950" cy="44576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5905" y="3947268"/>
            <a:ext cx="742950" cy="4457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3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03670" y="353758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12455" y="1336596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zh-CN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1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38160" y="3537585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Helvetica"/>
              </a:rPr>
              <a:t>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8" name="Straight Arrow Connector 7"/>
          <p:cNvCxnSpPr>
            <a:endCxn id="69" idx="1"/>
          </p:cNvCxnSpPr>
          <p:nvPr/>
        </p:nvCxnSpPr>
        <p:spPr>
          <a:xfrm>
            <a:off x="560070" y="1485187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2268855" y="4170153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2268855" y="3501498"/>
            <a:ext cx="5943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0" idx="4"/>
            <a:endCxn id="91" idx="1"/>
          </p:cNvCxnSpPr>
          <p:nvPr/>
        </p:nvCxnSpPr>
        <p:spPr>
          <a:xfrm flipV="1">
            <a:off x="5031898" y="1485186"/>
            <a:ext cx="803118" cy="2016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271" idx="2"/>
          </p:cNvCxnSpPr>
          <p:nvPr/>
        </p:nvCxnSpPr>
        <p:spPr>
          <a:xfrm>
            <a:off x="3754755" y="417015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270" idx="2"/>
          </p:cNvCxnSpPr>
          <p:nvPr/>
        </p:nvCxnSpPr>
        <p:spPr>
          <a:xfrm>
            <a:off x="3754755" y="350149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3" idx="3"/>
            <a:endCxn id="96" idx="1"/>
          </p:cNvCxnSpPr>
          <p:nvPr/>
        </p:nvCxnSpPr>
        <p:spPr>
          <a:xfrm>
            <a:off x="7395210" y="36861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989570" y="1485186"/>
            <a:ext cx="222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4625" y="4503420"/>
            <a:ext cx="6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794886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00850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835016" y="853679"/>
            <a:ext cx="2154554" cy="1263014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246620" y="1104424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format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983605" y="1104424"/>
            <a:ext cx="599003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merge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652260" y="1104424"/>
            <a:ext cx="520065" cy="8915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80785" y="80724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253" name="Straight Arrow Connector 252"/>
          <p:cNvCxnSpPr>
            <a:stCxn id="69" idx="3"/>
            <a:endCxn id="325" idx="2"/>
          </p:cNvCxnSpPr>
          <p:nvPr/>
        </p:nvCxnSpPr>
        <p:spPr>
          <a:xfrm flipV="1">
            <a:off x="4200525" y="1485186"/>
            <a:ext cx="3714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Can 269"/>
          <p:cNvSpPr/>
          <p:nvPr/>
        </p:nvSpPr>
        <p:spPr>
          <a:xfrm>
            <a:off x="4423410" y="3240405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</a:t>
            </a:r>
          </a:p>
          <a:p>
            <a:pPr algn="ctr"/>
            <a:r>
              <a:rPr lang="en-US" sz="1000" dirty="0" smtClean="0"/>
              <a:t>disk</a:t>
            </a:r>
            <a:endParaRPr lang="en-US" sz="1000" dirty="0"/>
          </a:p>
        </p:txBody>
      </p:sp>
      <p:sp>
        <p:nvSpPr>
          <p:cNvPr id="271" name="Can 270"/>
          <p:cNvSpPr/>
          <p:nvPr/>
        </p:nvSpPr>
        <p:spPr>
          <a:xfrm>
            <a:off x="4423410" y="3909060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local</a:t>
            </a:r>
          </a:p>
          <a:p>
            <a:pPr lvl="0" algn="ctr"/>
            <a:r>
              <a:rPr lang="en-US" sz="1000" dirty="0" smtClean="0">
                <a:solidFill>
                  <a:srgbClr val="FFFFFF"/>
                </a:solidFill>
              </a:rPr>
              <a:t>disk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72" name="Straight Arrow Connector 271"/>
          <p:cNvCxnSpPr>
            <a:stCxn id="270" idx="4"/>
            <a:endCxn id="93" idx="1"/>
          </p:cNvCxnSpPr>
          <p:nvPr/>
        </p:nvCxnSpPr>
        <p:spPr>
          <a:xfrm>
            <a:off x="5031898" y="3501498"/>
            <a:ext cx="1471772" cy="18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4"/>
            <a:endCxn id="91" idx="1"/>
          </p:cNvCxnSpPr>
          <p:nvPr/>
        </p:nvCxnSpPr>
        <p:spPr>
          <a:xfrm flipV="1">
            <a:off x="5031898" y="1485186"/>
            <a:ext cx="803118" cy="268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1" idx="4"/>
            <a:endCxn id="93" idx="1"/>
          </p:cNvCxnSpPr>
          <p:nvPr/>
        </p:nvCxnSpPr>
        <p:spPr>
          <a:xfrm flipV="1">
            <a:off x="5031898" y="3686175"/>
            <a:ext cx="1471772" cy="48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25" idx="4"/>
            <a:endCxn id="91" idx="1"/>
          </p:cNvCxnSpPr>
          <p:nvPr/>
        </p:nvCxnSpPr>
        <p:spPr>
          <a:xfrm>
            <a:off x="5166360" y="1485186"/>
            <a:ext cx="668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5" idx="4"/>
            <a:endCxn id="93" idx="1"/>
          </p:cNvCxnSpPr>
          <p:nvPr/>
        </p:nvCxnSpPr>
        <p:spPr>
          <a:xfrm>
            <a:off x="5166360" y="1485186"/>
            <a:ext cx="1337310" cy="220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54430" y="853679"/>
            <a:ext cx="4011930" cy="1263015"/>
            <a:chOff x="1154430" y="844392"/>
            <a:chExt cx="4011930" cy="1263015"/>
          </a:xfrm>
        </p:grpSpPr>
        <p:sp>
          <p:nvSpPr>
            <p:cNvPr id="325" name="Can 324"/>
            <p:cNvSpPr/>
            <p:nvPr/>
          </p:nvSpPr>
          <p:spPr>
            <a:xfrm>
              <a:off x="4572000" y="1178719"/>
              <a:ext cx="594360" cy="594360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local</a:t>
              </a:r>
            </a:p>
            <a:p>
              <a:pPr algn="ctr"/>
              <a:r>
                <a:rPr lang="en-US" altLang="zh-CN" sz="1000" dirty="0" smtClean="0"/>
                <a:t>disk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54430" y="844392"/>
              <a:ext cx="3046095" cy="126301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20265" y="862965"/>
            <a:ext cx="113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40655" y="714375"/>
            <a:ext cx="0" cy="4011930"/>
          </a:xfrm>
          <a:prstGeom prst="line">
            <a:avLst/>
          </a:prstGeom>
          <a:ln w="12700" cmpd="sng">
            <a:solidFill>
              <a:schemeClr val="tx1">
                <a:alpha val="49000"/>
              </a:schemeClr>
            </a:solidFill>
            <a:prstDash val="dash"/>
            <a:round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708660" y="4170153"/>
            <a:ext cx="8172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736926" y="3501499"/>
            <a:ext cx="788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38161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7185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22" name="Rounded Rectangle 221"/>
          <p:cNvSpPr/>
          <p:nvPr/>
        </p:nvSpPr>
        <p:spPr>
          <a:xfrm>
            <a:off x="1303021" y="1160146"/>
            <a:ext cx="485508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cs typeface="Helvetica"/>
              </a:rPr>
              <a:t>f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ormat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1823086" y="1160146"/>
            <a:ext cx="483781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531870" y="1160145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combiner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343151" y="1160146"/>
            <a:ext cx="634098" cy="891540"/>
          </a:xfrm>
          <a:prstGeom prst="round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Helvetica"/>
              </a:rPr>
              <a:t>partitioner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3011805" y="1160145"/>
            <a:ext cx="445770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</a:t>
            </a:r>
            <a:r>
              <a:rPr lang="en-US" dirty="0"/>
              <a:t>reduce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280785" y="2200275"/>
            <a:ext cx="104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altLang="zh-CN" sz="1400" dirty="0" smtClean="0">
                <a:solidFill>
                  <a:srgbClr val="FF0000"/>
                </a:solidFill>
              </a:rPr>
              <a:t>[</a:t>
            </a:r>
            <a:r>
              <a:rPr lang="en-US" sz="1400" dirty="0" smtClean="0">
                <a:solidFill>
                  <a:srgbClr val="FF0000"/>
                </a:solidFill>
              </a:rPr>
              <a:t>1,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  <a:r>
              <a:rPr lang="en-US" altLang="zh-CN" sz="1400" dirty="0" smtClean="0">
                <a:solidFill>
                  <a:srgbClr val="FF0000"/>
                </a:solidFill>
              </a:rPr>
              <a:t>]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C, </a:t>
            </a:r>
            <a:r>
              <a:rPr lang="en-US" altLang="zh-CN" sz="1400" dirty="0" smtClean="0">
                <a:solidFill>
                  <a:srgbClr val="FF0000"/>
                </a:solidFill>
              </a:rPr>
              <a:t>[1,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2,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1]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95210" y="2200275"/>
            <a:ext cx="104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zh-CN" altLang="zh-CN" sz="1400" dirty="0">
                <a:solidFill>
                  <a:srgbClr val="FF0000"/>
                </a:solidFill>
              </a:rPr>
              <a:t>2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C, </a:t>
            </a:r>
            <a:r>
              <a:rPr lang="zh-CN" altLang="zh-CN" sz="1400" dirty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119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Reducer</a:t>
            </a:r>
          </a:p>
          <a:p>
            <a:pPr lvl="1"/>
            <a:r>
              <a:rPr lang="en-US" dirty="0">
                <a:latin typeface="微软雅黑"/>
                <a:ea typeface="微软雅黑"/>
                <a:cs typeface="微软雅黑"/>
              </a:rPr>
              <a:t>Aggregate results from map </a:t>
            </a:r>
            <a:r>
              <a:rPr lang="en-US" dirty="0" smtClean="0">
                <a:latin typeface="微软雅黑"/>
                <a:ea typeface="微软雅黑"/>
                <a:cs typeface="微软雅黑"/>
              </a:rPr>
              <a:t>phase</a:t>
            </a:r>
            <a:endParaRPr lang="en-US" dirty="0" smtClean="0"/>
          </a:p>
          <a:p>
            <a:pPr lvl="1"/>
            <a:r>
              <a:rPr lang="en-US" dirty="0" smtClean="0"/>
              <a:t>(K2, List(V2)) -&gt; List(K3, V3)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– </a:t>
            </a:r>
            <a:r>
              <a:rPr lang="en-US" dirty="0" smtClean="0"/>
              <a:t>reduce (2)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05840" y="2868930"/>
            <a:ext cx="4086225" cy="461665"/>
            <a:chOff x="1228725" y="3351848"/>
            <a:chExt cx="4086225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1228725" y="3351848"/>
              <a:ext cx="2303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(A, List(1, 2, 1))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0525" y="3351848"/>
              <a:ext cx="1114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(A, 4)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606165" y="3434090"/>
              <a:ext cx="520065" cy="297180"/>
            </a:xfrm>
            <a:prstGeom prst="rightArrow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2826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63215" y="335290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63215" y="402156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4300" y="1011555"/>
            <a:ext cx="74295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5905" y="3278614"/>
            <a:ext cx="742950" cy="44576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5905" y="3947268"/>
            <a:ext cx="742950" cy="4457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3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03670" y="353758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12455" y="1336596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zh-CN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1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38160" y="3537585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Helvetica"/>
              </a:rPr>
              <a:t>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8" name="Straight Arrow Connector 7"/>
          <p:cNvCxnSpPr>
            <a:endCxn id="69" idx="1"/>
          </p:cNvCxnSpPr>
          <p:nvPr/>
        </p:nvCxnSpPr>
        <p:spPr>
          <a:xfrm>
            <a:off x="560070" y="1485187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2268855" y="4170153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2268855" y="3501498"/>
            <a:ext cx="5943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0" idx="4"/>
            <a:endCxn id="91" idx="1"/>
          </p:cNvCxnSpPr>
          <p:nvPr/>
        </p:nvCxnSpPr>
        <p:spPr>
          <a:xfrm flipV="1">
            <a:off x="5031898" y="1485186"/>
            <a:ext cx="803118" cy="2016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271" idx="2"/>
          </p:cNvCxnSpPr>
          <p:nvPr/>
        </p:nvCxnSpPr>
        <p:spPr>
          <a:xfrm>
            <a:off x="3754755" y="417015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270" idx="2"/>
          </p:cNvCxnSpPr>
          <p:nvPr/>
        </p:nvCxnSpPr>
        <p:spPr>
          <a:xfrm>
            <a:off x="3754755" y="350149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3" idx="3"/>
            <a:endCxn id="96" idx="1"/>
          </p:cNvCxnSpPr>
          <p:nvPr/>
        </p:nvCxnSpPr>
        <p:spPr>
          <a:xfrm>
            <a:off x="7395210" y="36861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989570" y="1485186"/>
            <a:ext cx="222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4625" y="4503420"/>
            <a:ext cx="6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794886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00850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835016" y="853679"/>
            <a:ext cx="2154554" cy="1263014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246620" y="1104424"/>
            <a:ext cx="594360" cy="8915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format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983605" y="1104424"/>
            <a:ext cx="599003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merge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652260" y="1104424"/>
            <a:ext cx="520065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80785" y="80724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253" name="Straight Arrow Connector 252"/>
          <p:cNvCxnSpPr>
            <a:stCxn id="69" idx="3"/>
            <a:endCxn id="325" idx="2"/>
          </p:cNvCxnSpPr>
          <p:nvPr/>
        </p:nvCxnSpPr>
        <p:spPr>
          <a:xfrm flipV="1">
            <a:off x="4200525" y="1485186"/>
            <a:ext cx="3714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Can 269"/>
          <p:cNvSpPr/>
          <p:nvPr/>
        </p:nvSpPr>
        <p:spPr>
          <a:xfrm>
            <a:off x="4423410" y="3240405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</a:t>
            </a:r>
          </a:p>
          <a:p>
            <a:pPr algn="ctr"/>
            <a:r>
              <a:rPr lang="en-US" sz="1000" dirty="0" smtClean="0"/>
              <a:t>disk</a:t>
            </a:r>
            <a:endParaRPr lang="en-US" sz="1000" dirty="0"/>
          </a:p>
        </p:txBody>
      </p:sp>
      <p:sp>
        <p:nvSpPr>
          <p:cNvPr id="271" name="Can 270"/>
          <p:cNvSpPr/>
          <p:nvPr/>
        </p:nvSpPr>
        <p:spPr>
          <a:xfrm>
            <a:off x="4423410" y="3909060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local</a:t>
            </a:r>
          </a:p>
          <a:p>
            <a:pPr lvl="0" algn="ctr"/>
            <a:r>
              <a:rPr lang="en-US" sz="1000" dirty="0" smtClean="0">
                <a:solidFill>
                  <a:srgbClr val="FFFFFF"/>
                </a:solidFill>
              </a:rPr>
              <a:t>disk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72" name="Straight Arrow Connector 271"/>
          <p:cNvCxnSpPr>
            <a:stCxn id="270" idx="4"/>
            <a:endCxn id="93" idx="1"/>
          </p:cNvCxnSpPr>
          <p:nvPr/>
        </p:nvCxnSpPr>
        <p:spPr>
          <a:xfrm>
            <a:off x="5031898" y="3501498"/>
            <a:ext cx="1471772" cy="18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4"/>
            <a:endCxn id="91" idx="1"/>
          </p:cNvCxnSpPr>
          <p:nvPr/>
        </p:nvCxnSpPr>
        <p:spPr>
          <a:xfrm flipV="1">
            <a:off x="5031898" y="1485186"/>
            <a:ext cx="803118" cy="268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1" idx="4"/>
            <a:endCxn id="93" idx="1"/>
          </p:cNvCxnSpPr>
          <p:nvPr/>
        </p:nvCxnSpPr>
        <p:spPr>
          <a:xfrm flipV="1">
            <a:off x="5031898" y="3686175"/>
            <a:ext cx="1471772" cy="48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25" idx="4"/>
            <a:endCxn id="91" idx="1"/>
          </p:cNvCxnSpPr>
          <p:nvPr/>
        </p:nvCxnSpPr>
        <p:spPr>
          <a:xfrm>
            <a:off x="5166360" y="1485186"/>
            <a:ext cx="668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5" idx="4"/>
            <a:endCxn id="93" idx="1"/>
          </p:cNvCxnSpPr>
          <p:nvPr/>
        </p:nvCxnSpPr>
        <p:spPr>
          <a:xfrm>
            <a:off x="5166360" y="1485186"/>
            <a:ext cx="1337310" cy="220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54430" y="853679"/>
            <a:ext cx="4011930" cy="1263015"/>
            <a:chOff x="1154430" y="844392"/>
            <a:chExt cx="4011930" cy="1263015"/>
          </a:xfrm>
        </p:grpSpPr>
        <p:sp>
          <p:nvSpPr>
            <p:cNvPr id="325" name="Can 324"/>
            <p:cNvSpPr/>
            <p:nvPr/>
          </p:nvSpPr>
          <p:spPr>
            <a:xfrm>
              <a:off x="4572000" y="1178719"/>
              <a:ext cx="594360" cy="594360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local</a:t>
              </a:r>
            </a:p>
            <a:p>
              <a:pPr algn="ctr"/>
              <a:r>
                <a:rPr lang="en-US" altLang="zh-CN" sz="1000" dirty="0" smtClean="0"/>
                <a:t>disk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54430" y="844392"/>
              <a:ext cx="3046095" cy="126301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20265" y="862965"/>
            <a:ext cx="113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40655" y="714375"/>
            <a:ext cx="0" cy="4011930"/>
          </a:xfrm>
          <a:prstGeom prst="line">
            <a:avLst/>
          </a:prstGeom>
          <a:ln w="12700" cmpd="sng">
            <a:solidFill>
              <a:schemeClr val="tx1">
                <a:alpha val="49000"/>
              </a:schemeClr>
            </a:solidFill>
            <a:prstDash val="dash"/>
            <a:round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708660" y="4170153"/>
            <a:ext cx="8172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736926" y="3501499"/>
            <a:ext cx="788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38161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7185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22" name="Rounded Rectangle 221"/>
          <p:cNvSpPr/>
          <p:nvPr/>
        </p:nvSpPr>
        <p:spPr>
          <a:xfrm>
            <a:off x="1303021" y="1160146"/>
            <a:ext cx="485508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cs typeface="Helvetica"/>
              </a:rPr>
              <a:t>f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ormat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1823086" y="1160146"/>
            <a:ext cx="483781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531870" y="1160145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combiner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343151" y="1160146"/>
            <a:ext cx="634098" cy="891540"/>
          </a:xfrm>
          <a:prstGeom prst="round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Helvetica"/>
              </a:rPr>
              <a:t>partitioner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3011805" y="1160145"/>
            <a:ext cx="445770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output format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204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– </a:t>
            </a:r>
            <a:r>
              <a:rPr lang="en-US" dirty="0" smtClean="0"/>
              <a:t>output </a:t>
            </a:r>
            <a:r>
              <a:rPr lang="en-US" dirty="0"/>
              <a:t>format </a:t>
            </a:r>
            <a:r>
              <a:rPr lang="en-US" dirty="0" smtClean="0"/>
              <a:t>(2)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5775" y="1234440"/>
            <a:ext cx="8172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can process many different types of data formats, from flat text files to </a:t>
            </a:r>
            <a:r>
              <a:rPr lang="en-US" dirty="0" err="1" smtClean="0"/>
              <a:t>DataBase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OutputFormat</a:t>
            </a:r>
            <a:endParaRPr lang="en-US" dirty="0" smtClean="0"/>
          </a:p>
          <a:p>
            <a:pPr marL="798513" lvl="1" indent="-342900">
              <a:buFont typeface="+mj-lt"/>
              <a:buAutoNum type="arabicPeriod"/>
            </a:pPr>
            <a:r>
              <a:rPr lang="en-US" dirty="0" smtClean="0"/>
              <a:t>Validate the output-specification of the job. For example, check </a:t>
            </a:r>
            <a:r>
              <a:rPr lang="en-US" dirty="0" err="1" smtClean="0"/>
              <a:t>dir</a:t>
            </a:r>
            <a:r>
              <a:rPr lang="en-US" dirty="0" smtClean="0"/>
              <a:t> exist</a:t>
            </a:r>
          </a:p>
          <a:p>
            <a:pPr marL="798513" lvl="1" indent="-342900">
              <a:buFont typeface="+mj-lt"/>
              <a:buAutoNum type="arabicPeriod"/>
            </a:pPr>
            <a:r>
              <a:rPr lang="en-US" dirty="0" smtClean="0"/>
              <a:t>Write output into files or DB</a:t>
            </a:r>
          </a:p>
          <a:p>
            <a:pPr marL="798513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Ready to use, mostly paired with </a:t>
            </a:r>
            <a:r>
              <a:rPr lang="en-US" dirty="0" err="1" smtClean="0"/>
              <a:t>InputFormat</a:t>
            </a:r>
            <a:endParaRPr lang="en-US" dirty="0" smtClean="0"/>
          </a:p>
          <a:p>
            <a:pPr marL="741363" lvl="1" indent="-285750">
              <a:buFont typeface="Arial"/>
              <a:buChar char="•"/>
            </a:pPr>
            <a:r>
              <a:rPr lang="en-US" dirty="0" err="1" smtClean="0"/>
              <a:t>FileOutputFormat</a:t>
            </a:r>
            <a:endParaRPr lang="en-US" dirty="0" smtClean="0"/>
          </a:p>
          <a:p>
            <a:pPr marL="741363" lvl="1" indent="-285750">
              <a:buFont typeface="Arial"/>
              <a:buChar char="•"/>
            </a:pPr>
            <a:r>
              <a:rPr lang="en-US" dirty="0" err="1" smtClean="0"/>
              <a:t>DB</a:t>
            </a:r>
            <a:r>
              <a:rPr lang="en-US" dirty="0" err="1"/>
              <a:t>Out</a:t>
            </a:r>
            <a:r>
              <a:rPr lang="en-US" dirty="0" err="1" smtClean="0"/>
              <a:t>putFormat</a:t>
            </a:r>
            <a:endParaRPr lang="en-US" dirty="0" smtClean="0"/>
          </a:p>
          <a:p>
            <a:pPr marL="741363" lvl="1" indent="-285750">
              <a:buFont typeface="Arial"/>
              <a:buChar char="•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26063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63215" y="335290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63215" y="402156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4300" y="1011555"/>
            <a:ext cx="74295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5905" y="3278614"/>
            <a:ext cx="742950" cy="44576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5905" y="3947268"/>
            <a:ext cx="742950" cy="4457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3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03670" y="353758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12455" y="1336596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zh-CN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1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38160" y="3537585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Helvetica"/>
              </a:rPr>
              <a:t>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8" name="Straight Arrow Connector 7"/>
          <p:cNvCxnSpPr>
            <a:endCxn id="69" idx="1"/>
          </p:cNvCxnSpPr>
          <p:nvPr/>
        </p:nvCxnSpPr>
        <p:spPr>
          <a:xfrm>
            <a:off x="560070" y="1485187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2268855" y="4170153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2268855" y="3501498"/>
            <a:ext cx="5943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0" idx="4"/>
            <a:endCxn id="91" idx="1"/>
          </p:cNvCxnSpPr>
          <p:nvPr/>
        </p:nvCxnSpPr>
        <p:spPr>
          <a:xfrm flipV="1">
            <a:off x="5031898" y="1485186"/>
            <a:ext cx="803118" cy="2016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271" idx="2"/>
          </p:cNvCxnSpPr>
          <p:nvPr/>
        </p:nvCxnSpPr>
        <p:spPr>
          <a:xfrm>
            <a:off x="3754755" y="417015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270" idx="2"/>
          </p:cNvCxnSpPr>
          <p:nvPr/>
        </p:nvCxnSpPr>
        <p:spPr>
          <a:xfrm>
            <a:off x="3754755" y="350149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3" idx="3"/>
            <a:endCxn id="96" idx="1"/>
          </p:cNvCxnSpPr>
          <p:nvPr/>
        </p:nvCxnSpPr>
        <p:spPr>
          <a:xfrm>
            <a:off x="7395210" y="36861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989570" y="1485186"/>
            <a:ext cx="222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4625" y="4503420"/>
            <a:ext cx="6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794886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00850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835016" y="853679"/>
            <a:ext cx="2154554" cy="1263014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246620" y="1104424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format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983605" y="1104424"/>
            <a:ext cx="599003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merge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652260" y="1104424"/>
            <a:ext cx="520065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80785" y="80724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253" name="Straight Arrow Connector 252"/>
          <p:cNvCxnSpPr>
            <a:stCxn id="69" idx="3"/>
            <a:endCxn id="325" idx="2"/>
          </p:cNvCxnSpPr>
          <p:nvPr/>
        </p:nvCxnSpPr>
        <p:spPr>
          <a:xfrm flipV="1">
            <a:off x="4200525" y="1485186"/>
            <a:ext cx="3714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Can 269"/>
          <p:cNvSpPr/>
          <p:nvPr/>
        </p:nvSpPr>
        <p:spPr>
          <a:xfrm>
            <a:off x="4423410" y="3240405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</a:t>
            </a:r>
          </a:p>
          <a:p>
            <a:pPr algn="ctr"/>
            <a:r>
              <a:rPr lang="en-US" sz="1000" dirty="0" smtClean="0"/>
              <a:t>disk</a:t>
            </a:r>
            <a:endParaRPr lang="en-US" sz="1000" dirty="0"/>
          </a:p>
        </p:txBody>
      </p:sp>
      <p:sp>
        <p:nvSpPr>
          <p:cNvPr id="271" name="Can 270"/>
          <p:cNvSpPr/>
          <p:nvPr/>
        </p:nvSpPr>
        <p:spPr>
          <a:xfrm>
            <a:off x="4423410" y="3909060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local</a:t>
            </a:r>
          </a:p>
          <a:p>
            <a:pPr lvl="0" algn="ctr"/>
            <a:r>
              <a:rPr lang="en-US" sz="1000" dirty="0" smtClean="0">
                <a:solidFill>
                  <a:srgbClr val="FFFFFF"/>
                </a:solidFill>
              </a:rPr>
              <a:t>disk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72" name="Straight Arrow Connector 271"/>
          <p:cNvCxnSpPr>
            <a:stCxn id="270" idx="4"/>
            <a:endCxn id="93" idx="1"/>
          </p:cNvCxnSpPr>
          <p:nvPr/>
        </p:nvCxnSpPr>
        <p:spPr>
          <a:xfrm>
            <a:off x="5031898" y="3501498"/>
            <a:ext cx="1471772" cy="18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4"/>
            <a:endCxn id="91" idx="1"/>
          </p:cNvCxnSpPr>
          <p:nvPr/>
        </p:nvCxnSpPr>
        <p:spPr>
          <a:xfrm flipV="1">
            <a:off x="5031898" y="1485186"/>
            <a:ext cx="803118" cy="268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1" idx="4"/>
            <a:endCxn id="93" idx="1"/>
          </p:cNvCxnSpPr>
          <p:nvPr/>
        </p:nvCxnSpPr>
        <p:spPr>
          <a:xfrm flipV="1">
            <a:off x="5031898" y="3686175"/>
            <a:ext cx="1471772" cy="48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25" idx="4"/>
            <a:endCxn id="91" idx="1"/>
          </p:cNvCxnSpPr>
          <p:nvPr/>
        </p:nvCxnSpPr>
        <p:spPr>
          <a:xfrm>
            <a:off x="5166360" y="1485186"/>
            <a:ext cx="668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5" idx="4"/>
            <a:endCxn id="93" idx="1"/>
          </p:cNvCxnSpPr>
          <p:nvPr/>
        </p:nvCxnSpPr>
        <p:spPr>
          <a:xfrm>
            <a:off x="5166360" y="1485186"/>
            <a:ext cx="1337310" cy="220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54430" y="853679"/>
            <a:ext cx="4011930" cy="1263015"/>
            <a:chOff x="1154430" y="844392"/>
            <a:chExt cx="4011930" cy="1263015"/>
          </a:xfrm>
        </p:grpSpPr>
        <p:sp>
          <p:nvSpPr>
            <p:cNvPr id="325" name="Can 324"/>
            <p:cNvSpPr/>
            <p:nvPr/>
          </p:nvSpPr>
          <p:spPr>
            <a:xfrm>
              <a:off x="4572000" y="1178719"/>
              <a:ext cx="594360" cy="594360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local</a:t>
              </a:r>
            </a:p>
            <a:p>
              <a:pPr algn="ctr"/>
              <a:r>
                <a:rPr lang="en-US" altLang="zh-CN" sz="1000" dirty="0" smtClean="0"/>
                <a:t>disk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54430" y="844392"/>
              <a:ext cx="3046095" cy="126301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20265" y="862965"/>
            <a:ext cx="113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40655" y="714375"/>
            <a:ext cx="0" cy="4011930"/>
          </a:xfrm>
          <a:prstGeom prst="line">
            <a:avLst/>
          </a:prstGeom>
          <a:ln w="12700" cmpd="sng">
            <a:solidFill>
              <a:schemeClr val="tx1">
                <a:alpha val="49000"/>
              </a:schemeClr>
            </a:solidFill>
            <a:prstDash val="dash"/>
            <a:round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708660" y="4170153"/>
            <a:ext cx="8172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736926" y="3501499"/>
            <a:ext cx="788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38161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7185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22" name="Rounded Rectangle 221"/>
          <p:cNvSpPr/>
          <p:nvPr/>
        </p:nvSpPr>
        <p:spPr>
          <a:xfrm>
            <a:off x="1303021" y="1160146"/>
            <a:ext cx="485508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cs typeface="Helvetica"/>
              </a:rPr>
              <a:t>f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ormat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1823086" y="1160146"/>
            <a:ext cx="483781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531870" y="1160145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combiner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343151" y="1160146"/>
            <a:ext cx="634098" cy="891540"/>
          </a:xfrm>
          <a:prstGeom prst="round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Helvetica"/>
              </a:rPr>
              <a:t>partitioner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3011805" y="1160145"/>
            <a:ext cx="445770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Shuffle (1)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06165" y="2423160"/>
            <a:ext cx="178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shuffle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343150" y="862966"/>
            <a:ext cx="4309110" cy="1485900"/>
          </a:xfrm>
          <a:prstGeom prst="roundRect">
            <a:avLst/>
          </a:prstGeom>
          <a:noFill/>
          <a:ln w="7620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47204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unded Rectangle 162"/>
          <p:cNvSpPr/>
          <p:nvPr/>
        </p:nvSpPr>
        <p:spPr>
          <a:xfrm>
            <a:off x="5017770" y="1197291"/>
            <a:ext cx="3937635" cy="2526031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4300" y="1197292"/>
            <a:ext cx="4606290" cy="252603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– shuffle </a:t>
            </a:r>
            <a:r>
              <a:rPr lang="en-US" dirty="0" smtClean="0"/>
              <a:t>(2)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88595" y="1940242"/>
            <a:ext cx="445770" cy="1411605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0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split</a:t>
            </a:r>
            <a:endParaRPr lang="en-US" sz="1000" dirty="0" smtClean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82955" y="1940242"/>
            <a:ext cx="594360" cy="1411605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634365" y="2646045"/>
            <a:ext cx="14859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3"/>
            <a:endCxn id="21" idx="1"/>
          </p:cNvCxnSpPr>
          <p:nvPr/>
        </p:nvCxnSpPr>
        <p:spPr>
          <a:xfrm>
            <a:off x="1377315" y="2646045"/>
            <a:ext cx="29718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890" y="1271587"/>
            <a:ext cx="111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MapTask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674495" y="2534602"/>
            <a:ext cx="520065" cy="222885"/>
          </a:xfrm>
          <a:prstGeom prst="rect">
            <a:avLst/>
          </a:prstGeom>
          <a:solidFill>
            <a:srgbClr val="66B13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2640330" y="2014537"/>
            <a:ext cx="594360" cy="1263015"/>
            <a:chOff x="3606165" y="1828800"/>
            <a:chExt cx="668655" cy="1263015"/>
          </a:xfrm>
        </p:grpSpPr>
        <p:grpSp>
          <p:nvGrpSpPr>
            <p:cNvPr id="28" name="Group 27"/>
            <p:cNvGrpSpPr/>
            <p:nvPr/>
          </p:nvGrpSpPr>
          <p:grpSpPr>
            <a:xfrm>
              <a:off x="3606165" y="1828800"/>
              <a:ext cx="668655" cy="222885"/>
              <a:chOff x="3383280" y="1903095"/>
              <a:chExt cx="891541" cy="22288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581399" y="1903095"/>
                <a:ext cx="619125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606165" y="2868930"/>
              <a:ext cx="668655" cy="222885"/>
              <a:chOff x="3383280" y="1903095"/>
              <a:chExt cx="891541" cy="222885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774442" y="1903095"/>
                <a:ext cx="297179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06165" y="2348865"/>
              <a:ext cx="668655" cy="222885"/>
              <a:chOff x="3383280" y="1903095"/>
              <a:chExt cx="891541" cy="222885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81400" y="1903095"/>
                <a:ext cx="297182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606165" y="2534602"/>
            <a:ext cx="965835" cy="222885"/>
            <a:chOff x="3383280" y="1903095"/>
            <a:chExt cx="891541" cy="222885"/>
          </a:xfrm>
        </p:grpSpPr>
        <p:sp>
          <p:nvSpPr>
            <p:cNvPr id="116" name="Rectangle 115"/>
            <p:cNvSpPr/>
            <p:nvPr/>
          </p:nvSpPr>
          <p:spPr>
            <a:xfrm>
              <a:off x="3383280" y="1903095"/>
              <a:ext cx="44577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000501" y="1903095"/>
              <a:ext cx="27432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17608" y="1903095"/>
              <a:ext cx="334328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  <p:cxnSp>
        <p:nvCxnSpPr>
          <p:cNvPr id="126" name="Straight Arrow Connector 125"/>
          <p:cNvCxnSpPr>
            <a:stCxn id="21" idx="3"/>
            <a:endCxn id="79" idx="1"/>
          </p:cNvCxnSpPr>
          <p:nvPr/>
        </p:nvCxnSpPr>
        <p:spPr>
          <a:xfrm flipV="1">
            <a:off x="2194560" y="2125980"/>
            <a:ext cx="445770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3"/>
            <a:endCxn id="109" idx="1"/>
          </p:cNvCxnSpPr>
          <p:nvPr/>
        </p:nvCxnSpPr>
        <p:spPr>
          <a:xfrm>
            <a:off x="2194560" y="2646045"/>
            <a:ext cx="44577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1" idx="3"/>
            <a:endCxn id="104" idx="1"/>
          </p:cNvCxnSpPr>
          <p:nvPr/>
        </p:nvCxnSpPr>
        <p:spPr>
          <a:xfrm>
            <a:off x="2194560" y="2646045"/>
            <a:ext cx="445770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1" idx="3"/>
            <a:endCxn id="116" idx="1"/>
          </p:cNvCxnSpPr>
          <p:nvPr/>
        </p:nvCxnSpPr>
        <p:spPr>
          <a:xfrm>
            <a:off x="3234690" y="2646045"/>
            <a:ext cx="371475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1" idx="3"/>
            <a:endCxn id="116" idx="1"/>
          </p:cNvCxnSpPr>
          <p:nvPr/>
        </p:nvCxnSpPr>
        <p:spPr>
          <a:xfrm>
            <a:off x="3234690" y="2125980"/>
            <a:ext cx="371475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05" idx="3"/>
            <a:endCxn id="116" idx="1"/>
          </p:cNvCxnSpPr>
          <p:nvPr/>
        </p:nvCxnSpPr>
        <p:spPr>
          <a:xfrm flipV="1">
            <a:off x="3234690" y="2646045"/>
            <a:ext cx="371475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7395210" y="1791652"/>
            <a:ext cx="594360" cy="148590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8286750" y="1791652"/>
            <a:ext cx="445770" cy="148590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89245" y="1531620"/>
            <a:ext cx="1560194" cy="817245"/>
            <a:chOff x="6577966" y="1568768"/>
            <a:chExt cx="1263014" cy="817245"/>
          </a:xfrm>
        </p:grpSpPr>
        <p:sp>
          <p:nvSpPr>
            <p:cNvPr id="162" name="Rectangle 161"/>
            <p:cNvSpPr/>
            <p:nvPr/>
          </p:nvSpPr>
          <p:spPr>
            <a:xfrm>
              <a:off x="6577966" y="1568768"/>
              <a:ext cx="371475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577966" y="2163128"/>
              <a:ext cx="520065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283767" y="1828800"/>
              <a:ext cx="557213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173" name="Straight Arrow Connector 172"/>
            <p:cNvCxnSpPr>
              <a:stCxn id="166" idx="3"/>
              <a:endCxn id="169" idx="1"/>
            </p:cNvCxnSpPr>
            <p:nvPr/>
          </p:nvCxnSpPr>
          <p:spPr>
            <a:xfrm flipV="1">
              <a:off x="7098031" y="1940243"/>
              <a:ext cx="185736" cy="33432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62" idx="3"/>
              <a:endCxn id="169" idx="1"/>
            </p:cNvCxnSpPr>
            <p:nvPr/>
          </p:nvCxnSpPr>
          <p:spPr>
            <a:xfrm>
              <a:off x="6949441" y="1680211"/>
              <a:ext cx="334326" cy="26003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389245" y="2571750"/>
            <a:ext cx="1516857" cy="817245"/>
            <a:chOff x="6577966" y="1568768"/>
            <a:chExt cx="1300163" cy="817245"/>
          </a:xfrm>
        </p:grpSpPr>
        <p:sp>
          <p:nvSpPr>
            <p:cNvPr id="189" name="Rectangle 188"/>
            <p:cNvSpPr/>
            <p:nvPr/>
          </p:nvSpPr>
          <p:spPr>
            <a:xfrm>
              <a:off x="6577966" y="1568768"/>
              <a:ext cx="44577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577966" y="2163128"/>
              <a:ext cx="14859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395211" y="1828800"/>
              <a:ext cx="482918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cxnSp>
          <p:nvCxnSpPr>
            <p:cNvPr id="192" name="Straight Arrow Connector 191"/>
            <p:cNvCxnSpPr>
              <a:stCxn id="190" idx="3"/>
              <a:endCxn id="191" idx="1"/>
            </p:cNvCxnSpPr>
            <p:nvPr/>
          </p:nvCxnSpPr>
          <p:spPr>
            <a:xfrm flipV="1">
              <a:off x="6726556" y="1940243"/>
              <a:ext cx="668655" cy="33432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89" idx="3"/>
              <a:endCxn id="191" idx="1"/>
            </p:cNvCxnSpPr>
            <p:nvPr/>
          </p:nvCxnSpPr>
          <p:spPr>
            <a:xfrm>
              <a:off x="7023736" y="1680211"/>
              <a:ext cx="371475" cy="26003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Arrow Connector 193"/>
          <p:cNvCxnSpPr>
            <a:stCxn id="169" idx="3"/>
            <a:endCxn id="171" idx="1"/>
          </p:cNvCxnSpPr>
          <p:nvPr/>
        </p:nvCxnSpPr>
        <p:spPr>
          <a:xfrm>
            <a:off x="6949439" y="1903095"/>
            <a:ext cx="445771" cy="631507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1" idx="3"/>
            <a:endCxn id="171" idx="1"/>
          </p:cNvCxnSpPr>
          <p:nvPr/>
        </p:nvCxnSpPr>
        <p:spPr>
          <a:xfrm flipV="1">
            <a:off x="6906102" y="2534602"/>
            <a:ext cx="489108" cy="408623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1" idx="3"/>
            <a:endCxn id="172" idx="1"/>
          </p:cNvCxnSpPr>
          <p:nvPr/>
        </p:nvCxnSpPr>
        <p:spPr>
          <a:xfrm>
            <a:off x="7989570" y="2534602"/>
            <a:ext cx="29718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/>
          <p:cNvCxnSpPr>
            <a:stCxn id="116" idx="0"/>
            <a:endCxn id="162" idx="1"/>
          </p:cNvCxnSpPr>
          <p:nvPr/>
        </p:nvCxnSpPr>
        <p:spPr>
          <a:xfrm rot="5400000" flipH="1" flipV="1">
            <a:off x="4172665" y="1318023"/>
            <a:ext cx="891539" cy="154162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>
            <a:stCxn id="312" idx="0"/>
            <a:endCxn id="166" idx="1"/>
          </p:cNvCxnSpPr>
          <p:nvPr/>
        </p:nvCxnSpPr>
        <p:spPr>
          <a:xfrm rot="5400000" flipH="1" flipV="1">
            <a:off x="3661886" y="2701767"/>
            <a:ext cx="2191702" cy="1263015"/>
          </a:xfrm>
          <a:prstGeom prst="curvedConnector2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7246620" y="1271587"/>
            <a:ext cx="156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ReduceTask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3457575" y="4429125"/>
            <a:ext cx="13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other mappers</a:t>
            </a:r>
            <a:endParaRPr lang="en-US" sz="1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760720" y="4429125"/>
            <a:ext cx="13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other reducers</a:t>
            </a:r>
            <a:endParaRPr lang="en-US" sz="1400" dirty="0"/>
          </a:p>
        </p:txBody>
      </p:sp>
      <p:cxnSp>
        <p:nvCxnSpPr>
          <p:cNvPr id="320" name="Curved Connector 319"/>
          <p:cNvCxnSpPr>
            <a:stCxn id="119" idx="2"/>
            <a:endCxn id="313" idx="1"/>
          </p:cNvCxnSpPr>
          <p:nvPr/>
        </p:nvCxnSpPr>
        <p:spPr>
          <a:xfrm rot="16200000" flipH="1">
            <a:off x="4042320" y="2864613"/>
            <a:ext cx="1825527" cy="1611273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/>
          <p:cNvCxnSpPr>
            <a:stCxn id="118" idx="2"/>
            <a:endCxn id="313" idx="1"/>
          </p:cNvCxnSpPr>
          <p:nvPr/>
        </p:nvCxnSpPr>
        <p:spPr>
          <a:xfrm rot="16200000" flipH="1">
            <a:off x="4179302" y="3001595"/>
            <a:ext cx="1825527" cy="133731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urved Connector 333"/>
          <p:cNvCxnSpPr>
            <a:stCxn id="312" idx="0"/>
            <a:endCxn id="189" idx="1"/>
          </p:cNvCxnSpPr>
          <p:nvPr/>
        </p:nvCxnSpPr>
        <p:spPr>
          <a:xfrm rot="5400000" flipH="1" flipV="1">
            <a:off x="3884771" y="2924652"/>
            <a:ext cx="1745932" cy="1263015"/>
          </a:xfrm>
          <a:prstGeom prst="curvedConnector2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urved Connector 334"/>
          <p:cNvCxnSpPr>
            <a:stCxn id="312" idx="0"/>
            <a:endCxn id="190" idx="1"/>
          </p:cNvCxnSpPr>
          <p:nvPr/>
        </p:nvCxnSpPr>
        <p:spPr>
          <a:xfrm rot="5400000" flipH="1" flipV="1">
            <a:off x="4181951" y="3221832"/>
            <a:ext cx="1151572" cy="1263015"/>
          </a:xfrm>
          <a:prstGeom prst="curvedConnector2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525905" y="2088832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buffer in memory</a:t>
            </a:r>
            <a:endParaRPr lang="en-US" sz="1200" dirty="0"/>
          </a:p>
        </p:txBody>
      </p:sp>
      <p:sp>
        <p:nvSpPr>
          <p:cNvPr id="346" name="TextBox 345"/>
          <p:cNvSpPr txBox="1"/>
          <p:nvPr/>
        </p:nvSpPr>
        <p:spPr>
          <a:xfrm>
            <a:off x="1971675" y="1494472"/>
            <a:ext cx="156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partition, sort, combine and spill to disk</a:t>
            </a:r>
            <a:endParaRPr lang="en-US" sz="1200" dirty="0"/>
          </a:p>
        </p:txBody>
      </p:sp>
      <p:cxnSp>
        <p:nvCxnSpPr>
          <p:cNvPr id="347" name="Straight Arrow Connector 346"/>
          <p:cNvCxnSpPr>
            <a:endCxn id="104" idx="2"/>
          </p:cNvCxnSpPr>
          <p:nvPr/>
        </p:nvCxnSpPr>
        <p:spPr>
          <a:xfrm flipH="1" flipV="1">
            <a:off x="2788920" y="3277552"/>
            <a:ext cx="74295" cy="371475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 flipV="1">
            <a:off x="3011805" y="3277552"/>
            <a:ext cx="1" cy="371475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 flipV="1">
            <a:off x="3160395" y="3277552"/>
            <a:ext cx="74295" cy="371475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2640330" y="3649027"/>
            <a:ext cx="89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partitions</a:t>
            </a:r>
            <a:endParaRPr lang="en-US" sz="1200" dirty="0"/>
          </a:p>
        </p:txBody>
      </p:sp>
      <p:sp>
        <p:nvSpPr>
          <p:cNvPr id="353" name="TextBox 352"/>
          <p:cNvSpPr txBox="1"/>
          <p:nvPr/>
        </p:nvSpPr>
        <p:spPr>
          <a:xfrm>
            <a:off x="3383280" y="2051685"/>
            <a:ext cx="89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 on disk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782955" y="862965"/>
            <a:ext cx="10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map phase</a:t>
            </a:r>
            <a:endParaRPr lang="en-US" sz="1200" dirty="0"/>
          </a:p>
        </p:txBody>
      </p:sp>
      <p:sp>
        <p:nvSpPr>
          <p:cNvPr id="355" name="TextBox 354"/>
          <p:cNvSpPr txBox="1"/>
          <p:nvPr/>
        </p:nvSpPr>
        <p:spPr>
          <a:xfrm>
            <a:off x="3903345" y="862965"/>
            <a:ext cx="10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copy phase</a:t>
            </a:r>
            <a:endParaRPr lang="en-US" sz="12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389244" y="862965"/>
            <a:ext cx="156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 sort phase</a:t>
            </a:r>
            <a:endParaRPr lang="en-US" sz="1200" dirty="0"/>
          </a:p>
        </p:txBody>
      </p:sp>
      <p:sp>
        <p:nvSpPr>
          <p:cNvPr id="357" name="TextBox 356"/>
          <p:cNvSpPr txBox="1"/>
          <p:nvPr/>
        </p:nvSpPr>
        <p:spPr>
          <a:xfrm>
            <a:off x="7320914" y="862965"/>
            <a:ext cx="126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reduce phase</a:t>
            </a:r>
            <a:endParaRPr lang="en-US" sz="1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4126230" y="1531620"/>
            <a:ext cx="7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remote fetch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503670" y="2274570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5314950" y="2868930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5314950" y="1828800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</a:t>
            </a:r>
          </a:p>
        </p:txBody>
      </p:sp>
      <p:sp>
        <p:nvSpPr>
          <p:cNvPr id="164" name="Left Bracket 163"/>
          <p:cNvSpPr/>
          <p:nvPr/>
        </p:nvSpPr>
        <p:spPr>
          <a:xfrm rot="16200000">
            <a:off x="6095049" y="2757488"/>
            <a:ext cx="148589" cy="1560195"/>
          </a:xfrm>
          <a:prstGeom prst="leftBracket">
            <a:avLst>
              <a:gd name="adj" fmla="val 42521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extBox 383"/>
          <p:cNvSpPr txBox="1"/>
          <p:nvPr/>
        </p:nvSpPr>
        <p:spPr>
          <a:xfrm>
            <a:off x="5463540" y="3686175"/>
            <a:ext cx="141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memory and disk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2194560" y="788670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sort </a:t>
            </a:r>
            <a:r>
              <a:rPr lang="en-US" sz="1200" dirty="0" err="1" smtClean="0"/>
              <a:t>combie</a:t>
            </a:r>
            <a:r>
              <a:rPr lang="en-US" sz="1200" dirty="0" smtClean="0"/>
              <a:t> phase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04833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14300" y="1197292"/>
            <a:ext cx="4606290" cy="252603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– shuffle </a:t>
            </a:r>
            <a:r>
              <a:rPr lang="en-US" dirty="0" smtClean="0"/>
              <a:t>(3)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88595" y="1940242"/>
            <a:ext cx="445770" cy="1411605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0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split</a:t>
            </a:r>
            <a:endParaRPr lang="en-US" sz="1000" dirty="0" smtClean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82955" y="1940242"/>
            <a:ext cx="594360" cy="1411605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634365" y="2646045"/>
            <a:ext cx="14859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3"/>
            <a:endCxn id="21" idx="1"/>
          </p:cNvCxnSpPr>
          <p:nvPr/>
        </p:nvCxnSpPr>
        <p:spPr>
          <a:xfrm>
            <a:off x="1377315" y="2646045"/>
            <a:ext cx="29718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890" y="1271587"/>
            <a:ext cx="111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MapTask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674495" y="2534602"/>
            <a:ext cx="520065" cy="222885"/>
          </a:xfrm>
          <a:prstGeom prst="rect">
            <a:avLst/>
          </a:prstGeom>
          <a:solidFill>
            <a:srgbClr val="66B13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606165" y="2534602"/>
            <a:ext cx="965835" cy="222885"/>
            <a:chOff x="3383280" y="1903095"/>
            <a:chExt cx="891541" cy="222885"/>
          </a:xfrm>
        </p:grpSpPr>
        <p:sp>
          <p:nvSpPr>
            <p:cNvPr id="116" name="Rectangle 115"/>
            <p:cNvSpPr/>
            <p:nvPr/>
          </p:nvSpPr>
          <p:spPr>
            <a:xfrm>
              <a:off x="3383280" y="1903095"/>
              <a:ext cx="44577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000501" y="1903095"/>
              <a:ext cx="27432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17608" y="1903095"/>
              <a:ext cx="334328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4560" y="2534602"/>
            <a:ext cx="1040130" cy="222885"/>
            <a:chOff x="2194560" y="2534602"/>
            <a:chExt cx="1040130" cy="222885"/>
          </a:xfrm>
        </p:grpSpPr>
        <p:grpSp>
          <p:nvGrpSpPr>
            <p:cNvPr id="108" name="Group 107"/>
            <p:cNvGrpSpPr/>
            <p:nvPr/>
          </p:nvGrpSpPr>
          <p:grpSpPr>
            <a:xfrm>
              <a:off x="2640330" y="2534602"/>
              <a:ext cx="594360" cy="222885"/>
              <a:chOff x="3383280" y="1903095"/>
              <a:chExt cx="891541" cy="222885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81400" y="1903095"/>
                <a:ext cx="297182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cxnSp>
          <p:nvCxnSpPr>
            <p:cNvPr id="137" name="Straight Arrow Connector 136"/>
            <p:cNvCxnSpPr>
              <a:stCxn id="21" idx="3"/>
              <a:endCxn id="109" idx="1"/>
            </p:cNvCxnSpPr>
            <p:nvPr/>
          </p:nvCxnSpPr>
          <p:spPr>
            <a:xfrm>
              <a:off x="2194560" y="2646045"/>
              <a:ext cx="44577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194560" y="2646045"/>
            <a:ext cx="1040130" cy="631507"/>
            <a:chOff x="2194560" y="2646045"/>
            <a:chExt cx="1040130" cy="631507"/>
          </a:xfrm>
        </p:grpSpPr>
        <p:grpSp>
          <p:nvGrpSpPr>
            <p:cNvPr id="103" name="Group 102"/>
            <p:cNvGrpSpPr/>
            <p:nvPr/>
          </p:nvGrpSpPr>
          <p:grpSpPr>
            <a:xfrm>
              <a:off x="2640330" y="3054667"/>
              <a:ext cx="594360" cy="222885"/>
              <a:chOff x="3383280" y="1903095"/>
              <a:chExt cx="891541" cy="222885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774442" y="1903095"/>
                <a:ext cx="297179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cxnSp>
          <p:nvCxnSpPr>
            <p:cNvPr id="138" name="Straight Arrow Connector 137"/>
            <p:cNvCxnSpPr>
              <a:stCxn id="21" idx="3"/>
              <a:endCxn id="104" idx="1"/>
            </p:cNvCxnSpPr>
            <p:nvPr/>
          </p:nvCxnSpPr>
          <p:spPr>
            <a:xfrm>
              <a:off x="2194560" y="2646045"/>
              <a:ext cx="445770" cy="520065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/>
          <p:cNvCxnSpPr>
            <a:stCxn id="111" idx="3"/>
            <a:endCxn id="116" idx="1"/>
          </p:cNvCxnSpPr>
          <p:nvPr/>
        </p:nvCxnSpPr>
        <p:spPr>
          <a:xfrm>
            <a:off x="3234690" y="2646045"/>
            <a:ext cx="371475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1" idx="3"/>
            <a:endCxn id="116" idx="1"/>
          </p:cNvCxnSpPr>
          <p:nvPr/>
        </p:nvCxnSpPr>
        <p:spPr>
          <a:xfrm>
            <a:off x="3234690" y="2125980"/>
            <a:ext cx="371475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05" idx="3"/>
            <a:endCxn id="116" idx="1"/>
          </p:cNvCxnSpPr>
          <p:nvPr/>
        </p:nvCxnSpPr>
        <p:spPr>
          <a:xfrm flipV="1">
            <a:off x="3234690" y="2646045"/>
            <a:ext cx="371475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525905" y="2088832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buffer in memory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71675" y="1494472"/>
            <a:ext cx="1560195" cy="1151573"/>
            <a:chOff x="1971675" y="1494472"/>
            <a:chExt cx="1560195" cy="1151573"/>
          </a:xfrm>
        </p:grpSpPr>
        <p:grpSp>
          <p:nvGrpSpPr>
            <p:cNvPr id="2" name="Group 1"/>
            <p:cNvGrpSpPr/>
            <p:nvPr/>
          </p:nvGrpSpPr>
          <p:grpSpPr>
            <a:xfrm>
              <a:off x="2194560" y="2014537"/>
              <a:ext cx="1040130" cy="631508"/>
              <a:chOff x="2194560" y="2014537"/>
              <a:chExt cx="1040130" cy="63150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640330" y="2014537"/>
                <a:ext cx="594360" cy="222885"/>
                <a:chOff x="3383280" y="1903095"/>
                <a:chExt cx="891541" cy="22288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3383280" y="1903095"/>
                  <a:ext cx="445770" cy="222885"/>
                </a:xfrm>
                <a:prstGeom prst="rect">
                  <a:avLst/>
                </a:prstGeom>
                <a:solidFill>
                  <a:srgbClr val="66B132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829051" y="1903095"/>
                  <a:ext cx="445770" cy="222885"/>
                </a:xfrm>
                <a:prstGeom prst="rect">
                  <a:avLst/>
                </a:prstGeom>
                <a:solidFill>
                  <a:srgbClr val="66B132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581399" y="1903095"/>
                  <a:ext cx="619125" cy="222885"/>
                </a:xfrm>
                <a:prstGeom prst="rect">
                  <a:avLst/>
                </a:prstGeom>
                <a:solidFill>
                  <a:srgbClr val="66B132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cap="all" dirty="0">
                    <a:solidFill>
                      <a:schemeClr val="bg1"/>
                    </a:solidFill>
                    <a:cs typeface="Helvetica"/>
                  </a:endParaRPr>
                </a:p>
              </p:txBody>
            </p:sp>
          </p:grpSp>
          <p:cxnSp>
            <p:nvCxnSpPr>
              <p:cNvPr id="126" name="Straight Arrow Connector 125"/>
              <p:cNvCxnSpPr>
                <a:stCxn id="21" idx="3"/>
                <a:endCxn id="79" idx="1"/>
              </p:cNvCxnSpPr>
              <p:nvPr/>
            </p:nvCxnSpPr>
            <p:spPr>
              <a:xfrm flipV="1">
                <a:off x="2194560" y="2125980"/>
                <a:ext cx="445770" cy="52006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6" name="TextBox 345"/>
            <p:cNvSpPr txBox="1"/>
            <p:nvPr/>
          </p:nvSpPr>
          <p:spPr>
            <a:xfrm>
              <a:off x="1971675" y="1494472"/>
              <a:ext cx="1560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partition, sort, combine and spill to disk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40330" y="3277552"/>
            <a:ext cx="891540" cy="648474"/>
            <a:chOff x="2640330" y="3277552"/>
            <a:chExt cx="891540" cy="648474"/>
          </a:xfrm>
        </p:grpSpPr>
        <p:cxnSp>
          <p:nvCxnSpPr>
            <p:cNvPr id="347" name="Straight Arrow Connector 346"/>
            <p:cNvCxnSpPr>
              <a:endCxn id="104" idx="2"/>
            </p:cNvCxnSpPr>
            <p:nvPr/>
          </p:nvCxnSpPr>
          <p:spPr>
            <a:xfrm flipH="1" flipV="1">
              <a:off x="2788920" y="3277552"/>
              <a:ext cx="74295" cy="371475"/>
            </a:xfrm>
            <a:prstGeom prst="straightConnector1">
              <a:avLst/>
            </a:prstGeom>
            <a:ln>
              <a:solidFill>
                <a:srgbClr val="660066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 flipV="1">
              <a:off x="3011805" y="3277552"/>
              <a:ext cx="1" cy="371475"/>
            </a:xfrm>
            <a:prstGeom prst="straightConnector1">
              <a:avLst/>
            </a:prstGeom>
            <a:ln>
              <a:solidFill>
                <a:srgbClr val="660066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 flipV="1">
              <a:off x="3160395" y="3277552"/>
              <a:ext cx="74295" cy="371475"/>
            </a:xfrm>
            <a:prstGeom prst="straightConnector1">
              <a:avLst/>
            </a:prstGeom>
            <a:ln>
              <a:solidFill>
                <a:srgbClr val="660066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/>
            <p:cNvSpPr txBox="1"/>
            <p:nvPr/>
          </p:nvSpPr>
          <p:spPr>
            <a:xfrm>
              <a:off x="2640330" y="3649027"/>
              <a:ext cx="891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partitions</a:t>
              </a:r>
              <a:endParaRPr lang="en-US" sz="1200" dirty="0"/>
            </a:p>
          </p:txBody>
        </p:sp>
      </p:grpSp>
      <p:sp>
        <p:nvSpPr>
          <p:cNvPr id="353" name="TextBox 352"/>
          <p:cNvSpPr txBox="1"/>
          <p:nvPr/>
        </p:nvSpPr>
        <p:spPr>
          <a:xfrm>
            <a:off x="3383280" y="2051685"/>
            <a:ext cx="89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 on disk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782955" y="862965"/>
            <a:ext cx="10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map phase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194560" y="788670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sort </a:t>
            </a:r>
            <a:r>
              <a:rPr lang="en-US" sz="1200" dirty="0" err="1" smtClean="0"/>
              <a:t>combie</a:t>
            </a:r>
            <a:r>
              <a:rPr lang="en-US" sz="1200" dirty="0" smtClean="0"/>
              <a:t> phase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25449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345" grpId="0"/>
      <p:bldP spid="3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unded Rectangle 162"/>
          <p:cNvSpPr/>
          <p:nvPr/>
        </p:nvSpPr>
        <p:spPr>
          <a:xfrm>
            <a:off x="5017770" y="1197291"/>
            <a:ext cx="3937635" cy="2526031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4300" y="1197292"/>
            <a:ext cx="4606290" cy="252603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– shuffle </a:t>
            </a:r>
            <a:r>
              <a:rPr lang="en-US" dirty="0" smtClean="0"/>
              <a:t>(4)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88595" y="1940242"/>
            <a:ext cx="445770" cy="1411605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0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split</a:t>
            </a:r>
            <a:endParaRPr lang="en-US" sz="1000" dirty="0" smtClean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82955" y="1940242"/>
            <a:ext cx="594360" cy="1411605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634365" y="2646045"/>
            <a:ext cx="14859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3"/>
            <a:endCxn id="21" idx="1"/>
          </p:cNvCxnSpPr>
          <p:nvPr/>
        </p:nvCxnSpPr>
        <p:spPr>
          <a:xfrm>
            <a:off x="1377315" y="2646045"/>
            <a:ext cx="29718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890" y="1271587"/>
            <a:ext cx="111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MapTask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674495" y="2534602"/>
            <a:ext cx="520065" cy="222885"/>
          </a:xfrm>
          <a:prstGeom prst="rect">
            <a:avLst/>
          </a:prstGeom>
          <a:solidFill>
            <a:srgbClr val="66B13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2640330" y="2014537"/>
            <a:ext cx="594360" cy="1263015"/>
            <a:chOff x="3606165" y="1828800"/>
            <a:chExt cx="668655" cy="1263015"/>
          </a:xfrm>
        </p:grpSpPr>
        <p:grpSp>
          <p:nvGrpSpPr>
            <p:cNvPr id="28" name="Group 27"/>
            <p:cNvGrpSpPr/>
            <p:nvPr/>
          </p:nvGrpSpPr>
          <p:grpSpPr>
            <a:xfrm>
              <a:off x="3606165" y="1828800"/>
              <a:ext cx="668655" cy="222885"/>
              <a:chOff x="3383280" y="1903095"/>
              <a:chExt cx="891541" cy="22288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581399" y="1903095"/>
                <a:ext cx="619125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606165" y="2868930"/>
              <a:ext cx="668655" cy="222885"/>
              <a:chOff x="3383280" y="1903095"/>
              <a:chExt cx="891541" cy="222885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774442" y="1903095"/>
                <a:ext cx="297179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06165" y="2348865"/>
              <a:ext cx="668655" cy="222885"/>
              <a:chOff x="3383280" y="1903095"/>
              <a:chExt cx="891541" cy="222885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383280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829051" y="1903095"/>
                <a:ext cx="445770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81400" y="1903095"/>
                <a:ext cx="297182" cy="222885"/>
              </a:xfrm>
              <a:prstGeom prst="rect">
                <a:avLst/>
              </a:prstGeom>
              <a:solidFill>
                <a:srgbClr val="66B13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cap="all" dirty="0">
                  <a:solidFill>
                    <a:schemeClr val="bg1"/>
                  </a:solidFill>
                  <a:cs typeface="Helvetica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606165" y="2534602"/>
            <a:ext cx="965835" cy="222885"/>
            <a:chOff x="3383280" y="1903095"/>
            <a:chExt cx="891541" cy="222885"/>
          </a:xfrm>
        </p:grpSpPr>
        <p:sp>
          <p:nvSpPr>
            <p:cNvPr id="116" name="Rectangle 115"/>
            <p:cNvSpPr/>
            <p:nvPr/>
          </p:nvSpPr>
          <p:spPr>
            <a:xfrm>
              <a:off x="3383280" y="1903095"/>
              <a:ext cx="44577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000501" y="1903095"/>
              <a:ext cx="274320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17608" y="1903095"/>
              <a:ext cx="334328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</p:grpSp>
      <p:cxnSp>
        <p:nvCxnSpPr>
          <p:cNvPr id="126" name="Straight Arrow Connector 125"/>
          <p:cNvCxnSpPr>
            <a:stCxn id="21" idx="3"/>
            <a:endCxn id="79" idx="1"/>
          </p:cNvCxnSpPr>
          <p:nvPr/>
        </p:nvCxnSpPr>
        <p:spPr>
          <a:xfrm flipV="1">
            <a:off x="2194560" y="2125980"/>
            <a:ext cx="445770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3"/>
            <a:endCxn id="109" idx="1"/>
          </p:cNvCxnSpPr>
          <p:nvPr/>
        </p:nvCxnSpPr>
        <p:spPr>
          <a:xfrm>
            <a:off x="2194560" y="2646045"/>
            <a:ext cx="44577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1" idx="3"/>
            <a:endCxn id="104" idx="1"/>
          </p:cNvCxnSpPr>
          <p:nvPr/>
        </p:nvCxnSpPr>
        <p:spPr>
          <a:xfrm>
            <a:off x="2194560" y="2646045"/>
            <a:ext cx="445770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1" idx="3"/>
            <a:endCxn id="116" idx="1"/>
          </p:cNvCxnSpPr>
          <p:nvPr/>
        </p:nvCxnSpPr>
        <p:spPr>
          <a:xfrm>
            <a:off x="3234690" y="2646045"/>
            <a:ext cx="371475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1" idx="3"/>
            <a:endCxn id="116" idx="1"/>
          </p:cNvCxnSpPr>
          <p:nvPr/>
        </p:nvCxnSpPr>
        <p:spPr>
          <a:xfrm>
            <a:off x="3234690" y="2125980"/>
            <a:ext cx="371475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05" idx="3"/>
            <a:endCxn id="116" idx="1"/>
          </p:cNvCxnSpPr>
          <p:nvPr/>
        </p:nvCxnSpPr>
        <p:spPr>
          <a:xfrm flipV="1">
            <a:off x="3234690" y="2646045"/>
            <a:ext cx="371475" cy="5200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7395210" y="1791652"/>
            <a:ext cx="594360" cy="148590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8286750" y="1791652"/>
            <a:ext cx="445770" cy="148590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261117" y="1791652"/>
            <a:ext cx="688322" cy="222885"/>
          </a:xfrm>
          <a:prstGeom prst="rect">
            <a:avLst/>
          </a:prstGeom>
          <a:solidFill>
            <a:srgbClr val="66B13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342698" y="2831782"/>
            <a:ext cx="563404" cy="222885"/>
          </a:xfrm>
          <a:prstGeom prst="rect">
            <a:avLst/>
          </a:prstGeom>
          <a:solidFill>
            <a:srgbClr val="66B13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197" name="Straight Arrow Connector 196"/>
          <p:cNvCxnSpPr>
            <a:stCxn id="171" idx="3"/>
            <a:endCxn id="172" idx="1"/>
          </p:cNvCxnSpPr>
          <p:nvPr/>
        </p:nvCxnSpPr>
        <p:spPr>
          <a:xfrm>
            <a:off x="7989570" y="2534602"/>
            <a:ext cx="29718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7246620" y="1271587"/>
            <a:ext cx="156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ReduceTask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4149447" y="2757486"/>
            <a:ext cx="2948583" cy="1979416"/>
            <a:chOff x="4149447" y="2757486"/>
            <a:chExt cx="2948583" cy="1979416"/>
          </a:xfrm>
        </p:grpSpPr>
        <p:sp>
          <p:nvSpPr>
            <p:cNvPr id="313" name="TextBox 312"/>
            <p:cNvSpPr txBox="1"/>
            <p:nvPr/>
          </p:nvSpPr>
          <p:spPr>
            <a:xfrm>
              <a:off x="5760720" y="4429125"/>
              <a:ext cx="1337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other reducers</a:t>
              </a:r>
              <a:endParaRPr lang="en-US" sz="14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49447" y="2757486"/>
              <a:ext cx="1611274" cy="1825527"/>
              <a:chOff x="4149447" y="2757486"/>
              <a:chExt cx="1611274" cy="1825527"/>
            </a:xfrm>
          </p:grpSpPr>
          <p:cxnSp>
            <p:nvCxnSpPr>
              <p:cNvPr id="320" name="Curved Connector 319"/>
              <p:cNvCxnSpPr>
                <a:stCxn id="119" idx="2"/>
                <a:endCxn id="313" idx="1"/>
              </p:cNvCxnSpPr>
              <p:nvPr/>
            </p:nvCxnSpPr>
            <p:spPr>
              <a:xfrm rot="16200000" flipH="1">
                <a:off x="4042320" y="2864613"/>
                <a:ext cx="1825527" cy="1611273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urved Connector 328"/>
              <p:cNvCxnSpPr>
                <a:stCxn id="118" idx="2"/>
                <a:endCxn id="313" idx="1"/>
              </p:cNvCxnSpPr>
              <p:nvPr/>
            </p:nvCxnSpPr>
            <p:spPr>
              <a:xfrm rot="16200000" flipH="1">
                <a:off x="4179302" y="3001595"/>
                <a:ext cx="1825527" cy="1337310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457575" y="2125980"/>
            <a:ext cx="2574103" cy="2610922"/>
            <a:chOff x="3457575" y="2125980"/>
            <a:chExt cx="2574103" cy="2610922"/>
          </a:xfrm>
        </p:grpSpPr>
        <p:sp>
          <p:nvSpPr>
            <p:cNvPr id="166" name="Rectangle 165"/>
            <p:cNvSpPr/>
            <p:nvPr/>
          </p:nvSpPr>
          <p:spPr>
            <a:xfrm>
              <a:off x="5389245" y="2125980"/>
              <a:ext cx="642433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389245" y="2571750"/>
              <a:ext cx="520065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389245" y="3166110"/>
              <a:ext cx="173355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57575" y="2237424"/>
              <a:ext cx="1931669" cy="2499478"/>
              <a:chOff x="3457575" y="2237424"/>
              <a:chExt cx="1931669" cy="2499478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3457575" y="4429125"/>
                <a:ext cx="13373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other mappers</a:t>
                </a:r>
                <a:endParaRPr lang="en-US" sz="1400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4126229" y="2237424"/>
                <a:ext cx="1263015" cy="2191702"/>
                <a:chOff x="4126229" y="2237424"/>
                <a:chExt cx="1263015" cy="2191702"/>
              </a:xfrm>
            </p:grpSpPr>
            <p:cxnSp>
              <p:nvCxnSpPr>
                <p:cNvPr id="299" name="Curved Connector 298"/>
                <p:cNvCxnSpPr>
                  <a:stCxn id="312" idx="0"/>
                  <a:endCxn id="166" idx="1"/>
                </p:cNvCxnSpPr>
                <p:nvPr/>
              </p:nvCxnSpPr>
              <p:spPr>
                <a:xfrm rot="5400000" flipH="1" flipV="1">
                  <a:off x="3661886" y="2701767"/>
                  <a:ext cx="2191702" cy="1263015"/>
                </a:xfrm>
                <a:prstGeom prst="curvedConnector2">
                  <a:avLst/>
                </a:prstGeom>
                <a:ln>
                  <a:solidFill>
                    <a:srgbClr val="0080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Curved Connector 333"/>
                <p:cNvCxnSpPr>
                  <a:stCxn id="312" idx="0"/>
                  <a:endCxn id="189" idx="1"/>
                </p:cNvCxnSpPr>
                <p:nvPr/>
              </p:nvCxnSpPr>
              <p:spPr>
                <a:xfrm rot="5400000" flipH="1" flipV="1">
                  <a:off x="3884771" y="2924652"/>
                  <a:ext cx="1745932" cy="1263015"/>
                </a:xfrm>
                <a:prstGeom prst="curvedConnector2">
                  <a:avLst/>
                </a:prstGeom>
                <a:ln>
                  <a:solidFill>
                    <a:srgbClr val="0080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Curved Connector 334"/>
                <p:cNvCxnSpPr>
                  <a:stCxn id="312" idx="0"/>
                  <a:endCxn id="190" idx="1"/>
                </p:cNvCxnSpPr>
                <p:nvPr/>
              </p:nvCxnSpPr>
              <p:spPr>
                <a:xfrm rot="5400000" flipH="1" flipV="1">
                  <a:off x="4181951" y="3221832"/>
                  <a:ext cx="1151572" cy="1263015"/>
                </a:xfrm>
                <a:prstGeom prst="curvedConnector2">
                  <a:avLst/>
                </a:prstGeom>
                <a:ln>
                  <a:solidFill>
                    <a:srgbClr val="0080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5" name="TextBox 344"/>
          <p:cNvSpPr txBox="1"/>
          <p:nvPr/>
        </p:nvSpPr>
        <p:spPr>
          <a:xfrm>
            <a:off x="1525905" y="2088832"/>
            <a:ext cx="8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buffer in memory</a:t>
            </a:r>
            <a:endParaRPr lang="en-US" sz="1200" dirty="0"/>
          </a:p>
        </p:txBody>
      </p:sp>
      <p:sp>
        <p:nvSpPr>
          <p:cNvPr id="346" name="TextBox 345"/>
          <p:cNvSpPr txBox="1"/>
          <p:nvPr/>
        </p:nvSpPr>
        <p:spPr>
          <a:xfrm>
            <a:off x="1971675" y="1494472"/>
            <a:ext cx="156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partition, sort, combine and spill to disk</a:t>
            </a:r>
            <a:endParaRPr lang="en-US" sz="1200" dirty="0"/>
          </a:p>
        </p:txBody>
      </p:sp>
      <p:cxnSp>
        <p:nvCxnSpPr>
          <p:cNvPr id="347" name="Straight Arrow Connector 346"/>
          <p:cNvCxnSpPr>
            <a:endCxn id="104" idx="2"/>
          </p:cNvCxnSpPr>
          <p:nvPr/>
        </p:nvCxnSpPr>
        <p:spPr>
          <a:xfrm flipH="1" flipV="1">
            <a:off x="2788920" y="3277552"/>
            <a:ext cx="74295" cy="371475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 flipV="1">
            <a:off x="3011805" y="3277552"/>
            <a:ext cx="1" cy="371475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 flipV="1">
            <a:off x="3160395" y="3277552"/>
            <a:ext cx="74295" cy="371475"/>
          </a:xfrm>
          <a:prstGeom prst="straightConnector1">
            <a:avLst/>
          </a:prstGeom>
          <a:ln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2640330" y="3649027"/>
            <a:ext cx="89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partitions</a:t>
            </a:r>
            <a:endParaRPr lang="en-US" sz="1200" dirty="0"/>
          </a:p>
        </p:txBody>
      </p:sp>
      <p:sp>
        <p:nvSpPr>
          <p:cNvPr id="353" name="TextBox 352"/>
          <p:cNvSpPr txBox="1"/>
          <p:nvPr/>
        </p:nvSpPr>
        <p:spPr>
          <a:xfrm>
            <a:off x="3383280" y="2051685"/>
            <a:ext cx="89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 on disk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782955" y="862965"/>
            <a:ext cx="10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map phase</a:t>
            </a:r>
            <a:endParaRPr lang="en-US" sz="1200" dirty="0"/>
          </a:p>
        </p:txBody>
      </p:sp>
      <p:sp>
        <p:nvSpPr>
          <p:cNvPr id="355" name="TextBox 354"/>
          <p:cNvSpPr txBox="1"/>
          <p:nvPr/>
        </p:nvSpPr>
        <p:spPr>
          <a:xfrm>
            <a:off x="3903345" y="862965"/>
            <a:ext cx="10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copy phase</a:t>
            </a:r>
            <a:endParaRPr lang="en-US" sz="12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389244" y="862965"/>
            <a:ext cx="156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 sort phase</a:t>
            </a:r>
            <a:endParaRPr lang="en-US" sz="1200" dirty="0"/>
          </a:p>
        </p:txBody>
      </p:sp>
      <p:sp>
        <p:nvSpPr>
          <p:cNvPr id="357" name="TextBox 356"/>
          <p:cNvSpPr txBox="1"/>
          <p:nvPr/>
        </p:nvSpPr>
        <p:spPr>
          <a:xfrm>
            <a:off x="7320914" y="862965"/>
            <a:ext cx="126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reduce phase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47624" y="1531620"/>
            <a:ext cx="2000502" cy="1002983"/>
            <a:chOff x="3847624" y="1531620"/>
            <a:chExt cx="2000502" cy="1002983"/>
          </a:xfrm>
        </p:grpSpPr>
        <p:sp>
          <p:nvSpPr>
            <p:cNvPr id="162" name="Rectangle 161"/>
            <p:cNvSpPr/>
            <p:nvPr/>
          </p:nvSpPr>
          <p:spPr>
            <a:xfrm>
              <a:off x="5389245" y="1531620"/>
              <a:ext cx="458881" cy="222885"/>
            </a:xfrm>
            <a:prstGeom prst="rect">
              <a:avLst/>
            </a:prstGeom>
            <a:solidFill>
              <a:srgbClr val="66B13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7624" y="1531620"/>
              <a:ext cx="1541621" cy="1002983"/>
              <a:chOff x="3847624" y="1531620"/>
              <a:chExt cx="1541621" cy="1002983"/>
            </a:xfrm>
          </p:grpSpPr>
          <p:cxnSp>
            <p:nvCxnSpPr>
              <p:cNvPr id="294" name="Curved Connector 293"/>
              <p:cNvCxnSpPr>
                <a:stCxn id="116" idx="0"/>
                <a:endCxn id="162" idx="1"/>
              </p:cNvCxnSpPr>
              <p:nvPr/>
            </p:nvCxnSpPr>
            <p:spPr>
              <a:xfrm rot="5400000" flipH="1" flipV="1">
                <a:off x="4172665" y="1318023"/>
                <a:ext cx="891539" cy="1541621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68"/>
              <p:cNvSpPr txBox="1"/>
              <p:nvPr/>
            </p:nvSpPr>
            <p:spPr>
              <a:xfrm>
                <a:off x="4126230" y="1531620"/>
                <a:ext cx="742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remote fetch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503670" y="1903095"/>
            <a:ext cx="891540" cy="1040130"/>
            <a:chOff x="6503670" y="1903095"/>
            <a:chExt cx="891540" cy="1040130"/>
          </a:xfrm>
        </p:grpSpPr>
        <p:cxnSp>
          <p:nvCxnSpPr>
            <p:cNvPr id="194" name="Straight Arrow Connector 193"/>
            <p:cNvCxnSpPr>
              <a:stCxn id="169" idx="3"/>
              <a:endCxn id="171" idx="1"/>
            </p:cNvCxnSpPr>
            <p:nvPr/>
          </p:nvCxnSpPr>
          <p:spPr>
            <a:xfrm>
              <a:off x="6949439" y="1903095"/>
              <a:ext cx="445771" cy="631507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3"/>
              <a:endCxn id="171" idx="1"/>
            </p:cNvCxnSpPr>
            <p:nvPr/>
          </p:nvCxnSpPr>
          <p:spPr>
            <a:xfrm flipV="1">
              <a:off x="6906102" y="2534602"/>
              <a:ext cx="489108" cy="408623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TextBox 369"/>
            <p:cNvSpPr txBox="1"/>
            <p:nvPr/>
          </p:nvSpPr>
          <p:spPr>
            <a:xfrm>
              <a:off x="6503670" y="2274570"/>
              <a:ext cx="742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14950" y="2683193"/>
            <a:ext cx="1027748" cy="594360"/>
            <a:chOff x="5314950" y="2683193"/>
            <a:chExt cx="1027748" cy="594360"/>
          </a:xfrm>
        </p:grpSpPr>
        <p:cxnSp>
          <p:nvCxnSpPr>
            <p:cNvPr id="192" name="Straight Arrow Connector 191"/>
            <p:cNvCxnSpPr>
              <a:stCxn id="190" idx="3"/>
              <a:endCxn id="191" idx="1"/>
            </p:cNvCxnSpPr>
            <p:nvPr/>
          </p:nvCxnSpPr>
          <p:spPr>
            <a:xfrm flipV="1">
              <a:off x="5562600" y="2943225"/>
              <a:ext cx="780098" cy="33432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89" idx="3"/>
              <a:endCxn id="191" idx="1"/>
            </p:cNvCxnSpPr>
            <p:nvPr/>
          </p:nvCxnSpPr>
          <p:spPr>
            <a:xfrm>
              <a:off x="5909310" y="2683193"/>
              <a:ext cx="433388" cy="26003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5314950" y="2868930"/>
              <a:ext cx="742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14950" y="1643063"/>
            <a:ext cx="946167" cy="594360"/>
            <a:chOff x="5314950" y="1643063"/>
            <a:chExt cx="946167" cy="594360"/>
          </a:xfrm>
        </p:grpSpPr>
        <p:cxnSp>
          <p:nvCxnSpPr>
            <p:cNvPr id="173" name="Straight Arrow Connector 172"/>
            <p:cNvCxnSpPr>
              <a:stCxn id="166" idx="3"/>
              <a:endCxn id="169" idx="1"/>
            </p:cNvCxnSpPr>
            <p:nvPr/>
          </p:nvCxnSpPr>
          <p:spPr>
            <a:xfrm flipV="1">
              <a:off x="6031678" y="1903095"/>
              <a:ext cx="229439" cy="33432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62" idx="3"/>
              <a:endCxn id="169" idx="1"/>
            </p:cNvCxnSpPr>
            <p:nvPr/>
          </p:nvCxnSpPr>
          <p:spPr>
            <a:xfrm>
              <a:off x="5848126" y="1643063"/>
              <a:ext cx="412991" cy="26003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5314950" y="1828800"/>
              <a:ext cx="742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89246" y="3463291"/>
            <a:ext cx="1560195" cy="499883"/>
            <a:chOff x="5389246" y="3463291"/>
            <a:chExt cx="1560195" cy="499883"/>
          </a:xfrm>
        </p:grpSpPr>
        <p:sp>
          <p:nvSpPr>
            <p:cNvPr id="164" name="Left Bracket 163"/>
            <p:cNvSpPr/>
            <p:nvPr/>
          </p:nvSpPr>
          <p:spPr>
            <a:xfrm rot="16200000">
              <a:off x="6095049" y="2757488"/>
              <a:ext cx="148589" cy="1560195"/>
            </a:xfrm>
            <a:prstGeom prst="leftBracket">
              <a:avLst>
                <a:gd name="adj" fmla="val 42521"/>
              </a:avLst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5463540" y="3686175"/>
              <a:ext cx="1411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memory and disk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194560" y="788670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sort </a:t>
            </a:r>
            <a:r>
              <a:rPr lang="en-US" sz="1200" dirty="0" err="1" smtClean="0"/>
              <a:t>combie</a:t>
            </a:r>
            <a:r>
              <a:rPr lang="en-US" sz="1200" dirty="0" smtClean="0"/>
              <a:t> phase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08557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69" grpId="0" animBg="1"/>
      <p:bldP spid="19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63215" y="3352908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63215" y="4021563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4300" y="1011555"/>
            <a:ext cx="742950" cy="34175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5905" y="3278614"/>
            <a:ext cx="742950" cy="445769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5905" y="3947268"/>
            <a:ext cx="742950" cy="44577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split 3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03670" y="3537585"/>
            <a:ext cx="891540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212455" y="1336596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zh-CN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cs typeface="Helvetica"/>
              </a:rPr>
              <a:t>1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138160" y="3537585"/>
            <a:ext cx="817245" cy="297180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Helvetica"/>
              </a:rPr>
              <a:t>output</a:t>
            </a:r>
            <a:r>
              <a:rPr lang="zh-CN" altLang="en-US" sz="1200" dirty="0" smtClean="0">
                <a:solidFill>
                  <a:schemeClr val="bg1"/>
                </a:solidFill>
                <a:cs typeface="Helvetic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Helvetica"/>
              </a:rPr>
              <a:t>2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cxnSp>
        <p:nvCxnSpPr>
          <p:cNvPr id="8" name="Straight Arrow Connector 7"/>
          <p:cNvCxnSpPr>
            <a:endCxn id="69" idx="1"/>
          </p:cNvCxnSpPr>
          <p:nvPr/>
        </p:nvCxnSpPr>
        <p:spPr>
          <a:xfrm>
            <a:off x="560070" y="1485187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3"/>
            <a:endCxn id="83" idx="1"/>
          </p:cNvCxnSpPr>
          <p:nvPr/>
        </p:nvCxnSpPr>
        <p:spPr>
          <a:xfrm>
            <a:off x="2268855" y="4170153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3"/>
            <a:endCxn id="82" idx="1"/>
          </p:cNvCxnSpPr>
          <p:nvPr/>
        </p:nvCxnSpPr>
        <p:spPr>
          <a:xfrm flipV="1">
            <a:off x="2268855" y="3501498"/>
            <a:ext cx="59436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0" idx="4"/>
            <a:endCxn id="91" idx="1"/>
          </p:cNvCxnSpPr>
          <p:nvPr/>
        </p:nvCxnSpPr>
        <p:spPr>
          <a:xfrm flipV="1">
            <a:off x="5031898" y="1485186"/>
            <a:ext cx="803118" cy="2016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3" idx="3"/>
            <a:endCxn id="271" idx="2"/>
          </p:cNvCxnSpPr>
          <p:nvPr/>
        </p:nvCxnSpPr>
        <p:spPr>
          <a:xfrm>
            <a:off x="3754755" y="4170153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3"/>
            <a:endCxn id="270" idx="2"/>
          </p:cNvCxnSpPr>
          <p:nvPr/>
        </p:nvCxnSpPr>
        <p:spPr>
          <a:xfrm>
            <a:off x="3754755" y="3501498"/>
            <a:ext cx="668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3" idx="3"/>
            <a:endCxn id="96" idx="1"/>
          </p:cNvCxnSpPr>
          <p:nvPr/>
        </p:nvCxnSpPr>
        <p:spPr>
          <a:xfrm>
            <a:off x="7395210" y="36861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1" idx="3"/>
            <a:endCxn id="94" idx="1"/>
          </p:cNvCxnSpPr>
          <p:nvPr/>
        </p:nvCxnSpPr>
        <p:spPr>
          <a:xfrm>
            <a:off x="7989570" y="1485186"/>
            <a:ext cx="222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4625" y="4503420"/>
            <a:ext cx="6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794886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shuffle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00850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5835016" y="853679"/>
            <a:ext cx="2154554" cy="1263014"/>
          </a:xfrm>
          <a:prstGeom prst="round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246620" y="1104424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output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format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983605" y="1104424"/>
            <a:ext cx="599003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merge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6652260" y="1104424"/>
            <a:ext cx="520065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80785" y="807244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253" name="Straight Arrow Connector 252"/>
          <p:cNvCxnSpPr>
            <a:stCxn id="69" idx="3"/>
            <a:endCxn id="325" idx="2"/>
          </p:cNvCxnSpPr>
          <p:nvPr/>
        </p:nvCxnSpPr>
        <p:spPr>
          <a:xfrm flipV="1">
            <a:off x="4200525" y="1485186"/>
            <a:ext cx="3714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Can 269"/>
          <p:cNvSpPr/>
          <p:nvPr/>
        </p:nvSpPr>
        <p:spPr>
          <a:xfrm>
            <a:off x="4423410" y="3240405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</a:t>
            </a:r>
          </a:p>
          <a:p>
            <a:pPr algn="ctr"/>
            <a:r>
              <a:rPr lang="en-US" sz="1000" dirty="0" smtClean="0"/>
              <a:t>disk</a:t>
            </a:r>
            <a:endParaRPr lang="en-US" sz="1000" dirty="0"/>
          </a:p>
        </p:txBody>
      </p:sp>
      <p:sp>
        <p:nvSpPr>
          <p:cNvPr id="271" name="Can 270"/>
          <p:cNvSpPr/>
          <p:nvPr/>
        </p:nvSpPr>
        <p:spPr>
          <a:xfrm>
            <a:off x="4423410" y="3909060"/>
            <a:ext cx="608488" cy="522186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local</a:t>
            </a:r>
          </a:p>
          <a:p>
            <a:pPr lvl="0" algn="ctr"/>
            <a:r>
              <a:rPr lang="en-US" sz="1000" dirty="0" smtClean="0">
                <a:solidFill>
                  <a:srgbClr val="FFFFFF"/>
                </a:solidFill>
              </a:rPr>
              <a:t>disk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72" name="Straight Arrow Connector 271"/>
          <p:cNvCxnSpPr>
            <a:stCxn id="270" idx="4"/>
            <a:endCxn id="93" idx="1"/>
          </p:cNvCxnSpPr>
          <p:nvPr/>
        </p:nvCxnSpPr>
        <p:spPr>
          <a:xfrm>
            <a:off x="5031898" y="3501498"/>
            <a:ext cx="1471772" cy="18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4"/>
            <a:endCxn id="91" idx="1"/>
          </p:cNvCxnSpPr>
          <p:nvPr/>
        </p:nvCxnSpPr>
        <p:spPr>
          <a:xfrm flipV="1">
            <a:off x="5031898" y="1485186"/>
            <a:ext cx="803118" cy="268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1" idx="4"/>
            <a:endCxn id="93" idx="1"/>
          </p:cNvCxnSpPr>
          <p:nvPr/>
        </p:nvCxnSpPr>
        <p:spPr>
          <a:xfrm flipV="1">
            <a:off x="5031898" y="3686175"/>
            <a:ext cx="1471772" cy="48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325" idx="4"/>
            <a:endCxn id="91" idx="1"/>
          </p:cNvCxnSpPr>
          <p:nvPr/>
        </p:nvCxnSpPr>
        <p:spPr>
          <a:xfrm>
            <a:off x="5166360" y="1485186"/>
            <a:ext cx="6686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5" idx="4"/>
            <a:endCxn id="93" idx="1"/>
          </p:cNvCxnSpPr>
          <p:nvPr/>
        </p:nvCxnSpPr>
        <p:spPr>
          <a:xfrm>
            <a:off x="5166360" y="1485186"/>
            <a:ext cx="1337310" cy="220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54430" y="853679"/>
            <a:ext cx="4011930" cy="1263015"/>
            <a:chOff x="1154430" y="844392"/>
            <a:chExt cx="4011930" cy="1263015"/>
          </a:xfrm>
        </p:grpSpPr>
        <p:sp>
          <p:nvSpPr>
            <p:cNvPr id="325" name="Can 324"/>
            <p:cNvSpPr/>
            <p:nvPr/>
          </p:nvSpPr>
          <p:spPr>
            <a:xfrm>
              <a:off x="4572000" y="1178719"/>
              <a:ext cx="594360" cy="594360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local</a:t>
              </a:r>
            </a:p>
            <a:p>
              <a:pPr algn="ctr"/>
              <a:r>
                <a:rPr lang="en-US" altLang="zh-CN" sz="1000" dirty="0" smtClean="0"/>
                <a:t>disk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54430" y="844392"/>
              <a:ext cx="3046095" cy="1263015"/>
            </a:xfrm>
            <a:prstGeom prst="round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cs typeface="Helvetica"/>
              </a:endParaRP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20265" y="862965"/>
            <a:ext cx="113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40655" y="714375"/>
            <a:ext cx="0" cy="4011930"/>
          </a:xfrm>
          <a:prstGeom prst="line">
            <a:avLst/>
          </a:prstGeom>
          <a:ln w="12700" cmpd="sng">
            <a:solidFill>
              <a:schemeClr val="tx1">
                <a:alpha val="49000"/>
              </a:schemeClr>
            </a:solidFill>
            <a:prstDash val="dash"/>
            <a:round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708660" y="4170153"/>
            <a:ext cx="8172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1"/>
          </p:cNvCxnSpPr>
          <p:nvPr/>
        </p:nvCxnSpPr>
        <p:spPr>
          <a:xfrm>
            <a:off x="736926" y="3501499"/>
            <a:ext cx="788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38161" y="4503420"/>
            <a:ext cx="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7185" y="4503420"/>
            <a:ext cx="8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22" name="Rounded Rectangle 221"/>
          <p:cNvSpPr/>
          <p:nvPr/>
        </p:nvSpPr>
        <p:spPr>
          <a:xfrm>
            <a:off x="1303021" y="1160146"/>
            <a:ext cx="485508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input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cs typeface="Helvetica"/>
              </a:rPr>
              <a:t>f</a:t>
            </a:r>
            <a:r>
              <a:rPr lang="en-US" altLang="zh-CN" sz="1000" dirty="0" smtClean="0">
                <a:solidFill>
                  <a:schemeClr val="bg1"/>
                </a:solidFill>
                <a:cs typeface="Helvetica"/>
              </a:rPr>
              <a:t>ormat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1823086" y="1160146"/>
            <a:ext cx="483781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map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531870" y="1160145"/>
            <a:ext cx="594360" cy="89154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combiner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343151" y="1160146"/>
            <a:ext cx="634098" cy="891540"/>
          </a:xfrm>
          <a:prstGeom prst="roundRect">
            <a:avLst/>
          </a:prstGeom>
          <a:solidFill>
            <a:srgbClr val="66006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Helvetica"/>
              </a:rPr>
              <a:t>partitioner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3011805" y="1160145"/>
            <a:ext cx="445770" cy="891540"/>
          </a:xfrm>
          <a:prstGeom prst="round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cs typeface="Helvetica"/>
              </a:rPr>
              <a:t>sort</a:t>
            </a:r>
            <a:endParaRPr lang="en-US" sz="1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–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71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81000" y="937260"/>
            <a:ext cx="8382008" cy="3841750"/>
          </a:xfrm>
        </p:spPr>
        <p:txBody>
          <a:bodyPr/>
          <a:lstStyle/>
          <a:p>
            <a:r>
              <a:rPr lang="en-US" sz="1500" dirty="0" err="1" smtClean="0"/>
              <a:t>JobTracker</a:t>
            </a:r>
            <a:endParaRPr lang="en-US" sz="1500" dirty="0" smtClean="0"/>
          </a:p>
          <a:p>
            <a:pPr lvl="1"/>
            <a:r>
              <a:rPr lang="en-US" sz="1500" dirty="0" smtClean="0"/>
              <a:t>Only one in cluster</a:t>
            </a:r>
            <a:endParaRPr lang="en-US" sz="1500" dirty="0"/>
          </a:p>
          <a:p>
            <a:pPr lvl="1"/>
            <a:r>
              <a:rPr lang="en-US" sz="1500" dirty="0" smtClean="0"/>
              <a:t>Manage resource</a:t>
            </a:r>
          </a:p>
          <a:p>
            <a:pPr lvl="1"/>
            <a:r>
              <a:rPr lang="en-US" sz="1500" dirty="0" smtClean="0"/>
              <a:t>Schedule task</a:t>
            </a:r>
          </a:p>
          <a:p>
            <a:pPr lvl="1"/>
            <a:r>
              <a:rPr lang="en-US" sz="1500" dirty="0" smtClean="0"/>
              <a:t>Manage job</a:t>
            </a:r>
          </a:p>
          <a:p>
            <a:pPr lvl="1"/>
            <a:r>
              <a:rPr lang="en-US" sz="1500" dirty="0" smtClean="0"/>
              <a:t>Monitor task status</a:t>
            </a:r>
          </a:p>
          <a:p>
            <a:pPr lvl="1"/>
            <a:r>
              <a:rPr lang="en-US" sz="1500" dirty="0" smtClean="0"/>
              <a:t>Failover</a:t>
            </a:r>
          </a:p>
          <a:p>
            <a:r>
              <a:rPr lang="en-US" sz="1500" dirty="0" err="1" smtClean="0"/>
              <a:t>TaskTracker</a:t>
            </a:r>
            <a:endParaRPr lang="en-US" sz="1500" dirty="0" smtClean="0"/>
          </a:p>
          <a:p>
            <a:pPr lvl="1"/>
            <a:r>
              <a:rPr lang="en-US" sz="1500" dirty="0" smtClean="0"/>
              <a:t>One on each machine</a:t>
            </a:r>
          </a:p>
          <a:p>
            <a:pPr lvl="1"/>
            <a:r>
              <a:rPr lang="en-US" sz="1500" dirty="0" smtClean="0"/>
              <a:t>Run command from </a:t>
            </a:r>
            <a:r>
              <a:rPr lang="en-US" sz="1500" dirty="0" err="1" smtClean="0"/>
              <a:t>jobtracker</a:t>
            </a:r>
            <a:endParaRPr lang="en-US" sz="1500" dirty="0" smtClean="0"/>
          </a:p>
          <a:p>
            <a:pPr lvl="1"/>
            <a:r>
              <a:rPr lang="en-US" sz="1500" dirty="0" smtClean="0"/>
              <a:t>Report task status</a:t>
            </a:r>
          </a:p>
          <a:p>
            <a:r>
              <a:rPr lang="en-US" sz="1500" dirty="0" smtClean="0"/>
              <a:t>Client</a:t>
            </a:r>
          </a:p>
          <a:p>
            <a:pPr lvl="1"/>
            <a:r>
              <a:rPr lang="en-US" sz="1500" dirty="0" smtClean="0"/>
              <a:t>User code to submit MR job</a:t>
            </a: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745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892" y="788671"/>
            <a:ext cx="7949565" cy="399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Batch</a:t>
            </a:r>
          </a:p>
          <a:p>
            <a:pPr marL="884238" lvl="1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No time requirement</a:t>
            </a:r>
          </a:p>
          <a:p>
            <a:pPr marL="884238" lvl="1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High throughput</a:t>
            </a:r>
          </a:p>
          <a:p>
            <a:pPr marL="884238" lvl="1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Example: log process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Interactive</a:t>
            </a:r>
          </a:p>
          <a:p>
            <a:pPr marL="884238" lvl="1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Run within minutes</a:t>
            </a:r>
          </a:p>
          <a:p>
            <a:pPr marL="884238" lvl="1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Example: data query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Streaming</a:t>
            </a:r>
          </a:p>
          <a:p>
            <a:pPr marL="884238" lvl="1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Time critical, processing records within seconds</a:t>
            </a:r>
          </a:p>
          <a:p>
            <a:pPr marL="884238" lvl="1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Example: ad 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framework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346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098030" y="862965"/>
            <a:ext cx="1931670" cy="1588830"/>
            <a:chOff x="6949440" y="862965"/>
            <a:chExt cx="1931670" cy="1588830"/>
          </a:xfrm>
        </p:grpSpPr>
        <p:sp>
          <p:nvSpPr>
            <p:cNvPr id="133" name="Rounded Rectangle 132"/>
            <p:cNvSpPr/>
            <p:nvPr/>
          </p:nvSpPr>
          <p:spPr>
            <a:xfrm>
              <a:off x="6949440" y="862965"/>
              <a:ext cx="742950" cy="297180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949441" y="1234441"/>
              <a:ext cx="742950" cy="29718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job tracker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6949440" y="1680210"/>
              <a:ext cx="742950" cy="29718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Times"/>
                  <a:cs typeface="Times"/>
                </a:rPr>
                <a:t>reduce task</a:t>
              </a:r>
              <a:endParaRPr lang="en-US" sz="1000" dirty="0">
                <a:solidFill>
                  <a:schemeClr val="bg1"/>
                </a:solidFill>
                <a:latin typeface="Times"/>
                <a:cs typeface="Times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6949440" y="2125980"/>
              <a:ext cx="742950" cy="297180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989570" y="862966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machine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989570" y="116014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of cluster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89570" y="160591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per job</a:t>
              </a:r>
              <a:endParaRPr 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9571" y="2051685"/>
              <a:ext cx="817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user implement</a:t>
              </a:r>
              <a:endParaRPr lang="en-US" sz="1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20265" y="2646045"/>
            <a:ext cx="2228849" cy="2303145"/>
            <a:chOff x="1154430" y="2646044"/>
            <a:chExt cx="2228849" cy="2303145"/>
          </a:xfrm>
        </p:grpSpPr>
        <p:sp>
          <p:nvSpPr>
            <p:cNvPr id="92" name="Rounded Rectangle 91"/>
            <p:cNvSpPr/>
            <p:nvPr/>
          </p:nvSpPr>
          <p:spPr>
            <a:xfrm>
              <a:off x="1154430" y="2646044"/>
              <a:ext cx="2228849" cy="2303145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600200" y="2794635"/>
              <a:ext cx="1371600" cy="475363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Times"/>
                  <a:cs typeface="Times"/>
                </a:rPr>
                <a:t>T</a:t>
              </a:r>
              <a:r>
                <a:rPr lang="en-US" altLang="zh-CN" sz="1600" dirty="0" err="1" smtClean="0">
                  <a:latin typeface="Times"/>
                  <a:cs typeface="Times"/>
                </a:rPr>
                <a:t>askTracker</a:t>
              </a:r>
              <a:endParaRPr lang="en-US" sz="1600" dirty="0">
                <a:latin typeface="Times"/>
                <a:cs typeface="Times"/>
              </a:endParaRPr>
            </a:p>
          </p:txBody>
        </p:sp>
        <p:cxnSp>
          <p:nvCxnSpPr>
            <p:cNvPr id="94" name="Straight Arrow Connector 93"/>
            <p:cNvCxnSpPr>
              <a:stCxn id="93" idx="2"/>
              <a:endCxn id="101" idx="0"/>
            </p:cNvCxnSpPr>
            <p:nvPr/>
          </p:nvCxnSpPr>
          <p:spPr>
            <a:xfrm flipH="1">
              <a:off x="1785937" y="3269998"/>
              <a:ext cx="500063" cy="416174"/>
            </a:xfrm>
            <a:prstGeom prst="straightConnector1">
              <a:avLst/>
            </a:prstGeom>
            <a:ln w="12700" cmpd="sng">
              <a:prstDash val="dot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  <a:endCxn id="98" idx="0"/>
            </p:cNvCxnSpPr>
            <p:nvPr/>
          </p:nvCxnSpPr>
          <p:spPr>
            <a:xfrm>
              <a:off x="2286000" y="3269998"/>
              <a:ext cx="540068" cy="416177"/>
            </a:xfrm>
            <a:prstGeom prst="straightConnector1">
              <a:avLst/>
            </a:prstGeom>
            <a:ln w="12700" cmpd="sng">
              <a:prstDash val="dot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1303019" y="3686172"/>
              <a:ext cx="965836" cy="891538"/>
              <a:chOff x="1303020" y="3751316"/>
              <a:chExt cx="965836" cy="781697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303022" y="3816458"/>
                <a:ext cx="965834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Reduce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reduce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343150" y="3686175"/>
              <a:ext cx="965835" cy="891538"/>
              <a:chOff x="1303020" y="3751316"/>
              <a:chExt cx="965835" cy="781697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51611" y="3816458"/>
                <a:ext cx="742951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Map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map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674496" y="4652010"/>
              <a:ext cx="1188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tasktracker</a:t>
              </a:r>
              <a:r>
                <a:rPr lang="en-US" sz="1000" dirty="0" smtClean="0"/>
                <a:t> node</a:t>
              </a:r>
              <a:endParaRPr lang="en-US" sz="10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194560" y="2200275"/>
            <a:ext cx="89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heartbeat</a:t>
            </a:r>
            <a:endParaRPr lang="en-US" sz="12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4794885" y="2646045"/>
            <a:ext cx="2228849" cy="2303145"/>
            <a:chOff x="1154430" y="2646044"/>
            <a:chExt cx="2228849" cy="2303145"/>
          </a:xfrm>
        </p:grpSpPr>
        <p:sp>
          <p:nvSpPr>
            <p:cNvPr id="112" name="Rounded Rectangle 111"/>
            <p:cNvSpPr/>
            <p:nvPr/>
          </p:nvSpPr>
          <p:spPr>
            <a:xfrm>
              <a:off x="1154430" y="2646044"/>
              <a:ext cx="2228849" cy="2303145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1600200" y="2794635"/>
              <a:ext cx="1371600" cy="475363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Times"/>
                  <a:cs typeface="Times"/>
                </a:rPr>
                <a:t>T</a:t>
              </a:r>
              <a:r>
                <a:rPr lang="en-US" altLang="zh-CN" sz="1600" dirty="0" err="1" smtClean="0">
                  <a:latin typeface="Times"/>
                  <a:cs typeface="Times"/>
                </a:rPr>
                <a:t>askTracker</a:t>
              </a:r>
              <a:endParaRPr lang="en-US" sz="1600" dirty="0">
                <a:latin typeface="Times"/>
                <a:cs typeface="Times"/>
              </a:endParaRPr>
            </a:p>
          </p:txBody>
        </p:sp>
        <p:cxnSp>
          <p:nvCxnSpPr>
            <p:cNvPr id="114" name="Straight Arrow Connector 113"/>
            <p:cNvCxnSpPr>
              <a:stCxn id="113" idx="2"/>
              <a:endCxn id="136" idx="0"/>
            </p:cNvCxnSpPr>
            <p:nvPr/>
          </p:nvCxnSpPr>
          <p:spPr>
            <a:xfrm flipH="1">
              <a:off x="1785937" y="3269998"/>
              <a:ext cx="500063" cy="416174"/>
            </a:xfrm>
            <a:prstGeom prst="straightConnector1">
              <a:avLst/>
            </a:prstGeom>
            <a:ln w="12700" cmpd="sng">
              <a:prstDash val="dot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13" idx="2"/>
              <a:endCxn id="132" idx="0"/>
            </p:cNvCxnSpPr>
            <p:nvPr/>
          </p:nvCxnSpPr>
          <p:spPr>
            <a:xfrm>
              <a:off x="2286000" y="3269998"/>
              <a:ext cx="540068" cy="416177"/>
            </a:xfrm>
            <a:prstGeom prst="straightConnector1">
              <a:avLst/>
            </a:prstGeom>
            <a:ln w="12700" cmpd="sng">
              <a:prstDash val="dot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03019" y="3686172"/>
              <a:ext cx="965836" cy="891538"/>
              <a:chOff x="1303020" y="3751316"/>
              <a:chExt cx="965836" cy="781697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03022" y="3816458"/>
                <a:ext cx="965834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Reduce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reduce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2343150" y="3686175"/>
              <a:ext cx="965835" cy="891538"/>
              <a:chOff x="1303020" y="3751316"/>
              <a:chExt cx="965835" cy="781697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451611" y="3816458"/>
                <a:ext cx="742951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Map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map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1674496" y="4652010"/>
              <a:ext cx="1188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tasktracker</a:t>
              </a:r>
              <a:r>
                <a:rPr lang="en-US" sz="1000" dirty="0" smtClean="0"/>
                <a:t> node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308985" y="862965"/>
            <a:ext cx="1931670" cy="1411605"/>
            <a:chOff x="4349115" y="788669"/>
            <a:chExt cx="1931670" cy="1411605"/>
          </a:xfrm>
        </p:grpSpPr>
        <p:sp>
          <p:nvSpPr>
            <p:cNvPr id="58" name="Rounded Rectangle 57"/>
            <p:cNvSpPr/>
            <p:nvPr/>
          </p:nvSpPr>
          <p:spPr>
            <a:xfrm>
              <a:off x="4349115" y="788669"/>
              <a:ext cx="1931670" cy="1411605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94885" y="937260"/>
              <a:ext cx="1053465" cy="742949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Times"/>
                  <a:cs typeface="Times"/>
                </a:rPr>
                <a:t>J</a:t>
              </a:r>
              <a:r>
                <a:rPr lang="en-US" altLang="zh-CN" sz="1400" dirty="0" err="1" smtClean="0">
                  <a:latin typeface="Times"/>
                  <a:cs typeface="Times"/>
                </a:rPr>
                <a:t>obTracker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3680460" y="1977390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jobtracker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stCxn id="93" idx="0"/>
            <a:endCxn id="6" idx="2"/>
          </p:cNvCxnSpPr>
          <p:nvPr/>
        </p:nvCxnSpPr>
        <p:spPr>
          <a:xfrm flipV="1">
            <a:off x="3251835" y="1754505"/>
            <a:ext cx="1029653" cy="104013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3" idx="0"/>
            <a:endCxn id="6" idx="2"/>
          </p:cNvCxnSpPr>
          <p:nvPr/>
        </p:nvCxnSpPr>
        <p:spPr>
          <a:xfrm flipH="1" flipV="1">
            <a:off x="4281488" y="1754505"/>
            <a:ext cx="1644967" cy="104013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389245" y="2125980"/>
            <a:ext cx="89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heartbeat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708660" y="1011555"/>
            <a:ext cx="742950" cy="756323"/>
          </a:xfrm>
          <a:prstGeom prst="round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"/>
                <a:cs typeface="Times"/>
              </a:rPr>
              <a:t>MR User</a:t>
            </a:r>
          </a:p>
          <a:p>
            <a:pPr algn="ctr"/>
            <a:r>
              <a:rPr lang="en-US" sz="1000" dirty="0" smtClean="0">
                <a:latin typeface="Times"/>
                <a:cs typeface="Times"/>
              </a:rPr>
              <a:t>Program </a:t>
            </a:r>
            <a:endParaRPr lang="en-US" sz="1000" dirty="0">
              <a:latin typeface="Times"/>
              <a:cs typeface="Time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971675" y="1085850"/>
            <a:ext cx="156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submit job</a:t>
            </a:r>
            <a:endParaRPr lang="en-US" sz="1200" dirty="0"/>
          </a:p>
        </p:txBody>
      </p:sp>
      <p:cxnSp>
        <p:nvCxnSpPr>
          <p:cNvPr id="144" name="Straight Arrow Connector 143"/>
          <p:cNvCxnSpPr>
            <a:stCxn id="142" idx="3"/>
            <a:endCxn id="6" idx="1"/>
          </p:cNvCxnSpPr>
          <p:nvPr/>
        </p:nvCxnSpPr>
        <p:spPr>
          <a:xfrm flipV="1">
            <a:off x="1451610" y="1383031"/>
            <a:ext cx="2303145" cy="66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 smtClean="0"/>
              <a:t>Architecture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628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14301" y="788669"/>
            <a:ext cx="2823210" cy="126301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98030" y="862965"/>
            <a:ext cx="1931670" cy="1588830"/>
            <a:chOff x="6949440" y="862965"/>
            <a:chExt cx="1931670" cy="1588830"/>
          </a:xfrm>
        </p:grpSpPr>
        <p:sp>
          <p:nvSpPr>
            <p:cNvPr id="133" name="Rounded Rectangle 132"/>
            <p:cNvSpPr/>
            <p:nvPr/>
          </p:nvSpPr>
          <p:spPr>
            <a:xfrm>
              <a:off x="6949440" y="862965"/>
              <a:ext cx="742950" cy="297180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949441" y="1234441"/>
              <a:ext cx="742950" cy="29718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job tracker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6949440" y="1680210"/>
              <a:ext cx="742950" cy="29718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Times"/>
                  <a:cs typeface="Times"/>
                </a:rPr>
                <a:t>reduce task</a:t>
              </a:r>
              <a:endParaRPr lang="en-US" sz="1000" dirty="0">
                <a:solidFill>
                  <a:schemeClr val="bg1"/>
                </a:solidFill>
                <a:latin typeface="Times"/>
                <a:cs typeface="Times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6949440" y="2125980"/>
              <a:ext cx="742950" cy="297180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989570" y="862966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machine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989570" y="116014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of cluster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89570" y="160591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per job</a:t>
              </a:r>
              <a:endParaRPr 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9571" y="2051685"/>
              <a:ext cx="817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user implement</a:t>
              </a:r>
              <a:endParaRPr lang="en-US" sz="1000" dirty="0"/>
            </a:p>
          </p:txBody>
        </p:sp>
      </p:grpSp>
      <p:sp>
        <p:nvSpPr>
          <p:cNvPr id="77" name="Can 76"/>
          <p:cNvSpPr/>
          <p:nvPr/>
        </p:nvSpPr>
        <p:spPr>
          <a:xfrm>
            <a:off x="708660" y="2794635"/>
            <a:ext cx="1560195" cy="1042251"/>
          </a:xfrm>
          <a:prstGeom prst="can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endParaRPr lang="en-US" sz="1000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4349115" y="788669"/>
            <a:ext cx="1931670" cy="1411605"/>
            <a:chOff x="4349115" y="788669"/>
            <a:chExt cx="1931670" cy="1411605"/>
          </a:xfrm>
        </p:grpSpPr>
        <p:sp>
          <p:nvSpPr>
            <p:cNvPr id="58" name="Rounded Rectangle 57"/>
            <p:cNvSpPr/>
            <p:nvPr/>
          </p:nvSpPr>
          <p:spPr>
            <a:xfrm>
              <a:off x="4349115" y="788669"/>
              <a:ext cx="1931670" cy="1411605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46295" y="937260"/>
              <a:ext cx="1053465" cy="742949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Times"/>
                  <a:cs typeface="Times"/>
                </a:rPr>
                <a:t>J</a:t>
              </a:r>
              <a:r>
                <a:rPr lang="en-US" altLang="zh-CN" sz="1400" dirty="0" err="1" smtClean="0">
                  <a:latin typeface="Times"/>
                  <a:cs typeface="Times"/>
                </a:rPr>
                <a:t>obTracker</a:t>
              </a:r>
              <a:endParaRPr lang="en-US" sz="1400" dirty="0">
                <a:latin typeface="Times"/>
                <a:cs typeface="Time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4885" y="190309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jobtracker</a:t>
              </a:r>
              <a:r>
                <a:rPr lang="en-US" sz="1000" dirty="0" smtClean="0"/>
                <a:t> node</a:t>
              </a:r>
              <a:endParaRPr lang="en-US" sz="10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488758" y="1680210"/>
            <a:ext cx="3231834" cy="1374988"/>
            <a:chOff x="1488758" y="1680210"/>
            <a:chExt cx="3231834" cy="1374988"/>
          </a:xfrm>
        </p:grpSpPr>
        <p:cxnSp>
          <p:nvCxnSpPr>
            <p:cNvPr id="111" name="Straight Arrow Connector 110"/>
            <p:cNvCxnSpPr>
              <a:endCxn id="77" idx="0"/>
            </p:cNvCxnSpPr>
            <p:nvPr/>
          </p:nvCxnSpPr>
          <p:spPr>
            <a:xfrm flipH="1">
              <a:off x="1488758" y="1680210"/>
              <a:ext cx="3231834" cy="13749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714625" y="1903095"/>
              <a:ext cx="965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6</a:t>
              </a:r>
              <a:r>
                <a:rPr lang="en-US" altLang="zh-CN" sz="1000" dirty="0" smtClean="0"/>
                <a:t>. retrieve</a:t>
              </a:r>
            </a:p>
            <a:p>
              <a:r>
                <a:rPr lang="en-US" altLang="zh-CN" sz="1000" dirty="0" smtClean="0"/>
                <a:t>input splits</a:t>
              </a:r>
              <a:endParaRPr lang="en-US" sz="1000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612130" y="1085850"/>
            <a:ext cx="1411605" cy="320516"/>
            <a:chOff x="5612130" y="1085850"/>
            <a:chExt cx="1411605" cy="320516"/>
          </a:xfrm>
        </p:grpSpPr>
        <p:sp>
          <p:nvSpPr>
            <p:cNvPr id="113" name="TextBox 112"/>
            <p:cNvSpPr txBox="1"/>
            <p:nvPr/>
          </p:nvSpPr>
          <p:spPr>
            <a:xfrm>
              <a:off x="5983605" y="1160145"/>
              <a:ext cx="1040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5. initialize job</a:t>
              </a:r>
              <a:endParaRPr lang="en-US" sz="1000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612130" y="1085850"/>
              <a:ext cx="371475" cy="297180"/>
              <a:chOff x="5612131" y="1085850"/>
              <a:chExt cx="371475" cy="297180"/>
            </a:xfrm>
          </p:grpSpPr>
          <p:cxnSp>
            <p:nvCxnSpPr>
              <p:cNvPr id="56" name="Elbow Connector 55"/>
              <p:cNvCxnSpPr/>
              <p:nvPr/>
            </p:nvCxnSpPr>
            <p:spPr>
              <a:xfrm>
                <a:off x="5686425" y="1085850"/>
                <a:ext cx="297181" cy="297180"/>
              </a:xfrm>
              <a:prstGeom prst="bentConnector3">
                <a:avLst>
                  <a:gd name="adj1" fmla="val 103050"/>
                </a:avLst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5612131" y="1383030"/>
                <a:ext cx="371475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4572000" y="3240405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9. launch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31545" y="182880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node</a:t>
            </a:r>
            <a:endParaRPr lang="en-US" sz="1000" dirty="0"/>
          </a:p>
        </p:txBody>
      </p:sp>
      <p:sp>
        <p:nvSpPr>
          <p:cNvPr id="171" name="Rounded Rectangle 170"/>
          <p:cNvSpPr/>
          <p:nvPr/>
        </p:nvSpPr>
        <p:spPr>
          <a:xfrm>
            <a:off x="262889" y="862965"/>
            <a:ext cx="2451735" cy="96583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7185" y="937260"/>
            <a:ext cx="742950" cy="756323"/>
          </a:xfrm>
          <a:prstGeom prst="round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"/>
                <a:cs typeface="Times"/>
              </a:rPr>
              <a:t>MR User</a:t>
            </a:r>
          </a:p>
          <a:p>
            <a:pPr algn="ctr"/>
            <a:r>
              <a:rPr lang="en-US" sz="1000" dirty="0" smtClean="0">
                <a:latin typeface="Times"/>
                <a:cs typeface="Times"/>
              </a:rPr>
              <a:t>Program </a:t>
            </a:r>
            <a:endParaRPr lang="en-US" sz="1000" dirty="0">
              <a:latin typeface="Times"/>
              <a:cs typeface="Time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97379" y="937260"/>
            <a:ext cx="668655" cy="742948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"/>
                <a:cs typeface="Times"/>
              </a:rPr>
              <a:t>Job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80135" y="1085850"/>
            <a:ext cx="1560195" cy="246221"/>
            <a:chOff x="1080135" y="1085850"/>
            <a:chExt cx="1560195" cy="246221"/>
          </a:xfrm>
        </p:grpSpPr>
        <p:cxnSp>
          <p:nvCxnSpPr>
            <p:cNvPr id="68" name="Straight Arrow Connector 67"/>
            <p:cNvCxnSpPr>
              <a:stCxn id="12" idx="3"/>
              <a:endCxn id="62" idx="1"/>
            </p:cNvCxnSpPr>
            <p:nvPr/>
          </p:nvCxnSpPr>
          <p:spPr>
            <a:xfrm flipV="1">
              <a:off x="1080135" y="1308734"/>
              <a:ext cx="817244" cy="66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80135" y="1085850"/>
              <a:ext cx="15601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1. run job</a:t>
              </a:r>
              <a:endParaRPr lang="en-US" sz="1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66035" y="862965"/>
            <a:ext cx="2080261" cy="297181"/>
            <a:chOff x="2566035" y="937260"/>
            <a:chExt cx="2080261" cy="29718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66035" y="1234440"/>
              <a:ext cx="2080261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160395" y="937260"/>
              <a:ext cx="8915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2. get job ID</a:t>
              </a:r>
              <a:endParaRPr lang="en-US" sz="10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66035" y="1160145"/>
            <a:ext cx="2080261" cy="297181"/>
            <a:chOff x="2566035" y="937260"/>
            <a:chExt cx="2080261" cy="297181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2566035" y="1234440"/>
              <a:ext cx="2080261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160395" y="937260"/>
              <a:ext cx="1040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  <a:r>
                <a:rPr lang="en-US" sz="1000" dirty="0" smtClean="0"/>
                <a:t>. submit job</a:t>
              </a:r>
              <a:endParaRPr lang="en-US" sz="1000" dirty="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80135" y="153162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JVM</a:t>
            </a:r>
            <a:endParaRPr lang="en-US" sz="1000" dirty="0"/>
          </a:p>
        </p:txBody>
      </p:sp>
      <p:sp>
        <p:nvSpPr>
          <p:cNvPr id="21" name="Rectangular Callout 20"/>
          <p:cNvSpPr/>
          <p:nvPr/>
        </p:nvSpPr>
        <p:spPr>
          <a:xfrm>
            <a:off x="114300" y="2051685"/>
            <a:ext cx="2228850" cy="1485900"/>
          </a:xfrm>
          <a:prstGeom prst="wedgeRectCallout">
            <a:avLst>
              <a:gd name="adj1" fmla="val -32681"/>
              <a:gd name="adj2" fmla="val -72874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cs typeface="Helvetica"/>
              </a:rPr>
              <a:t>static void main() {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cs typeface="Helvetica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cs typeface="Helvetica"/>
              </a:rPr>
              <a:t>Job job = new Job()</a:t>
            </a:r>
            <a:endParaRPr lang="en-US" sz="1200" b="1" dirty="0">
              <a:solidFill>
                <a:srgbClr val="FF0000"/>
              </a:solidFill>
              <a:cs typeface="Helvetica"/>
            </a:endParaRP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  <a:cs typeface="Helvetica"/>
              </a:rPr>
              <a:t>job.setInputFormat</a:t>
            </a:r>
            <a:r>
              <a:rPr lang="en-US" sz="1200" dirty="0" smtClean="0">
                <a:solidFill>
                  <a:schemeClr val="bg1"/>
                </a:solidFill>
                <a:cs typeface="Helvetica"/>
              </a:rPr>
              <a:t>(…)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  <a:cs typeface="Helvetica"/>
              </a:rPr>
              <a:t>job.setMapper</a:t>
            </a:r>
            <a:r>
              <a:rPr lang="en-US" sz="1200" dirty="0" smtClean="0">
                <a:solidFill>
                  <a:schemeClr val="bg1"/>
                </a:solidFill>
                <a:cs typeface="Helvetica"/>
              </a:rPr>
              <a:t>(…)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cs typeface="Helvetica"/>
              </a:rPr>
              <a:t>   </a:t>
            </a:r>
            <a:r>
              <a:rPr lang="en-US" sz="1200" dirty="0" err="1" smtClean="0">
                <a:solidFill>
                  <a:schemeClr val="bg1"/>
                </a:solidFill>
                <a:cs typeface="Helvetica"/>
              </a:rPr>
              <a:t>job.setReducer</a:t>
            </a:r>
            <a:r>
              <a:rPr lang="en-US" sz="1200" dirty="0" smtClean="0">
                <a:solidFill>
                  <a:schemeClr val="bg1"/>
                </a:solidFill>
                <a:cs typeface="Helvetica"/>
              </a:rPr>
              <a:t>(…)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cs typeface="Helvetica"/>
              </a:rPr>
              <a:t>   </a:t>
            </a:r>
            <a:r>
              <a:rPr lang="en-US" sz="1200" b="1" dirty="0" err="1" smtClean="0">
                <a:solidFill>
                  <a:srgbClr val="FF0000"/>
                </a:solidFill>
                <a:cs typeface="Helvetica"/>
              </a:rPr>
              <a:t>job.runJob</a:t>
            </a:r>
            <a:r>
              <a:rPr lang="en-US" sz="1200" b="1" dirty="0" smtClean="0">
                <a:solidFill>
                  <a:srgbClr val="FF0000"/>
                </a:solidFill>
                <a:cs typeface="Helvetica"/>
              </a:rPr>
              <a:t>()</a:t>
            </a:r>
          </a:p>
          <a:p>
            <a:r>
              <a:rPr lang="en-US" sz="1200" dirty="0">
                <a:solidFill>
                  <a:schemeClr val="bg1"/>
                </a:solidFill>
                <a:cs typeface="Helvetica"/>
              </a:rPr>
              <a:t>}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160395" y="2571750"/>
            <a:ext cx="2228849" cy="230314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06165" y="2720341"/>
            <a:ext cx="1371600" cy="475363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"/>
                <a:cs typeface="Times"/>
              </a:rPr>
              <a:t>T</a:t>
            </a:r>
            <a:r>
              <a:rPr lang="en-US" altLang="zh-CN" sz="1600" dirty="0" err="1" smtClean="0">
                <a:latin typeface="Times"/>
                <a:cs typeface="Times"/>
              </a:rPr>
              <a:t>askTracker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80461" y="4577716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tasktracker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2268855" y="2794635"/>
            <a:ext cx="1337310" cy="521126"/>
            <a:chOff x="2268855" y="2794635"/>
            <a:chExt cx="1337310" cy="521126"/>
          </a:xfrm>
        </p:grpSpPr>
        <p:cxnSp>
          <p:nvCxnSpPr>
            <p:cNvPr id="160" name="Straight Arrow Connector 159"/>
            <p:cNvCxnSpPr>
              <a:stCxn id="66" idx="1"/>
              <a:endCxn id="77" idx="4"/>
            </p:cNvCxnSpPr>
            <p:nvPr/>
          </p:nvCxnSpPr>
          <p:spPr>
            <a:xfrm flipH="1">
              <a:off x="2268855" y="2958023"/>
              <a:ext cx="1337310" cy="35773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68855" y="2794635"/>
              <a:ext cx="1040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8. </a:t>
              </a:r>
              <a:r>
                <a:rPr lang="en-US" altLang="zh-CN" sz="1000" dirty="0" err="1" smtClean="0"/>
                <a:t>retrive</a:t>
              </a:r>
              <a:r>
                <a:rPr lang="en-US" altLang="zh-CN" sz="1000" dirty="0" smtClean="0"/>
                <a:t> job </a:t>
              </a:r>
              <a:r>
                <a:rPr lang="en-US" sz="1000" dirty="0" smtClean="0"/>
                <a:t>resources</a:t>
              </a:r>
              <a:endParaRPr lang="en-US" sz="10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11480" y="1680208"/>
            <a:ext cx="1820227" cy="1114427"/>
            <a:chOff x="411480" y="1680208"/>
            <a:chExt cx="1820227" cy="1114427"/>
          </a:xfrm>
        </p:grpSpPr>
        <p:cxnSp>
          <p:nvCxnSpPr>
            <p:cNvPr id="60" name="Straight Arrow Connector 59"/>
            <p:cNvCxnSpPr>
              <a:stCxn id="62" idx="2"/>
              <a:endCxn id="77" idx="1"/>
            </p:cNvCxnSpPr>
            <p:nvPr/>
          </p:nvCxnSpPr>
          <p:spPr>
            <a:xfrm flipH="1">
              <a:off x="1488758" y="1680208"/>
              <a:ext cx="742949" cy="11144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11480" y="2200275"/>
              <a:ext cx="1411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3</a:t>
              </a:r>
              <a:r>
                <a:rPr lang="en-US" sz="1000" dirty="0" smtClean="0"/>
                <a:t>. </a:t>
              </a:r>
              <a:r>
                <a:rPr lang="en-US" altLang="zh-CN" sz="1000" dirty="0" smtClean="0"/>
                <a:t>copy job resources</a:t>
              </a:r>
              <a:endParaRPr lang="en-US" sz="1000" dirty="0"/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5612130" y="2571750"/>
            <a:ext cx="2228849" cy="230314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057900" y="2720341"/>
            <a:ext cx="1371600" cy="475363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"/>
                <a:cs typeface="Times"/>
              </a:rPr>
              <a:t>T</a:t>
            </a:r>
            <a:r>
              <a:rPr lang="en-US" altLang="zh-CN" sz="1600" dirty="0" err="1" smtClean="0">
                <a:latin typeface="Times"/>
                <a:cs typeface="Times"/>
              </a:rPr>
              <a:t>askTracker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32196" y="4577716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tasktracker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680460" y="1680209"/>
            <a:ext cx="3063240" cy="1040132"/>
            <a:chOff x="3680460" y="1680209"/>
            <a:chExt cx="3063240" cy="1040132"/>
          </a:xfrm>
        </p:grpSpPr>
        <p:grpSp>
          <p:nvGrpSpPr>
            <p:cNvPr id="185" name="Group 184"/>
            <p:cNvGrpSpPr/>
            <p:nvPr/>
          </p:nvGrpSpPr>
          <p:grpSpPr>
            <a:xfrm>
              <a:off x="3680460" y="1680209"/>
              <a:ext cx="1492568" cy="1040132"/>
              <a:chOff x="3680460" y="1680209"/>
              <a:chExt cx="1492568" cy="1040132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3680460" y="2125980"/>
                <a:ext cx="10401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7</a:t>
                </a:r>
                <a:r>
                  <a:rPr lang="en-US" altLang="zh-CN" sz="1000" dirty="0" smtClean="0"/>
                  <a:t>. heartbeat </a:t>
                </a:r>
                <a:r>
                  <a:rPr lang="en-US" sz="1000" dirty="0" smtClean="0"/>
                  <a:t>(return tasks)</a:t>
                </a:r>
                <a:endParaRPr lang="en-US" sz="1000" dirty="0"/>
              </a:p>
            </p:txBody>
          </p:sp>
          <p:cxnSp>
            <p:nvCxnSpPr>
              <p:cNvPr id="153" name="Straight Arrow Connector 152"/>
              <p:cNvCxnSpPr>
                <a:stCxn id="66" idx="0"/>
                <a:endCxn id="6" idx="2"/>
              </p:cNvCxnSpPr>
              <p:nvPr/>
            </p:nvCxnSpPr>
            <p:spPr>
              <a:xfrm flipV="1">
                <a:off x="4291965" y="1680209"/>
                <a:ext cx="881063" cy="104013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Arrow Connector 153"/>
            <p:cNvCxnSpPr>
              <a:stCxn id="82" idx="0"/>
              <a:endCxn id="6" idx="2"/>
            </p:cNvCxnSpPr>
            <p:nvPr/>
          </p:nvCxnSpPr>
          <p:spPr>
            <a:xfrm flipH="1" flipV="1">
              <a:off x="5173028" y="1680209"/>
              <a:ext cx="1570672" cy="104013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job execution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308984" y="3195704"/>
            <a:ext cx="1114426" cy="1307712"/>
            <a:chOff x="3308984" y="3195704"/>
            <a:chExt cx="1114426" cy="1307712"/>
          </a:xfrm>
        </p:grpSpPr>
        <p:grpSp>
          <p:nvGrpSpPr>
            <p:cNvPr id="67" name="Group 66"/>
            <p:cNvGrpSpPr/>
            <p:nvPr/>
          </p:nvGrpSpPr>
          <p:grpSpPr>
            <a:xfrm>
              <a:off x="3308984" y="3611878"/>
              <a:ext cx="1040130" cy="891538"/>
              <a:chOff x="1303020" y="3751316"/>
              <a:chExt cx="1040130" cy="781697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77316" y="3816459"/>
                <a:ext cx="965834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Map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map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383280" y="3195704"/>
              <a:ext cx="1040130" cy="416174"/>
              <a:chOff x="3383280" y="3195704"/>
              <a:chExt cx="1040130" cy="41617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3383280" y="3240405"/>
                <a:ext cx="10401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9. launch</a:t>
                </a:r>
                <a:endParaRPr lang="en-US" sz="1000" dirty="0"/>
              </a:p>
            </p:txBody>
          </p:sp>
          <p:cxnSp>
            <p:nvCxnSpPr>
              <p:cNvPr id="71" name="Straight Arrow Connector 70"/>
              <p:cNvCxnSpPr>
                <a:endCxn id="73" idx="0"/>
              </p:cNvCxnSpPr>
              <p:nvPr/>
            </p:nvCxnSpPr>
            <p:spPr>
              <a:xfrm flipH="1">
                <a:off x="3791902" y="3195704"/>
                <a:ext cx="500063" cy="41617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6743700" y="3195704"/>
            <a:ext cx="1245870" cy="1307715"/>
            <a:chOff x="6743700" y="3195704"/>
            <a:chExt cx="1245870" cy="1307715"/>
          </a:xfrm>
        </p:grpSpPr>
        <p:grpSp>
          <p:nvGrpSpPr>
            <p:cNvPr id="78" name="Group 77"/>
            <p:cNvGrpSpPr/>
            <p:nvPr/>
          </p:nvGrpSpPr>
          <p:grpSpPr>
            <a:xfrm>
              <a:off x="6800850" y="3611881"/>
              <a:ext cx="965835" cy="891538"/>
              <a:chOff x="1303020" y="3751316"/>
              <a:chExt cx="965835" cy="781697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51611" y="3816458"/>
                <a:ext cx="742951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Map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map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743700" y="3195704"/>
              <a:ext cx="1245870" cy="416177"/>
              <a:chOff x="6743700" y="3195704"/>
              <a:chExt cx="1245870" cy="416177"/>
            </a:xfrm>
          </p:grpSpPr>
          <p:cxnSp>
            <p:nvCxnSpPr>
              <p:cNvPr id="80" name="Straight Arrow Connector 79"/>
              <p:cNvCxnSpPr>
                <a:endCxn id="84" idx="0"/>
              </p:cNvCxnSpPr>
              <p:nvPr/>
            </p:nvCxnSpPr>
            <p:spPr>
              <a:xfrm>
                <a:off x="6743700" y="3195704"/>
                <a:ext cx="540068" cy="41617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6949440" y="3240405"/>
                <a:ext cx="10401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launch</a:t>
                </a:r>
                <a:endParaRPr lang="en-US" sz="1000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291965" y="3195704"/>
            <a:ext cx="1245870" cy="1307715"/>
            <a:chOff x="4291965" y="3195704"/>
            <a:chExt cx="1245870" cy="1307715"/>
          </a:xfrm>
        </p:grpSpPr>
        <p:grpSp>
          <p:nvGrpSpPr>
            <p:cNvPr id="89" name="Group 88"/>
            <p:cNvGrpSpPr/>
            <p:nvPr/>
          </p:nvGrpSpPr>
          <p:grpSpPr>
            <a:xfrm>
              <a:off x="4349115" y="3611881"/>
              <a:ext cx="965835" cy="891538"/>
              <a:chOff x="1303020" y="3751316"/>
              <a:chExt cx="965835" cy="781697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451611" y="3816458"/>
                <a:ext cx="742951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Map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map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291965" y="3195704"/>
              <a:ext cx="1245870" cy="416177"/>
              <a:chOff x="4291965" y="3195704"/>
              <a:chExt cx="1245870" cy="416177"/>
            </a:xfrm>
          </p:grpSpPr>
          <p:cxnSp>
            <p:nvCxnSpPr>
              <p:cNvPr id="91" name="Straight Arrow Connector 90"/>
              <p:cNvCxnSpPr>
                <a:endCxn id="93" idx="0"/>
              </p:cNvCxnSpPr>
              <p:nvPr/>
            </p:nvCxnSpPr>
            <p:spPr>
              <a:xfrm>
                <a:off x="4291965" y="3195704"/>
                <a:ext cx="540068" cy="41617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497705" y="3240405"/>
                <a:ext cx="10401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launch</a:t>
                </a:r>
                <a:endParaRPr lang="en-US" sz="1000" dirty="0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760719" y="3195704"/>
            <a:ext cx="1114426" cy="1307712"/>
            <a:chOff x="5760719" y="3195704"/>
            <a:chExt cx="1114426" cy="1307712"/>
          </a:xfrm>
        </p:grpSpPr>
        <p:grpSp>
          <p:nvGrpSpPr>
            <p:cNvPr id="97" name="Group 96"/>
            <p:cNvGrpSpPr/>
            <p:nvPr/>
          </p:nvGrpSpPr>
          <p:grpSpPr>
            <a:xfrm>
              <a:off x="5760719" y="3611878"/>
              <a:ext cx="965836" cy="891538"/>
              <a:chOff x="1303020" y="3751316"/>
              <a:chExt cx="965836" cy="781697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303022" y="3816458"/>
                <a:ext cx="965834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Reduce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reduce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835015" y="3195704"/>
              <a:ext cx="1040130" cy="416174"/>
              <a:chOff x="5835015" y="3195704"/>
              <a:chExt cx="1040130" cy="416174"/>
            </a:xfrm>
          </p:grpSpPr>
          <p:cxnSp>
            <p:nvCxnSpPr>
              <p:cNvPr id="99" name="Straight Arrow Connector 98"/>
              <p:cNvCxnSpPr>
                <a:endCxn id="101" idx="0"/>
              </p:cNvCxnSpPr>
              <p:nvPr/>
            </p:nvCxnSpPr>
            <p:spPr>
              <a:xfrm flipH="1">
                <a:off x="6243637" y="3195704"/>
                <a:ext cx="500063" cy="41617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5835015" y="3240405"/>
                <a:ext cx="10401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launch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26578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14301" y="788669"/>
            <a:ext cx="2823210" cy="126301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98030" y="862965"/>
            <a:ext cx="1931670" cy="1588830"/>
            <a:chOff x="6949440" y="862965"/>
            <a:chExt cx="1931670" cy="1588830"/>
          </a:xfrm>
        </p:grpSpPr>
        <p:sp>
          <p:nvSpPr>
            <p:cNvPr id="133" name="Rounded Rectangle 132"/>
            <p:cNvSpPr/>
            <p:nvPr/>
          </p:nvSpPr>
          <p:spPr>
            <a:xfrm>
              <a:off x="6949440" y="862965"/>
              <a:ext cx="742950" cy="297180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949441" y="1234441"/>
              <a:ext cx="742950" cy="29718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job tracker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6949440" y="1680210"/>
              <a:ext cx="742950" cy="29718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Times"/>
                  <a:cs typeface="Times"/>
                </a:rPr>
                <a:t>reduce task</a:t>
              </a:r>
              <a:endParaRPr lang="en-US" sz="1000" dirty="0">
                <a:solidFill>
                  <a:schemeClr val="bg1"/>
                </a:solidFill>
                <a:latin typeface="Times"/>
                <a:cs typeface="Times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6949440" y="2125980"/>
              <a:ext cx="742950" cy="297180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989570" y="862966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machine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989570" y="116014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of cluster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89570" y="160591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per job</a:t>
              </a:r>
              <a:endParaRPr 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9571" y="2051685"/>
              <a:ext cx="817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user implement</a:t>
              </a:r>
              <a:endParaRPr lang="en-US" sz="1000" dirty="0"/>
            </a:p>
          </p:txBody>
        </p:sp>
      </p:grpSp>
      <p:sp>
        <p:nvSpPr>
          <p:cNvPr id="77" name="Can 76"/>
          <p:cNvSpPr/>
          <p:nvPr/>
        </p:nvSpPr>
        <p:spPr>
          <a:xfrm>
            <a:off x="708660" y="2794635"/>
            <a:ext cx="1560195" cy="1042251"/>
          </a:xfrm>
          <a:prstGeom prst="can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endParaRPr lang="en-US" sz="1000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4349115" y="788669"/>
            <a:ext cx="1931670" cy="1411605"/>
            <a:chOff x="4349115" y="788669"/>
            <a:chExt cx="1931670" cy="1411605"/>
          </a:xfrm>
        </p:grpSpPr>
        <p:sp>
          <p:nvSpPr>
            <p:cNvPr id="58" name="Rounded Rectangle 57"/>
            <p:cNvSpPr/>
            <p:nvPr/>
          </p:nvSpPr>
          <p:spPr>
            <a:xfrm>
              <a:off x="4349115" y="788669"/>
              <a:ext cx="1931670" cy="1411605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46295" y="937260"/>
              <a:ext cx="1053465" cy="742949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Times"/>
                  <a:cs typeface="Times"/>
                </a:rPr>
                <a:t>J</a:t>
              </a:r>
              <a:r>
                <a:rPr lang="en-US" altLang="zh-CN" sz="1400" dirty="0" err="1" smtClean="0">
                  <a:latin typeface="Times"/>
                  <a:cs typeface="Times"/>
                </a:rPr>
                <a:t>obTracker</a:t>
              </a:r>
              <a:endParaRPr lang="en-US" sz="1400" dirty="0">
                <a:latin typeface="Times"/>
                <a:cs typeface="Time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4885" y="190309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jobtracker</a:t>
              </a:r>
              <a:r>
                <a:rPr lang="en-US" sz="1000" dirty="0" smtClean="0"/>
                <a:t> node</a:t>
              </a:r>
              <a:endParaRPr lang="en-US" sz="1000" dirty="0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4572000" y="3240405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9. launch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31545" y="182880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node</a:t>
            </a:r>
            <a:endParaRPr lang="en-US" sz="1000" dirty="0"/>
          </a:p>
        </p:txBody>
      </p:sp>
      <p:sp>
        <p:nvSpPr>
          <p:cNvPr id="171" name="Rounded Rectangle 170"/>
          <p:cNvSpPr/>
          <p:nvPr/>
        </p:nvSpPr>
        <p:spPr>
          <a:xfrm>
            <a:off x="262889" y="862965"/>
            <a:ext cx="2451735" cy="96583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7185" y="937260"/>
            <a:ext cx="742950" cy="756323"/>
          </a:xfrm>
          <a:prstGeom prst="round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"/>
                <a:cs typeface="Times"/>
              </a:rPr>
              <a:t>MR User</a:t>
            </a:r>
          </a:p>
          <a:p>
            <a:pPr algn="ctr"/>
            <a:r>
              <a:rPr lang="en-US" sz="1000" dirty="0" smtClean="0">
                <a:latin typeface="Times"/>
                <a:cs typeface="Times"/>
              </a:rPr>
              <a:t>Program </a:t>
            </a:r>
            <a:endParaRPr lang="en-US" sz="1000" dirty="0">
              <a:latin typeface="Times"/>
              <a:cs typeface="Time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97379" y="937260"/>
            <a:ext cx="668655" cy="742948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"/>
                <a:cs typeface="Times"/>
              </a:rPr>
              <a:t>Job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80135" y="1011555"/>
            <a:ext cx="1560195" cy="303867"/>
            <a:chOff x="1080135" y="1011555"/>
            <a:chExt cx="1560195" cy="303867"/>
          </a:xfrm>
        </p:grpSpPr>
        <p:cxnSp>
          <p:nvCxnSpPr>
            <p:cNvPr id="68" name="Straight Arrow Connector 67"/>
            <p:cNvCxnSpPr>
              <a:stCxn id="12" idx="3"/>
              <a:endCxn id="62" idx="1"/>
            </p:cNvCxnSpPr>
            <p:nvPr/>
          </p:nvCxnSpPr>
          <p:spPr>
            <a:xfrm flipV="1">
              <a:off x="1080135" y="1308734"/>
              <a:ext cx="817244" cy="66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80135" y="1011555"/>
              <a:ext cx="15601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getStatus</a:t>
              </a:r>
              <a:endParaRPr lang="en-US" sz="10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66035" y="1011555"/>
            <a:ext cx="2080261" cy="297181"/>
            <a:chOff x="2566035" y="937260"/>
            <a:chExt cx="2080261" cy="297181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2566035" y="1234440"/>
              <a:ext cx="2080261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160395" y="937260"/>
              <a:ext cx="1040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getJobStatus</a:t>
              </a:r>
              <a:endParaRPr lang="en-US" sz="1000" dirty="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80135" y="153162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JVM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3160395" y="2571750"/>
            <a:ext cx="2228849" cy="230314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06165" y="2720341"/>
            <a:ext cx="1371600" cy="475363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"/>
                <a:cs typeface="Times"/>
              </a:rPr>
              <a:t>T</a:t>
            </a:r>
            <a:r>
              <a:rPr lang="en-US" altLang="zh-CN" sz="1600" dirty="0" err="1" smtClean="0">
                <a:latin typeface="Times"/>
                <a:cs typeface="Times"/>
              </a:rPr>
              <a:t>askTracker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>
            <a:stCxn id="66" idx="2"/>
            <a:endCxn id="76" idx="0"/>
          </p:cNvCxnSpPr>
          <p:nvPr/>
        </p:nvCxnSpPr>
        <p:spPr>
          <a:xfrm flipH="1">
            <a:off x="3791902" y="3195704"/>
            <a:ext cx="500063" cy="416174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73" idx="0"/>
          </p:cNvCxnSpPr>
          <p:nvPr/>
        </p:nvCxnSpPr>
        <p:spPr>
          <a:xfrm>
            <a:off x="4291965" y="3195704"/>
            <a:ext cx="540068" cy="416177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80461" y="4577716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tasktracker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5612130" y="2571750"/>
            <a:ext cx="2228849" cy="2303145"/>
            <a:chOff x="1154430" y="2646044"/>
            <a:chExt cx="2228849" cy="2303145"/>
          </a:xfrm>
        </p:grpSpPr>
        <p:sp>
          <p:nvSpPr>
            <p:cNvPr id="81" name="Rounded Rectangle 80"/>
            <p:cNvSpPr/>
            <p:nvPr/>
          </p:nvSpPr>
          <p:spPr>
            <a:xfrm>
              <a:off x="1154430" y="2646044"/>
              <a:ext cx="2228849" cy="2303145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600200" y="2794635"/>
              <a:ext cx="1371600" cy="475363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Times"/>
                  <a:cs typeface="Times"/>
                </a:rPr>
                <a:t>T</a:t>
              </a:r>
              <a:r>
                <a:rPr lang="en-US" altLang="zh-CN" sz="1600" dirty="0" err="1" smtClean="0">
                  <a:latin typeface="Times"/>
                  <a:cs typeface="Times"/>
                </a:rPr>
                <a:t>askTracker</a:t>
              </a:r>
              <a:endParaRPr lang="en-US" sz="1600" dirty="0">
                <a:latin typeface="Times"/>
                <a:cs typeface="Times"/>
              </a:endParaRPr>
            </a:p>
          </p:txBody>
        </p:sp>
        <p:cxnSp>
          <p:nvCxnSpPr>
            <p:cNvPr id="83" name="Straight Arrow Connector 82"/>
            <p:cNvCxnSpPr>
              <a:stCxn id="82" idx="2"/>
              <a:endCxn id="105" idx="0"/>
            </p:cNvCxnSpPr>
            <p:nvPr/>
          </p:nvCxnSpPr>
          <p:spPr>
            <a:xfrm flipH="1">
              <a:off x="1785937" y="3269998"/>
              <a:ext cx="500063" cy="416174"/>
            </a:xfrm>
            <a:prstGeom prst="straightConnector1">
              <a:avLst/>
            </a:prstGeom>
            <a:ln w="12700" cmpd="sng">
              <a:prstDash val="dot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2" idx="2"/>
              <a:endCxn id="88" idx="0"/>
            </p:cNvCxnSpPr>
            <p:nvPr/>
          </p:nvCxnSpPr>
          <p:spPr>
            <a:xfrm>
              <a:off x="2286000" y="3269998"/>
              <a:ext cx="540068" cy="416177"/>
            </a:xfrm>
            <a:prstGeom prst="straightConnector1">
              <a:avLst/>
            </a:prstGeom>
            <a:ln w="12700" cmpd="sng">
              <a:prstDash val="dot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1303019" y="3686172"/>
              <a:ext cx="965836" cy="891538"/>
              <a:chOff x="1303020" y="3751316"/>
              <a:chExt cx="965836" cy="781697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303022" y="3816458"/>
                <a:ext cx="965834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Reduce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reduce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2343150" y="3686175"/>
              <a:ext cx="965835" cy="891538"/>
              <a:chOff x="1303020" y="3751316"/>
              <a:chExt cx="965835" cy="781697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303020" y="3751316"/>
                <a:ext cx="965835" cy="781697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660066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451611" y="3816458"/>
                <a:ext cx="742951" cy="21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Map Task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451611" y="4109595"/>
                <a:ext cx="668655" cy="278639"/>
              </a:xfrm>
              <a:prstGeom prst="roundRect">
                <a:avLst/>
              </a:prstGeom>
              <a:solidFill>
                <a:srgbClr val="FF5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"/>
                    <a:cs typeface="Times"/>
                  </a:rPr>
                  <a:t>map</a:t>
                </a:r>
                <a:endParaRPr lang="en-US" sz="1000" dirty="0">
                  <a:latin typeface="Times"/>
                  <a:cs typeface="Times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674496" y="4652010"/>
              <a:ext cx="1188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tasktracker</a:t>
              </a:r>
              <a:r>
                <a:rPr lang="en-US" sz="1000" dirty="0" smtClean="0"/>
                <a:t> node</a:t>
              </a:r>
              <a:endParaRPr lang="en-US" sz="1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29050" y="1680209"/>
            <a:ext cx="2914650" cy="1040132"/>
            <a:chOff x="3829050" y="1680209"/>
            <a:chExt cx="2914650" cy="1040132"/>
          </a:xfrm>
        </p:grpSpPr>
        <p:sp>
          <p:nvSpPr>
            <p:cNvPr id="155" name="TextBox 154"/>
            <p:cNvSpPr txBox="1"/>
            <p:nvPr/>
          </p:nvSpPr>
          <p:spPr>
            <a:xfrm>
              <a:off x="3829050" y="2125980"/>
              <a:ext cx="1040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heartbeat</a:t>
              </a:r>
              <a:endParaRPr lang="en-US" sz="10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1965" y="1680209"/>
              <a:ext cx="2451735" cy="1040132"/>
              <a:chOff x="4291965" y="1680209"/>
              <a:chExt cx="2451735" cy="1040132"/>
            </a:xfrm>
          </p:grpSpPr>
          <p:cxnSp>
            <p:nvCxnSpPr>
              <p:cNvPr id="153" name="Straight Arrow Connector 152"/>
              <p:cNvCxnSpPr>
                <a:stCxn id="66" idx="0"/>
                <a:endCxn id="6" idx="2"/>
              </p:cNvCxnSpPr>
              <p:nvPr/>
            </p:nvCxnSpPr>
            <p:spPr>
              <a:xfrm flipV="1">
                <a:off x="4291965" y="1680209"/>
                <a:ext cx="881063" cy="104013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82" idx="0"/>
                <a:endCxn id="6" idx="2"/>
              </p:cNvCxnSpPr>
              <p:nvPr/>
            </p:nvCxnSpPr>
            <p:spPr>
              <a:xfrm flipH="1" flipV="1">
                <a:off x="5173028" y="1680209"/>
                <a:ext cx="1570672" cy="104013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3308984" y="3611878"/>
            <a:ext cx="965835" cy="891538"/>
            <a:chOff x="1303020" y="3751316"/>
            <a:chExt cx="965835" cy="781697"/>
          </a:xfrm>
        </p:grpSpPr>
        <p:sp>
          <p:nvSpPr>
            <p:cNvPr id="76" name="Rounded Rectangle 75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77316" y="3816459"/>
              <a:ext cx="817245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solidFill>
                    <a:schemeClr val="bg1"/>
                  </a:solidFill>
                </a:rPr>
                <a:t>MapTask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349115" y="3611881"/>
            <a:ext cx="965835" cy="891538"/>
            <a:chOff x="1303020" y="3751316"/>
            <a:chExt cx="965835" cy="781697"/>
          </a:xfrm>
        </p:grpSpPr>
        <p:sp>
          <p:nvSpPr>
            <p:cNvPr id="73" name="Rounded Rectangle 72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51611" y="3816458"/>
              <a:ext cx="742951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Map Task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160395" y="3240405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update status</a:t>
            </a:r>
            <a:endParaRPr lang="en-US" sz="1000" dirty="0"/>
          </a:p>
        </p:txBody>
      </p:sp>
      <p:sp>
        <p:nvSpPr>
          <p:cNvPr id="6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status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5217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5009" y="1277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848" y="11883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595" y="1062122"/>
            <a:ext cx="8138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the real </a:t>
            </a:r>
            <a:r>
              <a:rPr lang="en-US" sz="2400" dirty="0" smtClean="0"/>
              <a:t>world, </a:t>
            </a:r>
            <a:r>
              <a:rPr lang="en-US" sz="2400" dirty="0"/>
              <a:t>processes crash, and machines fail. One of </a:t>
            </a:r>
            <a:r>
              <a:rPr lang="en-US" sz="2400" dirty="0" smtClean="0"/>
              <a:t>the major </a:t>
            </a:r>
            <a:r>
              <a:rPr lang="en-US" sz="2400" dirty="0"/>
              <a:t>benefits of using </a:t>
            </a:r>
            <a:r>
              <a:rPr lang="en-US" sz="2400" dirty="0" err="1"/>
              <a:t>Hadoop</a:t>
            </a:r>
            <a:r>
              <a:rPr lang="en-US" sz="2400" dirty="0"/>
              <a:t> is its ability to handle such failures and allow your </a:t>
            </a:r>
            <a:r>
              <a:rPr lang="en-US" sz="2400" dirty="0" smtClean="0"/>
              <a:t>job to </a:t>
            </a:r>
            <a:r>
              <a:rPr lang="en-US" sz="2400" dirty="0"/>
              <a:t>complete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Task Failure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TaskTracker</a:t>
            </a:r>
            <a:r>
              <a:rPr lang="en-US" sz="2400" dirty="0" smtClean="0"/>
              <a:t> Failure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JobTracker</a:t>
            </a:r>
            <a:r>
              <a:rPr lang="en-US" sz="2400" dirty="0" smtClean="0"/>
              <a:t> Failure</a:t>
            </a:r>
            <a:endParaRPr lang="en-US" sz="240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- Failure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97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14301" y="788669"/>
            <a:ext cx="2823210" cy="126301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- Task failure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98030" y="862965"/>
            <a:ext cx="1931670" cy="1588830"/>
            <a:chOff x="6949440" y="862965"/>
            <a:chExt cx="1931670" cy="1588830"/>
          </a:xfrm>
        </p:grpSpPr>
        <p:sp>
          <p:nvSpPr>
            <p:cNvPr id="133" name="Rounded Rectangle 132"/>
            <p:cNvSpPr/>
            <p:nvPr/>
          </p:nvSpPr>
          <p:spPr>
            <a:xfrm>
              <a:off x="6949440" y="862965"/>
              <a:ext cx="742950" cy="297180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949441" y="1234441"/>
              <a:ext cx="742950" cy="29718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job tracker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6949440" y="1680210"/>
              <a:ext cx="742950" cy="29718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Times"/>
                  <a:cs typeface="Times"/>
                </a:rPr>
                <a:t>reduce task</a:t>
              </a:r>
              <a:endParaRPr lang="en-US" sz="1000" dirty="0">
                <a:solidFill>
                  <a:schemeClr val="bg1"/>
                </a:solidFill>
                <a:latin typeface="Times"/>
                <a:cs typeface="Times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6949440" y="2125980"/>
              <a:ext cx="742950" cy="297180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989570" y="862966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machine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989570" y="116014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of cluster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89570" y="160591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per job</a:t>
              </a:r>
              <a:endParaRPr 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9571" y="2051685"/>
              <a:ext cx="817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user implement</a:t>
              </a:r>
              <a:endParaRPr lang="en-US" sz="1000" dirty="0"/>
            </a:p>
          </p:txBody>
        </p:sp>
      </p:grpSp>
      <p:sp>
        <p:nvSpPr>
          <p:cNvPr id="77" name="Can 76"/>
          <p:cNvSpPr/>
          <p:nvPr/>
        </p:nvSpPr>
        <p:spPr>
          <a:xfrm>
            <a:off x="708660" y="2794635"/>
            <a:ext cx="1560195" cy="1042251"/>
          </a:xfrm>
          <a:prstGeom prst="can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endParaRPr lang="en-US" sz="1000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4349115" y="788669"/>
            <a:ext cx="1931670" cy="1411605"/>
            <a:chOff x="4349115" y="788669"/>
            <a:chExt cx="1931670" cy="1411605"/>
          </a:xfrm>
        </p:grpSpPr>
        <p:sp>
          <p:nvSpPr>
            <p:cNvPr id="58" name="Rounded Rectangle 57"/>
            <p:cNvSpPr/>
            <p:nvPr/>
          </p:nvSpPr>
          <p:spPr>
            <a:xfrm>
              <a:off x="4349115" y="788669"/>
              <a:ext cx="1931670" cy="1411605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46295" y="937260"/>
              <a:ext cx="1053465" cy="742949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Times"/>
                  <a:cs typeface="Times"/>
                </a:rPr>
                <a:t>J</a:t>
              </a:r>
              <a:r>
                <a:rPr lang="en-US" altLang="zh-CN" sz="1400" dirty="0" err="1" smtClean="0">
                  <a:latin typeface="Times"/>
                  <a:cs typeface="Times"/>
                </a:rPr>
                <a:t>obTracker</a:t>
              </a:r>
              <a:endParaRPr lang="en-US" sz="1400" dirty="0">
                <a:latin typeface="Times"/>
                <a:cs typeface="Time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4885" y="190309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jobtracker</a:t>
              </a:r>
              <a:r>
                <a:rPr lang="en-US" sz="1000" dirty="0" smtClean="0"/>
                <a:t> node</a:t>
              </a:r>
              <a:endParaRPr lang="en-US" sz="1000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3829050" y="2125980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572000" y="3240405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9. launch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31545" y="182880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node</a:t>
            </a:r>
            <a:endParaRPr lang="en-US" sz="1000" dirty="0"/>
          </a:p>
        </p:txBody>
      </p:sp>
      <p:sp>
        <p:nvSpPr>
          <p:cNvPr id="171" name="Rounded Rectangle 170"/>
          <p:cNvSpPr/>
          <p:nvPr/>
        </p:nvSpPr>
        <p:spPr>
          <a:xfrm>
            <a:off x="262889" y="862965"/>
            <a:ext cx="2451735" cy="96583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7185" y="937260"/>
            <a:ext cx="742950" cy="756323"/>
          </a:xfrm>
          <a:prstGeom prst="round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"/>
                <a:cs typeface="Times"/>
              </a:rPr>
              <a:t>MR User</a:t>
            </a:r>
          </a:p>
          <a:p>
            <a:pPr algn="ctr"/>
            <a:r>
              <a:rPr lang="en-US" sz="1000" dirty="0" smtClean="0">
                <a:latin typeface="Times"/>
                <a:cs typeface="Times"/>
              </a:rPr>
              <a:t>Program </a:t>
            </a:r>
            <a:endParaRPr lang="en-US" sz="1000" dirty="0">
              <a:latin typeface="Times"/>
              <a:cs typeface="Time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97379" y="937260"/>
            <a:ext cx="668655" cy="742948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"/>
                <a:cs typeface="Times"/>
              </a:rPr>
              <a:t>Job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cxnSp>
        <p:nvCxnSpPr>
          <p:cNvPr id="68" name="Straight Arrow Connector 67"/>
          <p:cNvCxnSpPr>
            <a:stCxn id="12" idx="3"/>
            <a:endCxn id="62" idx="1"/>
          </p:cNvCxnSpPr>
          <p:nvPr/>
        </p:nvCxnSpPr>
        <p:spPr>
          <a:xfrm flipV="1">
            <a:off x="1080135" y="1308734"/>
            <a:ext cx="817244" cy="66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566035" y="1308735"/>
            <a:ext cx="2080261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080135" y="153162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JVM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3160395" y="2571750"/>
            <a:ext cx="2228849" cy="230314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06165" y="2720341"/>
            <a:ext cx="1371600" cy="475363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"/>
                <a:cs typeface="Times"/>
              </a:rPr>
              <a:t>T</a:t>
            </a:r>
            <a:r>
              <a:rPr lang="en-US" altLang="zh-CN" sz="1600" dirty="0" err="1" smtClean="0">
                <a:latin typeface="Times"/>
                <a:cs typeface="Times"/>
              </a:rPr>
              <a:t>askTracker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>
            <a:stCxn id="66" idx="2"/>
            <a:endCxn id="76" idx="0"/>
          </p:cNvCxnSpPr>
          <p:nvPr/>
        </p:nvCxnSpPr>
        <p:spPr>
          <a:xfrm flipH="1">
            <a:off x="3791902" y="3195704"/>
            <a:ext cx="500063" cy="416174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73" idx="0"/>
          </p:cNvCxnSpPr>
          <p:nvPr/>
        </p:nvCxnSpPr>
        <p:spPr>
          <a:xfrm>
            <a:off x="4291965" y="3195704"/>
            <a:ext cx="540068" cy="416177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80461" y="4577716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tasktracker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sp>
        <p:nvSpPr>
          <p:cNvPr id="81" name="Rounded Rectangle 80"/>
          <p:cNvSpPr/>
          <p:nvPr/>
        </p:nvSpPr>
        <p:spPr>
          <a:xfrm>
            <a:off x="5612130" y="2571750"/>
            <a:ext cx="2228849" cy="230314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057900" y="2720341"/>
            <a:ext cx="1371600" cy="475363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"/>
                <a:cs typeface="Times"/>
              </a:rPr>
              <a:t>T</a:t>
            </a:r>
            <a:r>
              <a:rPr lang="en-US" altLang="zh-CN" sz="1600" dirty="0" err="1" smtClean="0">
                <a:latin typeface="Times"/>
                <a:cs typeface="Times"/>
              </a:rPr>
              <a:t>askTracker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84" name="Straight Arrow Connector 83"/>
          <p:cNvCxnSpPr>
            <a:stCxn id="82" idx="2"/>
            <a:endCxn id="88" idx="0"/>
          </p:cNvCxnSpPr>
          <p:nvPr/>
        </p:nvCxnSpPr>
        <p:spPr>
          <a:xfrm>
            <a:off x="6743700" y="3195704"/>
            <a:ext cx="540068" cy="416177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800850" y="3611881"/>
            <a:ext cx="965835" cy="891538"/>
            <a:chOff x="1303020" y="3751316"/>
            <a:chExt cx="965835" cy="781697"/>
          </a:xfrm>
        </p:grpSpPr>
        <p:sp>
          <p:nvSpPr>
            <p:cNvPr id="88" name="Rounded Rectangle 87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77315" y="3816458"/>
              <a:ext cx="891540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Map Task 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32196" y="4577716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tasktracker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cxnSp>
        <p:nvCxnSpPr>
          <p:cNvPr id="153" name="Straight Arrow Connector 152"/>
          <p:cNvCxnSpPr>
            <a:stCxn id="66" idx="0"/>
            <a:endCxn id="6" idx="2"/>
          </p:cNvCxnSpPr>
          <p:nvPr/>
        </p:nvCxnSpPr>
        <p:spPr>
          <a:xfrm flipV="1">
            <a:off x="4291965" y="1680209"/>
            <a:ext cx="881063" cy="10401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2" idx="0"/>
            <a:endCxn id="6" idx="2"/>
          </p:cNvCxnSpPr>
          <p:nvPr/>
        </p:nvCxnSpPr>
        <p:spPr>
          <a:xfrm flipH="1" flipV="1">
            <a:off x="5173028" y="1680209"/>
            <a:ext cx="1570672" cy="10401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308984" y="3611878"/>
            <a:ext cx="965835" cy="891538"/>
            <a:chOff x="1303020" y="3751316"/>
            <a:chExt cx="965835" cy="781697"/>
          </a:xfrm>
        </p:grpSpPr>
        <p:sp>
          <p:nvSpPr>
            <p:cNvPr id="76" name="Rounded Rectangle 75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77316" y="3816459"/>
              <a:ext cx="817245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solidFill>
                    <a:schemeClr val="bg1"/>
                  </a:solidFill>
                </a:rPr>
                <a:t>MapTask</a:t>
              </a:r>
              <a:r>
                <a:rPr lang="en-US" sz="1000" dirty="0" smtClean="0">
                  <a:solidFill>
                    <a:schemeClr val="bg1"/>
                  </a:solidFill>
                </a:rPr>
                <a:t> 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349115" y="3611881"/>
            <a:ext cx="1040130" cy="891538"/>
            <a:chOff x="1303020" y="3751316"/>
            <a:chExt cx="1040130" cy="781697"/>
          </a:xfrm>
        </p:grpSpPr>
        <p:sp>
          <p:nvSpPr>
            <p:cNvPr id="73" name="Rounded Rectangle 72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51611" y="3816458"/>
              <a:ext cx="891539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Map Task 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160395" y="3240405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en-US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60395" y="3611880"/>
            <a:ext cx="1263015" cy="891541"/>
            <a:chOff x="931545" y="2200275"/>
            <a:chExt cx="1857375" cy="6686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31545" y="2200275"/>
              <a:ext cx="1857375" cy="668655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931545" y="2200275"/>
              <a:ext cx="1857375" cy="668656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497705" y="3240405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re-launch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44448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14301" y="788669"/>
            <a:ext cx="2823210" cy="126301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</a:t>
            </a:r>
            <a:r>
              <a:rPr lang="en-US" dirty="0" smtClean="0"/>
              <a:t>– </a:t>
            </a:r>
            <a:r>
              <a:rPr lang="en-US" dirty="0"/>
              <a:t>Task </a:t>
            </a:r>
            <a:r>
              <a:rPr lang="en-US" dirty="0" smtClean="0"/>
              <a:t>Tracker failure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98030" y="862965"/>
            <a:ext cx="1931670" cy="1588830"/>
            <a:chOff x="6949440" y="862965"/>
            <a:chExt cx="1931670" cy="1588830"/>
          </a:xfrm>
        </p:grpSpPr>
        <p:sp>
          <p:nvSpPr>
            <p:cNvPr id="133" name="Rounded Rectangle 132"/>
            <p:cNvSpPr/>
            <p:nvPr/>
          </p:nvSpPr>
          <p:spPr>
            <a:xfrm>
              <a:off x="6949440" y="862965"/>
              <a:ext cx="742950" cy="297180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949441" y="1234441"/>
              <a:ext cx="742950" cy="29718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job tracker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6949440" y="1680210"/>
              <a:ext cx="742950" cy="29718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Times"/>
                  <a:cs typeface="Times"/>
                </a:rPr>
                <a:t>reduce task</a:t>
              </a:r>
              <a:endParaRPr lang="en-US" sz="1000" dirty="0">
                <a:solidFill>
                  <a:schemeClr val="bg1"/>
                </a:solidFill>
                <a:latin typeface="Times"/>
                <a:cs typeface="Times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6949440" y="2125980"/>
              <a:ext cx="742950" cy="297180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989570" y="862966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machine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989570" y="116014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of cluster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89570" y="160591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per job</a:t>
              </a:r>
              <a:endParaRPr 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9571" y="2051685"/>
              <a:ext cx="817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user implement</a:t>
              </a:r>
              <a:endParaRPr lang="en-US" sz="1000" dirty="0"/>
            </a:p>
          </p:txBody>
        </p:sp>
      </p:grpSp>
      <p:sp>
        <p:nvSpPr>
          <p:cNvPr id="77" name="Can 76"/>
          <p:cNvSpPr/>
          <p:nvPr/>
        </p:nvSpPr>
        <p:spPr>
          <a:xfrm>
            <a:off x="708660" y="2794635"/>
            <a:ext cx="1560195" cy="1042251"/>
          </a:xfrm>
          <a:prstGeom prst="can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endParaRPr lang="en-US" sz="1000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4349115" y="788669"/>
            <a:ext cx="1931670" cy="1411605"/>
            <a:chOff x="4349115" y="788669"/>
            <a:chExt cx="1931670" cy="1411605"/>
          </a:xfrm>
        </p:grpSpPr>
        <p:sp>
          <p:nvSpPr>
            <p:cNvPr id="58" name="Rounded Rectangle 57"/>
            <p:cNvSpPr/>
            <p:nvPr/>
          </p:nvSpPr>
          <p:spPr>
            <a:xfrm>
              <a:off x="4349115" y="788669"/>
              <a:ext cx="1931670" cy="1411605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46295" y="937260"/>
              <a:ext cx="1053465" cy="742949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Times"/>
                  <a:cs typeface="Times"/>
                </a:rPr>
                <a:t>J</a:t>
              </a:r>
              <a:r>
                <a:rPr lang="en-US" altLang="zh-CN" sz="1400" dirty="0" err="1" smtClean="0">
                  <a:latin typeface="Times"/>
                  <a:cs typeface="Times"/>
                </a:rPr>
                <a:t>obTracker</a:t>
              </a:r>
              <a:endParaRPr lang="en-US" sz="1400" dirty="0">
                <a:latin typeface="Times"/>
                <a:cs typeface="Time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4885" y="190309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jobtracker</a:t>
              </a:r>
              <a:r>
                <a:rPr lang="en-US" sz="1000" dirty="0" smtClean="0"/>
                <a:t> node</a:t>
              </a:r>
              <a:endParaRPr lang="en-US" sz="1000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3829050" y="2125980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572000" y="3240405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9. launch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31545" y="182880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node</a:t>
            </a:r>
            <a:endParaRPr lang="en-US" sz="1000" dirty="0"/>
          </a:p>
        </p:txBody>
      </p:sp>
      <p:sp>
        <p:nvSpPr>
          <p:cNvPr id="171" name="Rounded Rectangle 170"/>
          <p:cNvSpPr/>
          <p:nvPr/>
        </p:nvSpPr>
        <p:spPr>
          <a:xfrm>
            <a:off x="262889" y="862965"/>
            <a:ext cx="2451735" cy="96583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7185" y="937260"/>
            <a:ext cx="742950" cy="756323"/>
          </a:xfrm>
          <a:prstGeom prst="round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"/>
                <a:cs typeface="Times"/>
              </a:rPr>
              <a:t>MR User</a:t>
            </a:r>
          </a:p>
          <a:p>
            <a:pPr algn="ctr"/>
            <a:r>
              <a:rPr lang="en-US" sz="1000" dirty="0" smtClean="0">
                <a:latin typeface="Times"/>
                <a:cs typeface="Times"/>
              </a:rPr>
              <a:t>Program </a:t>
            </a:r>
            <a:endParaRPr lang="en-US" sz="1000" dirty="0">
              <a:latin typeface="Times"/>
              <a:cs typeface="Time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97379" y="937260"/>
            <a:ext cx="668655" cy="742948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"/>
                <a:cs typeface="Times"/>
              </a:rPr>
              <a:t>Job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cxnSp>
        <p:nvCxnSpPr>
          <p:cNvPr id="68" name="Straight Arrow Connector 67"/>
          <p:cNvCxnSpPr>
            <a:stCxn id="12" idx="3"/>
            <a:endCxn id="62" idx="1"/>
          </p:cNvCxnSpPr>
          <p:nvPr/>
        </p:nvCxnSpPr>
        <p:spPr>
          <a:xfrm flipV="1">
            <a:off x="1080135" y="1308734"/>
            <a:ext cx="817244" cy="66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566035" y="1308735"/>
            <a:ext cx="2080261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080135" y="153162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JVM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3160395" y="2571750"/>
            <a:ext cx="2228849" cy="230314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06165" y="2720341"/>
            <a:ext cx="1371600" cy="475363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"/>
                <a:cs typeface="Times"/>
              </a:rPr>
              <a:t>T</a:t>
            </a:r>
            <a:r>
              <a:rPr lang="en-US" altLang="zh-CN" sz="1600" dirty="0" err="1" smtClean="0">
                <a:latin typeface="Times"/>
                <a:cs typeface="Times"/>
              </a:rPr>
              <a:t>askTracker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>
            <a:stCxn id="66" idx="2"/>
            <a:endCxn id="76" idx="0"/>
          </p:cNvCxnSpPr>
          <p:nvPr/>
        </p:nvCxnSpPr>
        <p:spPr>
          <a:xfrm flipH="1">
            <a:off x="3791902" y="3195704"/>
            <a:ext cx="500063" cy="416174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73" idx="0"/>
          </p:cNvCxnSpPr>
          <p:nvPr/>
        </p:nvCxnSpPr>
        <p:spPr>
          <a:xfrm>
            <a:off x="4291965" y="3195704"/>
            <a:ext cx="540068" cy="416177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80461" y="4577716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tasktracker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sp>
        <p:nvSpPr>
          <p:cNvPr id="81" name="Rounded Rectangle 80"/>
          <p:cNvSpPr/>
          <p:nvPr/>
        </p:nvSpPr>
        <p:spPr>
          <a:xfrm>
            <a:off x="5612130" y="2571750"/>
            <a:ext cx="2228849" cy="230314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057900" y="2720341"/>
            <a:ext cx="1371600" cy="475363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"/>
                <a:cs typeface="Times"/>
              </a:rPr>
              <a:t>T</a:t>
            </a:r>
            <a:r>
              <a:rPr lang="en-US" altLang="zh-CN" sz="1600" dirty="0" err="1" smtClean="0">
                <a:latin typeface="Times"/>
                <a:cs typeface="Times"/>
              </a:rPr>
              <a:t>askTracker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83" name="Straight Arrow Connector 82"/>
          <p:cNvCxnSpPr>
            <a:stCxn id="82" idx="2"/>
            <a:endCxn id="105" idx="0"/>
          </p:cNvCxnSpPr>
          <p:nvPr/>
        </p:nvCxnSpPr>
        <p:spPr>
          <a:xfrm flipH="1">
            <a:off x="6243637" y="3195704"/>
            <a:ext cx="500063" cy="416174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2" idx="2"/>
            <a:endCxn id="88" idx="0"/>
          </p:cNvCxnSpPr>
          <p:nvPr/>
        </p:nvCxnSpPr>
        <p:spPr>
          <a:xfrm>
            <a:off x="6743700" y="3195704"/>
            <a:ext cx="540068" cy="416177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760719" y="3611873"/>
            <a:ext cx="1040130" cy="891537"/>
            <a:chOff x="1303020" y="3751316"/>
            <a:chExt cx="1040130" cy="781697"/>
          </a:xfrm>
        </p:grpSpPr>
        <p:sp>
          <p:nvSpPr>
            <p:cNvPr id="105" name="Rounded Rectangle 104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377316" y="3816464"/>
              <a:ext cx="965834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Map Task 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800850" y="3611881"/>
            <a:ext cx="965835" cy="891538"/>
            <a:chOff x="1303020" y="3751316"/>
            <a:chExt cx="965835" cy="781697"/>
          </a:xfrm>
        </p:grpSpPr>
        <p:sp>
          <p:nvSpPr>
            <p:cNvPr id="88" name="Rounded Rectangle 87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77315" y="3816458"/>
              <a:ext cx="891540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Map Task 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32196" y="4577716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tasktracker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cxnSp>
        <p:nvCxnSpPr>
          <p:cNvPr id="153" name="Straight Arrow Connector 152"/>
          <p:cNvCxnSpPr>
            <a:stCxn id="66" idx="0"/>
            <a:endCxn id="6" idx="2"/>
          </p:cNvCxnSpPr>
          <p:nvPr/>
        </p:nvCxnSpPr>
        <p:spPr>
          <a:xfrm flipV="1">
            <a:off x="4291965" y="1680209"/>
            <a:ext cx="881063" cy="10401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2" idx="0"/>
            <a:endCxn id="6" idx="2"/>
          </p:cNvCxnSpPr>
          <p:nvPr/>
        </p:nvCxnSpPr>
        <p:spPr>
          <a:xfrm flipH="1" flipV="1">
            <a:off x="5173028" y="1680209"/>
            <a:ext cx="1570672" cy="10401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308984" y="3611878"/>
            <a:ext cx="965835" cy="891538"/>
            <a:chOff x="1303020" y="3751316"/>
            <a:chExt cx="965835" cy="781697"/>
          </a:xfrm>
        </p:grpSpPr>
        <p:sp>
          <p:nvSpPr>
            <p:cNvPr id="76" name="Rounded Rectangle 75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77316" y="3816459"/>
              <a:ext cx="817245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solidFill>
                    <a:schemeClr val="bg1"/>
                  </a:solidFill>
                </a:rPr>
                <a:t>MapTask</a:t>
              </a:r>
              <a:r>
                <a:rPr lang="en-US" sz="1000" dirty="0" smtClean="0">
                  <a:solidFill>
                    <a:schemeClr val="bg1"/>
                  </a:solidFill>
                </a:rPr>
                <a:t> 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349115" y="3611881"/>
            <a:ext cx="965835" cy="891538"/>
            <a:chOff x="1303020" y="3751316"/>
            <a:chExt cx="965835" cy="781697"/>
          </a:xfrm>
        </p:grpSpPr>
        <p:sp>
          <p:nvSpPr>
            <p:cNvPr id="73" name="Rounded Rectangle 72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03021" y="3816458"/>
              <a:ext cx="891539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Map Task 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160395" y="3240405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en-US" sz="10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3680460" y="2497455"/>
            <a:ext cx="1263015" cy="817246"/>
            <a:chOff x="931545" y="2200275"/>
            <a:chExt cx="1857375" cy="668656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31545" y="2200275"/>
              <a:ext cx="1857375" cy="668655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931545" y="2200275"/>
              <a:ext cx="1857375" cy="668656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5686425" y="3314700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re-launch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7023735" y="3314700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re-launch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65668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14301" y="788669"/>
            <a:ext cx="2823210" cy="126301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</a:t>
            </a:r>
            <a:r>
              <a:rPr lang="en-US" dirty="0" smtClean="0"/>
              <a:t>– job tracker failure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98030" y="862965"/>
            <a:ext cx="1931670" cy="1588830"/>
            <a:chOff x="6949440" y="862965"/>
            <a:chExt cx="1931670" cy="1588830"/>
          </a:xfrm>
        </p:grpSpPr>
        <p:sp>
          <p:nvSpPr>
            <p:cNvPr id="133" name="Rounded Rectangle 132"/>
            <p:cNvSpPr/>
            <p:nvPr/>
          </p:nvSpPr>
          <p:spPr>
            <a:xfrm>
              <a:off x="6949440" y="862965"/>
              <a:ext cx="742950" cy="297180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949441" y="1234441"/>
              <a:ext cx="742950" cy="29718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job tracker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6949440" y="1680210"/>
              <a:ext cx="742950" cy="29718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Times"/>
                  <a:cs typeface="Times"/>
                </a:rPr>
                <a:t>reduce task</a:t>
              </a:r>
              <a:endParaRPr lang="en-US" sz="1000" dirty="0">
                <a:solidFill>
                  <a:schemeClr val="bg1"/>
                </a:solidFill>
                <a:latin typeface="Times"/>
                <a:cs typeface="Times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6949440" y="2125980"/>
              <a:ext cx="742950" cy="297180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989570" y="862966"/>
              <a:ext cx="742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machine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989570" y="116014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of cluster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89570" y="1605915"/>
              <a:ext cx="891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framework</a:t>
              </a:r>
            </a:p>
            <a:p>
              <a:r>
                <a:rPr lang="en-US" sz="1000" dirty="0" smtClean="0"/>
                <a:t>per job</a:t>
              </a:r>
              <a:endParaRPr 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89571" y="2051685"/>
              <a:ext cx="817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user implement</a:t>
              </a:r>
              <a:endParaRPr lang="en-US" sz="1000" dirty="0"/>
            </a:p>
          </p:txBody>
        </p:sp>
      </p:grpSp>
      <p:sp>
        <p:nvSpPr>
          <p:cNvPr id="77" name="Can 76"/>
          <p:cNvSpPr/>
          <p:nvPr/>
        </p:nvSpPr>
        <p:spPr>
          <a:xfrm>
            <a:off x="708660" y="2794635"/>
            <a:ext cx="1560195" cy="1042251"/>
          </a:xfrm>
          <a:prstGeom prst="can">
            <a:avLst/>
          </a:prstGeom>
          <a:solidFill>
            <a:srgbClr val="0000FF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endParaRPr lang="en-US" sz="1000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4349115" y="788669"/>
            <a:ext cx="1931670" cy="1411605"/>
            <a:chOff x="4349115" y="788669"/>
            <a:chExt cx="1931670" cy="1411605"/>
          </a:xfrm>
        </p:grpSpPr>
        <p:sp>
          <p:nvSpPr>
            <p:cNvPr id="58" name="Rounded Rectangle 57"/>
            <p:cNvSpPr/>
            <p:nvPr/>
          </p:nvSpPr>
          <p:spPr>
            <a:xfrm>
              <a:off x="4349115" y="788669"/>
              <a:ext cx="1931670" cy="1411605"/>
            </a:xfrm>
            <a:prstGeom prst="roundRect">
              <a:avLst/>
            </a:prstGeom>
            <a:solidFill>
              <a:srgbClr val="F9FF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cap="all" dirty="0">
                <a:solidFill>
                  <a:schemeClr val="bg1"/>
                </a:solidFill>
                <a:cs typeface="Helvetica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46295" y="937260"/>
              <a:ext cx="1053465" cy="742949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Times"/>
                  <a:cs typeface="Times"/>
                </a:rPr>
                <a:t>J</a:t>
              </a:r>
              <a:r>
                <a:rPr lang="en-US" altLang="zh-CN" sz="1400" dirty="0" err="1" smtClean="0">
                  <a:latin typeface="Times"/>
                  <a:cs typeface="Times"/>
                </a:rPr>
                <a:t>obTracker</a:t>
              </a:r>
              <a:endParaRPr lang="en-US" sz="1400" dirty="0">
                <a:latin typeface="Times"/>
                <a:cs typeface="Time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4885" y="190309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jobtracker</a:t>
              </a:r>
              <a:r>
                <a:rPr lang="en-US" sz="1000" dirty="0" smtClean="0"/>
                <a:t> node</a:t>
              </a:r>
              <a:endParaRPr lang="en-US" sz="1000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3829050" y="2125980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572000" y="3240405"/>
            <a:ext cx="104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9. launch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31545" y="182880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node</a:t>
            </a:r>
            <a:endParaRPr lang="en-US" sz="1000" dirty="0"/>
          </a:p>
        </p:txBody>
      </p:sp>
      <p:sp>
        <p:nvSpPr>
          <p:cNvPr id="171" name="Rounded Rectangle 170"/>
          <p:cNvSpPr/>
          <p:nvPr/>
        </p:nvSpPr>
        <p:spPr>
          <a:xfrm>
            <a:off x="262889" y="862965"/>
            <a:ext cx="2451735" cy="96583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7185" y="937260"/>
            <a:ext cx="742950" cy="756323"/>
          </a:xfrm>
          <a:prstGeom prst="round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"/>
                <a:cs typeface="Times"/>
              </a:rPr>
              <a:t>MR User</a:t>
            </a:r>
          </a:p>
          <a:p>
            <a:pPr algn="ctr"/>
            <a:r>
              <a:rPr lang="en-US" sz="1000" dirty="0" smtClean="0">
                <a:latin typeface="Times"/>
                <a:cs typeface="Times"/>
              </a:rPr>
              <a:t>Program </a:t>
            </a:r>
            <a:endParaRPr lang="en-US" sz="1000" dirty="0">
              <a:latin typeface="Times"/>
              <a:cs typeface="Time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97379" y="937260"/>
            <a:ext cx="668655" cy="742948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"/>
                <a:cs typeface="Times"/>
              </a:rPr>
              <a:t>Job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cxnSp>
        <p:nvCxnSpPr>
          <p:cNvPr id="68" name="Straight Arrow Connector 67"/>
          <p:cNvCxnSpPr>
            <a:stCxn id="12" idx="3"/>
            <a:endCxn id="62" idx="1"/>
          </p:cNvCxnSpPr>
          <p:nvPr/>
        </p:nvCxnSpPr>
        <p:spPr>
          <a:xfrm flipV="1">
            <a:off x="1080135" y="1308734"/>
            <a:ext cx="817244" cy="66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566035" y="1308735"/>
            <a:ext cx="2080261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080135" y="1531620"/>
            <a:ext cx="1263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JVM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3160395" y="2571750"/>
            <a:ext cx="2228849" cy="230314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06165" y="2720341"/>
            <a:ext cx="1371600" cy="475363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"/>
                <a:cs typeface="Times"/>
              </a:rPr>
              <a:t>T</a:t>
            </a:r>
            <a:r>
              <a:rPr lang="en-US" altLang="zh-CN" sz="1600" dirty="0" err="1" smtClean="0">
                <a:latin typeface="Times"/>
                <a:cs typeface="Times"/>
              </a:rPr>
              <a:t>askTracker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>
            <a:stCxn id="66" idx="2"/>
            <a:endCxn id="76" idx="0"/>
          </p:cNvCxnSpPr>
          <p:nvPr/>
        </p:nvCxnSpPr>
        <p:spPr>
          <a:xfrm flipH="1">
            <a:off x="3791902" y="3195704"/>
            <a:ext cx="500063" cy="416174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73" idx="0"/>
          </p:cNvCxnSpPr>
          <p:nvPr/>
        </p:nvCxnSpPr>
        <p:spPr>
          <a:xfrm>
            <a:off x="4291965" y="3195704"/>
            <a:ext cx="540068" cy="416177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80461" y="4577716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tasktracker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sp>
        <p:nvSpPr>
          <p:cNvPr id="81" name="Rounded Rectangle 80"/>
          <p:cNvSpPr/>
          <p:nvPr/>
        </p:nvSpPr>
        <p:spPr>
          <a:xfrm>
            <a:off x="5612130" y="2571750"/>
            <a:ext cx="2228849" cy="2303145"/>
          </a:xfrm>
          <a:prstGeom prst="roundRect">
            <a:avLst/>
          </a:prstGeom>
          <a:solidFill>
            <a:srgbClr val="F9FF8A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057900" y="2720341"/>
            <a:ext cx="1371600" cy="475363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"/>
                <a:cs typeface="Times"/>
              </a:rPr>
              <a:t>T</a:t>
            </a:r>
            <a:r>
              <a:rPr lang="en-US" altLang="zh-CN" sz="1600" dirty="0" err="1" smtClean="0">
                <a:latin typeface="Times"/>
                <a:cs typeface="Times"/>
              </a:rPr>
              <a:t>askTracker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83" name="Straight Arrow Connector 82"/>
          <p:cNvCxnSpPr>
            <a:stCxn id="82" idx="2"/>
            <a:endCxn id="105" idx="0"/>
          </p:cNvCxnSpPr>
          <p:nvPr/>
        </p:nvCxnSpPr>
        <p:spPr>
          <a:xfrm flipH="1">
            <a:off x="6243637" y="3195704"/>
            <a:ext cx="500063" cy="416174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2" idx="2"/>
            <a:endCxn id="88" idx="0"/>
          </p:cNvCxnSpPr>
          <p:nvPr/>
        </p:nvCxnSpPr>
        <p:spPr>
          <a:xfrm>
            <a:off x="6743700" y="3195704"/>
            <a:ext cx="540068" cy="416177"/>
          </a:xfrm>
          <a:prstGeom prst="straightConnector1">
            <a:avLst/>
          </a:prstGeom>
          <a:ln w="12700" cmpd="sng">
            <a:prstDash val="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760719" y="3611873"/>
            <a:ext cx="1040130" cy="891537"/>
            <a:chOff x="1303020" y="3751316"/>
            <a:chExt cx="1040130" cy="781697"/>
          </a:xfrm>
        </p:grpSpPr>
        <p:sp>
          <p:nvSpPr>
            <p:cNvPr id="105" name="Rounded Rectangle 104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303021" y="3816458"/>
              <a:ext cx="1040129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Reduce Task 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reduce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800850" y="3611881"/>
            <a:ext cx="965835" cy="891538"/>
            <a:chOff x="1303020" y="3751316"/>
            <a:chExt cx="965835" cy="781697"/>
          </a:xfrm>
        </p:grpSpPr>
        <p:sp>
          <p:nvSpPr>
            <p:cNvPr id="88" name="Rounded Rectangle 87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77315" y="3816458"/>
              <a:ext cx="891540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Map Task 3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32196" y="4577716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tasktracker</a:t>
            </a:r>
            <a:r>
              <a:rPr lang="en-US" sz="1000" dirty="0" smtClean="0"/>
              <a:t> node</a:t>
            </a:r>
            <a:endParaRPr lang="en-US" sz="1000" dirty="0"/>
          </a:p>
        </p:txBody>
      </p:sp>
      <p:cxnSp>
        <p:nvCxnSpPr>
          <p:cNvPr id="153" name="Straight Arrow Connector 152"/>
          <p:cNvCxnSpPr>
            <a:stCxn id="66" idx="0"/>
            <a:endCxn id="6" idx="2"/>
          </p:cNvCxnSpPr>
          <p:nvPr/>
        </p:nvCxnSpPr>
        <p:spPr>
          <a:xfrm flipV="1">
            <a:off x="4291965" y="1680209"/>
            <a:ext cx="881063" cy="10401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2" idx="0"/>
            <a:endCxn id="6" idx="2"/>
          </p:cNvCxnSpPr>
          <p:nvPr/>
        </p:nvCxnSpPr>
        <p:spPr>
          <a:xfrm flipH="1" flipV="1">
            <a:off x="5173028" y="1680209"/>
            <a:ext cx="1570672" cy="10401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308984" y="3611878"/>
            <a:ext cx="965835" cy="891538"/>
            <a:chOff x="1303020" y="3751316"/>
            <a:chExt cx="965835" cy="781697"/>
          </a:xfrm>
        </p:grpSpPr>
        <p:sp>
          <p:nvSpPr>
            <p:cNvPr id="76" name="Rounded Rectangle 75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77316" y="3816459"/>
              <a:ext cx="817245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solidFill>
                    <a:schemeClr val="bg1"/>
                  </a:solidFill>
                </a:rPr>
                <a:t>MapTask</a:t>
              </a:r>
              <a:r>
                <a:rPr lang="en-US" sz="1000" dirty="0" smtClean="0">
                  <a:solidFill>
                    <a:schemeClr val="bg1"/>
                  </a:solidFill>
                </a:rPr>
                <a:t> 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349115" y="3611881"/>
            <a:ext cx="965835" cy="891538"/>
            <a:chOff x="1303020" y="3751316"/>
            <a:chExt cx="965835" cy="781697"/>
          </a:xfrm>
        </p:grpSpPr>
        <p:sp>
          <p:nvSpPr>
            <p:cNvPr id="73" name="Rounded Rectangle 72"/>
            <p:cNvSpPr/>
            <p:nvPr/>
          </p:nvSpPr>
          <p:spPr>
            <a:xfrm>
              <a:off x="1303020" y="3751316"/>
              <a:ext cx="965835" cy="781697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660066"/>
                </a:solidFill>
                <a:latin typeface="Times"/>
                <a:cs typeface="Time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77315" y="3816458"/>
              <a:ext cx="891540" cy="21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Map Task 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451611" y="4109595"/>
              <a:ext cx="668655" cy="278639"/>
            </a:xfrm>
            <a:prstGeom prst="roundRect">
              <a:avLst/>
            </a:prstGeom>
            <a:solidFill>
              <a:srgbClr val="FF5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"/>
                  <a:cs typeface="Times"/>
                </a:rPr>
                <a:t>map</a:t>
              </a:r>
              <a:endParaRPr lang="en-US" sz="1000" dirty="0">
                <a:latin typeface="Times"/>
                <a:cs typeface="Times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234690" y="3240405"/>
            <a:ext cx="817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en-US" sz="10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572000" y="862965"/>
            <a:ext cx="1263015" cy="891541"/>
            <a:chOff x="931545" y="2200275"/>
            <a:chExt cx="1857375" cy="668656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931545" y="2200275"/>
              <a:ext cx="1857375" cy="668655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931545" y="2200275"/>
              <a:ext cx="1857375" cy="668656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4448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</a:t>
            </a:r>
            <a:r>
              <a:rPr lang="en-US" dirty="0" err="1" smtClean="0"/>
              <a:t>mR</a:t>
            </a:r>
            <a:r>
              <a:rPr lang="en-US" dirty="0" smtClean="0"/>
              <a:t> 2.0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5009" y="1277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848" y="11883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48790" y="788670"/>
            <a:ext cx="5572125" cy="4086224"/>
            <a:chOff x="4023273" y="1533623"/>
            <a:chExt cx="4824523" cy="375275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273" y="1533623"/>
              <a:ext cx="4824522" cy="375275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038025" y="1636375"/>
              <a:ext cx="809771" cy="2872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Yarn service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4876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MapReduce</a:t>
            </a:r>
            <a:r>
              <a:rPr lang="en-US" dirty="0"/>
              <a:t> job is dominated by the slowest </a:t>
            </a:r>
            <a:r>
              <a:rPr lang="en-US" dirty="0" smtClean="0"/>
              <a:t>task</a:t>
            </a:r>
          </a:p>
          <a:p>
            <a:endParaRPr lang="en-US" dirty="0"/>
          </a:p>
          <a:p>
            <a:r>
              <a:rPr lang="en-US" dirty="0" err="1"/>
              <a:t>MapReduce</a:t>
            </a:r>
            <a:r>
              <a:rPr lang="en-US" dirty="0"/>
              <a:t> attempts to locate slow tasks (stragglers) and run redundant (speculative) tasks that will optimistically commit before the corresponding </a:t>
            </a:r>
            <a:r>
              <a:rPr lang="en-US" dirty="0" smtClean="0"/>
              <a:t>stragglers</a:t>
            </a:r>
          </a:p>
          <a:p>
            <a:endParaRPr lang="en-US" dirty="0"/>
          </a:p>
          <a:p>
            <a:r>
              <a:rPr lang="en-US" dirty="0" smtClean="0"/>
              <a:t>Whichever </a:t>
            </a:r>
            <a:r>
              <a:rPr lang="en-US" dirty="0"/>
              <a:t>copy (among the two copies) of a task commits first, it becomes the definitive copy, and the other copy is killed by JT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–  speculative</a:t>
            </a:r>
            <a:r>
              <a:rPr lang="zh-CN" altLang="en-US" dirty="0" smtClean="0"/>
              <a:t> </a:t>
            </a:r>
            <a:r>
              <a:rPr lang="en-US" dirty="0" smtClean="0"/>
              <a:t>tasks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55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– </a:t>
            </a:r>
            <a:r>
              <a:rPr lang="en-US" dirty="0" smtClean="0"/>
              <a:t>Locality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452E425-50CD-5542-895E-31F0E92E16F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" y="1011555"/>
            <a:ext cx="8246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Network resource is relatively scarce resource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Attempt to launch map task near a replica of that task’s input data.</a:t>
            </a:r>
          </a:p>
          <a:p>
            <a:pPr marL="741363" lvl="1" indent="-285750">
              <a:buFont typeface="Arial"/>
              <a:buChar char="•"/>
            </a:pPr>
            <a:r>
              <a:rPr lang="en-US" sz="2400" dirty="0" smtClean="0"/>
              <a:t>Same Node &gt; Same Rack &gt; Same </a:t>
            </a:r>
            <a:r>
              <a:rPr lang="en-US" sz="2400" dirty="0" err="1" smtClean="0"/>
              <a:t>DataCenter</a:t>
            </a:r>
            <a:endParaRPr lang="en-US" sz="2400" dirty="0" smtClean="0"/>
          </a:p>
          <a:p>
            <a:pPr marL="741363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Reduce task is no locality, it fetch data from all the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59037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32175" y="3530205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9181" y="3983355"/>
            <a:ext cx="604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From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Hortonworks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PPT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：“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Stinger Initiative: Deep Dive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”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573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R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eal-Time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71650"/>
            <a:ext cx="1752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3" y="1885950"/>
            <a:ext cx="16850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O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nline</a:t>
            </a: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systems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R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-T</a:t>
            </a: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analytics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CEP</a:t>
            </a:r>
            <a:endParaRPr lang="en-US" sz="1400" dirty="0">
              <a:solidFill>
                <a:srgbClr val="FFFFFF"/>
              </a:solidFill>
              <a:ea typeface="宋体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12573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I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nteractive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1771650"/>
            <a:ext cx="1752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1885952"/>
            <a:ext cx="16836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P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arameterized</a:t>
            </a:r>
            <a:endParaRPr lang="en-US" altLang="zh-CN" sz="1400" dirty="0">
              <a:solidFill>
                <a:srgbClr val="FFFFFF"/>
              </a:solidFill>
              <a:ea typeface="宋体"/>
              <a:cs typeface="+mn-cs"/>
            </a:endParaRPr>
          </a:p>
          <a:p>
            <a:pPr>
              <a:buFontTx/>
              <a:buNone/>
            </a:pPr>
            <a:r>
              <a:rPr lang="zh-CN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 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Report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Drilldown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V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isualization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E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xploration</a:t>
            </a:r>
            <a:endParaRPr lang="en-US" sz="1400" dirty="0">
              <a:solidFill>
                <a:srgbClr val="FFFFFF"/>
              </a:solidFill>
              <a:ea typeface="宋体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12573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sz="1600" dirty="0" smtClean="0">
                <a:solidFill>
                  <a:srgbClr val="FFFFFF"/>
                </a:solidFill>
                <a:latin typeface="Arial"/>
                <a:ea typeface="宋体"/>
              </a:rPr>
              <a:t>N</a:t>
            </a:r>
            <a:r>
              <a:rPr lang="en-US" altLang="zh-CN" sz="1600" dirty="0" smtClean="0">
                <a:solidFill>
                  <a:srgbClr val="FFFFFF"/>
                </a:solidFill>
                <a:latin typeface="Arial"/>
                <a:ea typeface="宋体"/>
              </a:rPr>
              <a:t>on-</a:t>
            </a:r>
          </a:p>
          <a:p>
            <a:pPr algn="ctr">
              <a:buFontTx/>
              <a:buNone/>
            </a:pPr>
            <a:r>
              <a:rPr lang="en-US" sz="1600" dirty="0">
                <a:solidFill>
                  <a:srgbClr val="FFFFFF"/>
                </a:solidFill>
                <a:latin typeface="Arial"/>
                <a:ea typeface="宋体"/>
              </a:rPr>
              <a:t>I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ea typeface="宋体"/>
              </a:rPr>
              <a:t>nteractive</a:t>
            </a:r>
            <a:endParaRPr lang="en-US" sz="1600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1771650"/>
            <a:ext cx="1752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1885952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Data</a:t>
            </a: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preparation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Incremental</a:t>
            </a:r>
          </a:p>
          <a:p>
            <a:pPr>
              <a:buFontTx/>
              <a:buNone/>
            </a:pPr>
            <a:r>
              <a:rPr lang="zh-CN" altLang="zh-CN" sz="1400" dirty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 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batch</a:t>
            </a:r>
            <a:r>
              <a:rPr lang="zh-CN" altLang="zh-CN" sz="1400" dirty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Processing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Dashboards</a:t>
            </a:r>
          </a:p>
          <a:p>
            <a:pPr>
              <a:buFontTx/>
              <a:buNone/>
            </a:pP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/Scorecards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8000" y="12573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B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atch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1771650"/>
            <a:ext cx="1752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0" y="1885952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Operational</a:t>
            </a: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batch</a:t>
            </a: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processing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Enterprise</a:t>
            </a:r>
          </a:p>
          <a:p>
            <a:pPr>
              <a:buFontTx/>
              <a:buNone/>
            </a:pP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  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Reports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rgbClr val="FFFFFF"/>
                </a:solidFill>
                <a:ea typeface="宋体"/>
                <a:cs typeface="+mn-cs"/>
              </a:rPr>
              <a:t>Data</a:t>
            </a:r>
            <a:r>
              <a:rPr lang="zh-CN" altLang="en-US" sz="1400" dirty="0" smtClean="0">
                <a:solidFill>
                  <a:srgbClr val="FFFFFF"/>
                </a:solidFill>
                <a:ea typeface="宋体"/>
                <a:cs typeface="+mn-cs"/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  <a:ea typeface="宋体"/>
                <a:cs typeface="+mn-cs"/>
              </a:rPr>
              <a:t>Mining</a:t>
            </a:r>
            <a:endParaRPr lang="en-US" sz="1400" dirty="0">
              <a:solidFill>
                <a:srgbClr val="FFFFFF"/>
              </a:solidFill>
              <a:ea typeface="宋体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3314700"/>
            <a:ext cx="70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/>
                <a:cs typeface="+mn-cs"/>
              </a:rPr>
              <a:t>0~5s</a:t>
            </a:r>
            <a:endParaRPr lang="en-US" b="1" dirty="0">
              <a:solidFill>
                <a:srgbClr val="000000"/>
              </a:solidFill>
              <a:ea typeface="宋体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5603" y="33147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/>
                <a:cs typeface="+mn-cs"/>
              </a:rPr>
              <a:t>5s~1m</a:t>
            </a:r>
            <a:endParaRPr lang="en-US" b="1" dirty="0">
              <a:solidFill>
                <a:srgbClr val="000000"/>
              </a:solidFill>
              <a:ea typeface="宋体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3" y="3314700"/>
            <a:ext cx="92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/>
                <a:cs typeface="+mn-cs"/>
              </a:rPr>
              <a:t>1m~1h</a:t>
            </a:r>
            <a:endParaRPr lang="en-US" b="1" dirty="0">
              <a:solidFill>
                <a:srgbClr val="000000"/>
              </a:solidFill>
              <a:ea typeface="宋体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9000" y="331470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/>
                <a:cs typeface="+mn-cs"/>
              </a:rPr>
              <a:t>1h+</a:t>
            </a:r>
            <a:endParaRPr lang="en-US" b="1" dirty="0">
              <a:solidFill>
                <a:srgbClr val="000000"/>
              </a:solidFill>
              <a:ea typeface="宋体"/>
              <a:cs typeface="+mn-cs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 smtClean="0"/>
              <a:t>Data processing framework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870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890" y="3091815"/>
            <a:ext cx="4234815" cy="742950"/>
          </a:xfrm>
          <a:prstGeom prst="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all" dirty="0" err="1" smtClean="0">
                <a:solidFill>
                  <a:schemeClr val="bg1"/>
                </a:solidFill>
                <a:cs typeface="Helvetica"/>
              </a:rPr>
              <a:t>MAP</a:t>
            </a:r>
            <a:r>
              <a:rPr lang="en-US" altLang="zh-CN" sz="1200" cap="all" dirty="0" err="1" smtClean="0">
                <a:solidFill>
                  <a:schemeClr val="bg1"/>
                </a:solidFill>
                <a:cs typeface="Helvetica"/>
              </a:rPr>
              <a:t>rEDUCE</a:t>
            </a:r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7185" y="2274570"/>
            <a:ext cx="1114425" cy="7429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all" dirty="0" smtClean="0">
                <a:solidFill>
                  <a:schemeClr val="bg1"/>
                </a:solidFill>
                <a:cs typeface="Helvetica"/>
              </a:rPr>
              <a:t>S</a:t>
            </a:r>
            <a:r>
              <a:rPr lang="en-US" altLang="zh-CN" sz="1200" cap="all" dirty="0" smtClean="0">
                <a:solidFill>
                  <a:schemeClr val="bg1"/>
                </a:solidFill>
                <a:cs typeface="Helvetica"/>
              </a:rPr>
              <a:t>calding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3085" y="2274570"/>
            <a:ext cx="1114425" cy="7429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all" dirty="0" smtClean="0">
                <a:solidFill>
                  <a:schemeClr val="bg1"/>
                </a:solidFill>
                <a:cs typeface="Helvetica"/>
              </a:rPr>
              <a:t>H</a:t>
            </a:r>
            <a:r>
              <a:rPr lang="en-US" altLang="zh-CN" sz="1200" cap="all" dirty="0" smtClean="0">
                <a:solidFill>
                  <a:schemeClr val="bg1"/>
                </a:solidFill>
                <a:cs typeface="Helvetica"/>
              </a:rPr>
              <a:t>ive</a:t>
            </a:r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08985" y="2274570"/>
            <a:ext cx="1114425" cy="7429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all" dirty="0" smtClean="0">
                <a:solidFill>
                  <a:schemeClr val="bg1"/>
                </a:solidFill>
                <a:cs typeface="Helvetica"/>
              </a:rPr>
              <a:t>PIG</a:t>
            </a:r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070" y="1903095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5970" y="1903095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83280" y="1903095"/>
            <a:ext cx="10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altLang="zh-CN" dirty="0" smtClean="0"/>
              <a:t>ig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35015" y="3091815"/>
            <a:ext cx="1263015" cy="742950"/>
          </a:xfrm>
          <a:prstGeom prst="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all" dirty="0" smtClean="0">
                <a:solidFill>
                  <a:schemeClr val="bg1"/>
                </a:solidFill>
                <a:cs typeface="Helvetica"/>
              </a:rPr>
              <a:t>TEZ</a:t>
            </a:r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44106" y="2274570"/>
            <a:ext cx="1114425" cy="7429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all" dirty="0" smtClean="0">
                <a:solidFill>
                  <a:schemeClr val="bg1"/>
                </a:solidFill>
                <a:cs typeface="Helvetica"/>
              </a:rPr>
              <a:t>H</a:t>
            </a:r>
            <a:r>
              <a:rPr lang="en-US" altLang="zh-CN" sz="1200" cap="all" dirty="0" smtClean="0">
                <a:solidFill>
                  <a:schemeClr val="bg1"/>
                </a:solidFill>
                <a:cs typeface="Helvetica"/>
              </a:rPr>
              <a:t>ive</a:t>
            </a:r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30006" y="2274570"/>
            <a:ext cx="1114425" cy="7429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all" dirty="0" smtClean="0">
                <a:solidFill>
                  <a:schemeClr val="bg1"/>
                </a:solidFill>
                <a:cs typeface="Helvetica"/>
              </a:rPr>
              <a:t>PIG</a:t>
            </a:r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6991" y="1903095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04301" y="1903095"/>
            <a:ext cx="10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altLang="zh-CN" dirty="0" smtClean="0"/>
              <a:t>ig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572000" y="2794635"/>
            <a:ext cx="1188720" cy="445770"/>
          </a:xfrm>
          <a:prstGeom prst="rightArrow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3240405"/>
            <a:ext cx="132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</a:t>
            </a:r>
            <a:r>
              <a:rPr lang="en-US" altLang="zh-CN" dirty="0" smtClean="0"/>
              <a:t>ext</a:t>
            </a:r>
          </a:p>
          <a:p>
            <a:pPr algn="ctr"/>
            <a:r>
              <a:rPr lang="en-US" dirty="0" smtClean="0"/>
              <a:t>G</a:t>
            </a:r>
            <a:r>
              <a:rPr lang="en-US" altLang="zh-CN" dirty="0" smtClean="0"/>
              <a:t>eneration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 smtClean="0"/>
              <a:t>Beyond MR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72325" y="3091815"/>
            <a:ext cx="1411605" cy="742950"/>
          </a:xfrm>
          <a:prstGeom prst="rect">
            <a:avLst/>
          </a:prstGeom>
          <a:solidFill>
            <a:srgbClr val="66B13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all" dirty="0" smtClean="0">
                <a:solidFill>
                  <a:schemeClr val="bg1"/>
                </a:solidFill>
                <a:cs typeface="Helvetica"/>
              </a:rPr>
              <a:t>spark</a:t>
            </a:r>
            <a:endParaRPr lang="en-US" sz="1200" cap="all" dirty="0">
              <a:solidFill>
                <a:schemeClr val="bg1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68870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775" y="1308735"/>
            <a:ext cx="85439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r>
              <a:rPr lang="en-US" sz="2800" dirty="0"/>
              <a:t>Scalding is a </a:t>
            </a:r>
            <a:r>
              <a:rPr lang="en-US" sz="2800" dirty="0" err="1">
                <a:solidFill>
                  <a:srgbClr val="0000FF"/>
                </a:solidFill>
              </a:rPr>
              <a:t>Scala</a:t>
            </a:r>
            <a:r>
              <a:rPr lang="en-US" sz="2800" dirty="0">
                <a:solidFill>
                  <a:srgbClr val="0000FF"/>
                </a:solidFill>
              </a:rPr>
              <a:t> library </a:t>
            </a:r>
            <a:r>
              <a:rPr lang="en-US" sz="2800" dirty="0"/>
              <a:t>written on top of </a:t>
            </a:r>
            <a:r>
              <a:rPr lang="en-US" sz="2800" dirty="0">
                <a:solidFill>
                  <a:srgbClr val="0000FF"/>
                </a:solidFill>
              </a:rPr>
              <a:t>Cascading</a:t>
            </a:r>
            <a:r>
              <a:rPr lang="en-US" sz="2800" dirty="0"/>
              <a:t> that </a:t>
            </a:r>
            <a:r>
              <a:rPr lang="en-US" sz="2800" dirty="0" smtClean="0"/>
              <a:t>makes it </a:t>
            </a:r>
            <a:r>
              <a:rPr lang="en-US" sz="2800" dirty="0">
                <a:solidFill>
                  <a:srgbClr val="0000FF"/>
                </a:solidFill>
              </a:rPr>
              <a:t>easy to define </a:t>
            </a:r>
            <a:r>
              <a:rPr lang="en-US" sz="2800" dirty="0" err="1"/>
              <a:t>MapReduce</a:t>
            </a:r>
            <a:r>
              <a:rPr lang="en-US" sz="2800" dirty="0"/>
              <a:t> programs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30" y="3091815"/>
            <a:ext cx="3371491" cy="11912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/>
              <a:t>Beyond </a:t>
            </a:r>
            <a:r>
              <a:rPr lang="en-US" dirty="0" smtClean="0"/>
              <a:t>MR – scalding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7633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185" y="1011555"/>
            <a:ext cx="77266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MapReduce</a:t>
            </a:r>
            <a:r>
              <a:rPr lang="en-US" sz="2400" dirty="0" smtClean="0"/>
              <a:t> limitation</a:t>
            </a:r>
          </a:p>
          <a:p>
            <a:pPr marL="798513" lvl="1" indent="-342900">
              <a:buFont typeface="Wingdings" charset="2"/>
              <a:buChar char="ü"/>
            </a:pPr>
            <a:r>
              <a:rPr lang="en-US" sz="2400" dirty="0" smtClean="0"/>
              <a:t>Programming </a:t>
            </a:r>
            <a:r>
              <a:rPr lang="en-US" sz="2400" dirty="0"/>
              <a:t>model limited to the map/reduce </a:t>
            </a:r>
            <a:r>
              <a:rPr lang="en-US" sz="2400" dirty="0" smtClean="0"/>
              <a:t>phases model</a:t>
            </a:r>
          </a:p>
          <a:p>
            <a:pPr marL="798513" lvl="1" indent="-342900">
              <a:buFont typeface="Wingdings" charset="2"/>
              <a:buChar char="ü"/>
            </a:pPr>
            <a:r>
              <a:rPr lang="en-US" sz="2400" dirty="0" smtClean="0"/>
              <a:t>Many operators must be implemented </a:t>
            </a:r>
            <a:r>
              <a:rPr lang="en-US" sz="2400" dirty="0"/>
              <a:t>from </a:t>
            </a:r>
            <a:r>
              <a:rPr lang="en-US" sz="2400" dirty="0" smtClean="0"/>
              <a:t>scratch</a:t>
            </a:r>
          </a:p>
          <a:p>
            <a:pPr lvl="2" indent="0"/>
            <a:r>
              <a:rPr lang="en-US" sz="2400" dirty="0" err="1" smtClean="0"/>
              <a:t>一E.g</a:t>
            </a:r>
            <a:r>
              <a:rPr lang="en-US" sz="2400" dirty="0" smtClean="0"/>
              <a:t>. Join,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, sort</a:t>
            </a:r>
          </a:p>
          <a:p>
            <a:pPr marL="798513" lvl="1" indent="-342900">
              <a:buFont typeface="Wingdings" charset="2"/>
              <a:buChar char="ü"/>
            </a:pPr>
            <a:r>
              <a:rPr lang="en-US" altLang="zh-CN" sz="2400" dirty="0" smtClean="0"/>
              <a:t>Not easy to write </a:t>
            </a:r>
            <a:r>
              <a:rPr lang="en-US" altLang="zh-CN" sz="2400" dirty="0"/>
              <a:t>an </a:t>
            </a:r>
            <a:r>
              <a:rPr lang="en-US" altLang="zh-CN" sz="2400" dirty="0" smtClean="0"/>
              <a:t>efficient </a:t>
            </a:r>
            <a:r>
              <a:rPr lang="en-US" altLang="zh-CN" sz="2400" dirty="0" err="1" smtClean="0"/>
              <a:t>MapReduce</a:t>
            </a:r>
            <a:r>
              <a:rPr lang="en-US" altLang="zh-CN" sz="2400" dirty="0" smtClean="0"/>
              <a:t> Program</a:t>
            </a:r>
          </a:p>
          <a:p>
            <a:pPr lvl="2" indent="0"/>
            <a:r>
              <a:rPr lang="en-US" sz="2400" dirty="0" err="1"/>
              <a:t>一</a:t>
            </a:r>
            <a:r>
              <a:rPr lang="en-US" altLang="zh-CN" sz="2400" dirty="0" err="1" smtClean="0"/>
              <a:t>Too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many </a:t>
            </a:r>
            <a:r>
              <a:rPr lang="en-US" altLang="zh-CN" sz="2400" dirty="0" smtClean="0"/>
              <a:t>adjustable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parameters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/>
              <a:t>Beyond </a:t>
            </a:r>
            <a:r>
              <a:rPr lang="en-US" dirty="0" smtClean="0"/>
              <a:t>MR – scalding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901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892" y="788671"/>
            <a:ext cx="7949565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sz="2800" dirty="0" err="1" smtClean="0">
                <a:latin typeface="微软雅黑"/>
                <a:ea typeface="微软雅黑"/>
                <a:cs typeface="微软雅黑"/>
              </a:rPr>
              <a:t>TextLine</a:t>
            </a:r>
            <a:r>
              <a:rPr lang="en-US" sz="28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sz="2800" dirty="0">
                <a:solidFill>
                  <a:srgbClr val="660066"/>
                </a:solidFill>
                <a:latin typeface="微软雅黑"/>
                <a:ea typeface="微软雅黑"/>
                <a:cs typeface="微软雅黑"/>
              </a:rPr>
              <a:t>"</a:t>
            </a:r>
            <a:r>
              <a:rPr lang="en-US" sz="2800" dirty="0" err="1" smtClean="0">
                <a:solidFill>
                  <a:srgbClr val="660066"/>
                </a:solidFill>
                <a:latin typeface="微软雅黑"/>
                <a:ea typeface="微软雅黑"/>
                <a:cs typeface="微软雅黑"/>
              </a:rPr>
              <a:t>hdfs</a:t>
            </a:r>
            <a:r>
              <a:rPr lang="en-US" sz="2800" dirty="0" smtClean="0">
                <a:solidFill>
                  <a:srgbClr val="660066"/>
                </a:solidFill>
                <a:latin typeface="微软雅黑"/>
                <a:ea typeface="微软雅黑"/>
                <a:cs typeface="微软雅黑"/>
              </a:rPr>
              <a:t>://…</a:t>
            </a:r>
            <a:r>
              <a:rPr lang="en-US" sz="2800" dirty="0">
                <a:solidFill>
                  <a:srgbClr val="660066"/>
                </a:solidFill>
                <a:latin typeface="微软雅黑"/>
                <a:ea typeface="微软雅黑"/>
                <a:cs typeface="微软雅黑"/>
              </a:rPr>
              <a:t>"</a:t>
            </a:r>
            <a:r>
              <a:rPr lang="en-US" sz="2800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r>
              <a:rPr lang="en-US" sz="2800" dirty="0" smtClean="0">
                <a:latin typeface="微软雅黑"/>
                <a:ea typeface="微软雅黑"/>
                <a:cs typeface="微软雅黑"/>
              </a:rPr>
              <a:t>  .</a:t>
            </a:r>
            <a:r>
              <a:rPr lang="en-US" sz="2800" dirty="0" err="1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flatMap</a:t>
            </a:r>
            <a:r>
              <a:rPr lang="en-US" sz="2800" dirty="0">
                <a:latin typeface="微软雅黑"/>
                <a:ea typeface="微软雅黑"/>
                <a:cs typeface="微软雅黑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'line -&gt; 'word</a:t>
            </a:r>
            <a:r>
              <a:rPr lang="en-US" sz="2800" dirty="0">
                <a:latin typeface="微软雅黑"/>
                <a:ea typeface="微软雅黑"/>
                <a:cs typeface="微软雅黑"/>
              </a:rPr>
              <a:t>) { </a:t>
            </a:r>
            <a:r>
              <a:rPr lang="en-US" sz="2800" dirty="0" err="1" smtClean="0">
                <a:solidFill>
                  <a:srgbClr val="FF5050"/>
                </a:solidFill>
                <a:latin typeface="微软雅黑"/>
                <a:ea typeface="微软雅黑"/>
                <a:cs typeface="微软雅黑"/>
              </a:rPr>
              <a:t>line.split</a:t>
            </a:r>
            <a:r>
              <a:rPr lang="en-US" sz="2800" dirty="0" smtClean="0">
                <a:solidFill>
                  <a:srgbClr val="FF505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en-US" sz="2800" dirty="0">
                <a:solidFill>
                  <a:srgbClr val="FF5050"/>
                </a:solidFill>
                <a:latin typeface="微软雅黑"/>
                <a:ea typeface="微软雅黑"/>
                <a:cs typeface="微软雅黑"/>
              </a:rPr>
              <a:t>"</a:t>
            </a:r>
            <a:r>
              <a:rPr lang="en-US" sz="2800" dirty="0" smtClean="0">
                <a:solidFill>
                  <a:srgbClr val="FF5050"/>
                </a:solidFill>
                <a:latin typeface="微软雅黑"/>
                <a:ea typeface="微软雅黑"/>
                <a:cs typeface="微软雅黑"/>
              </a:rPr>
              <a:t> ") </a:t>
            </a:r>
            <a:r>
              <a:rPr lang="en-US" sz="2800" dirty="0" smtClean="0">
                <a:latin typeface="微软雅黑"/>
                <a:ea typeface="微软雅黑"/>
                <a:cs typeface="微软雅黑"/>
              </a:rPr>
              <a:t>}</a:t>
            </a:r>
          </a:p>
          <a:p>
            <a:r>
              <a:rPr lang="en-US" sz="2800" dirty="0" smtClean="0">
                <a:latin typeface="微软雅黑"/>
                <a:ea typeface="微软雅黑"/>
                <a:cs typeface="微软雅黑"/>
              </a:rPr>
              <a:t>  .</a:t>
            </a:r>
            <a:r>
              <a:rPr lang="en-US" sz="2800" dirty="0" err="1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groupBy</a:t>
            </a:r>
            <a:r>
              <a:rPr lang="en-US" sz="2800" dirty="0">
                <a:latin typeface="微软雅黑"/>
                <a:ea typeface="微软雅黑"/>
                <a:cs typeface="微软雅黑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'word</a:t>
            </a:r>
            <a:r>
              <a:rPr lang="en-US" sz="2800" dirty="0">
                <a:latin typeface="微软雅黑"/>
                <a:ea typeface="微软雅黑"/>
                <a:cs typeface="微软雅黑"/>
              </a:rPr>
              <a:t>) { </a:t>
            </a:r>
            <a:r>
              <a:rPr lang="en-US" sz="2800" dirty="0" err="1" smtClean="0">
                <a:solidFill>
                  <a:srgbClr val="FF5050"/>
                </a:solidFill>
                <a:latin typeface="微软雅黑"/>
                <a:ea typeface="微软雅黑"/>
                <a:cs typeface="微软雅黑"/>
              </a:rPr>
              <a:t>word.size</a:t>
            </a:r>
            <a:r>
              <a:rPr lang="en-US" sz="2800" dirty="0" smtClean="0">
                <a:latin typeface="微软雅黑"/>
                <a:ea typeface="微软雅黑"/>
                <a:cs typeface="微软雅黑"/>
              </a:rPr>
              <a:t> }</a:t>
            </a:r>
          </a:p>
          <a:p>
            <a:r>
              <a:rPr lang="en-US" sz="2800" dirty="0" smtClean="0">
                <a:latin typeface="微软雅黑"/>
                <a:ea typeface="微软雅黑"/>
                <a:cs typeface="微软雅黑"/>
              </a:rPr>
              <a:t>  .</a:t>
            </a:r>
            <a:r>
              <a:rPr lang="en-US" sz="28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write</a:t>
            </a:r>
            <a:r>
              <a:rPr lang="en-US" sz="2800" dirty="0">
                <a:latin typeface="微软雅黑"/>
                <a:ea typeface="微软雅黑"/>
                <a:cs typeface="微软雅黑"/>
              </a:rPr>
              <a:t>( </a:t>
            </a:r>
            <a:r>
              <a:rPr lang="en-US" sz="2800" dirty="0" err="1">
                <a:solidFill>
                  <a:srgbClr val="FF5050"/>
                </a:solidFill>
                <a:latin typeface="微软雅黑"/>
                <a:ea typeface="微软雅黑"/>
                <a:cs typeface="微软雅黑"/>
              </a:rPr>
              <a:t>Tsv</a:t>
            </a:r>
            <a:r>
              <a:rPr lang="en-US" sz="2800" dirty="0">
                <a:solidFill>
                  <a:srgbClr val="FF5050"/>
                </a:solidFill>
                <a:latin typeface="微软雅黑"/>
                <a:ea typeface="微软雅黑"/>
                <a:cs typeface="微软雅黑"/>
              </a:rPr>
              <a:t>( </a:t>
            </a:r>
            <a:r>
              <a:rPr lang="en-US" sz="2800" dirty="0" err="1">
                <a:solidFill>
                  <a:srgbClr val="FF5050"/>
                </a:solidFill>
                <a:latin typeface="微软雅黑"/>
                <a:ea typeface="微软雅黑"/>
                <a:cs typeface="微软雅黑"/>
              </a:rPr>
              <a:t>args</a:t>
            </a:r>
            <a:r>
              <a:rPr lang="en-US" sz="2800" dirty="0">
                <a:solidFill>
                  <a:srgbClr val="FF5050"/>
                </a:solidFill>
                <a:latin typeface="微软雅黑"/>
                <a:ea typeface="微软雅黑"/>
                <a:cs typeface="微软雅黑"/>
              </a:rPr>
              <a:t>("output") ) </a:t>
            </a:r>
            <a:r>
              <a:rPr lang="en-US" sz="2800" dirty="0">
                <a:latin typeface="微软雅黑"/>
                <a:ea typeface="微软雅黑"/>
                <a:cs typeface="微软雅黑"/>
              </a:rPr>
              <a:t>)</a:t>
            </a:r>
            <a:endParaRPr lang="en-US" altLang="zh-CN" sz="2800" dirty="0">
              <a:latin typeface="微软雅黑"/>
              <a:ea typeface="微软雅黑"/>
              <a:cs typeface="微软雅黑"/>
            </a:endParaRPr>
          </a:p>
          <a:p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2800" dirty="0">
              <a:latin typeface="微软雅黑"/>
              <a:ea typeface="微软雅黑"/>
              <a:cs typeface="微软雅黑"/>
            </a:endParaRPr>
          </a:p>
          <a:p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/>
              <a:t>Beyond </a:t>
            </a:r>
            <a:r>
              <a:rPr lang="en-US" dirty="0" smtClean="0"/>
              <a:t>MR – scalding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526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185" y="1011555"/>
            <a:ext cx="77266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Rich operators</a:t>
            </a:r>
          </a:p>
          <a:p>
            <a:pPr marL="798513" lvl="1" indent="-342900">
              <a:buFont typeface="Arial"/>
              <a:buChar char="•"/>
            </a:pPr>
            <a:r>
              <a:rPr lang="en-US" sz="1600" dirty="0"/>
              <a:t>Map-like functions</a:t>
            </a:r>
          </a:p>
          <a:p>
            <a:pPr marL="1255713" lvl="2" indent="-342900">
              <a:buFont typeface="Wingdings" charset="2"/>
              <a:buChar char="ü"/>
            </a:pPr>
            <a:r>
              <a:rPr lang="en-US" sz="1600" dirty="0"/>
              <a:t>map, </a:t>
            </a:r>
            <a:r>
              <a:rPr lang="en-US" sz="1600" dirty="0" err="1"/>
              <a:t>flatMap</a:t>
            </a:r>
            <a:r>
              <a:rPr lang="en-US" sz="1600" dirty="0"/>
              <a:t>, </a:t>
            </a:r>
            <a:r>
              <a:rPr lang="en-US" sz="1600" dirty="0" err="1"/>
              <a:t>mapTo</a:t>
            </a:r>
            <a:r>
              <a:rPr lang="en-US" sz="1600" dirty="0"/>
              <a:t>, </a:t>
            </a:r>
            <a:r>
              <a:rPr lang="en-US" sz="1600" dirty="0" err="1"/>
              <a:t>flatMapTo</a:t>
            </a:r>
            <a:endParaRPr lang="en-US" sz="1600" dirty="0"/>
          </a:p>
          <a:p>
            <a:pPr marL="1255713" lvl="2" indent="-342900">
              <a:buFont typeface="Wingdings" charset="2"/>
              <a:buChar char="ü"/>
            </a:pPr>
            <a:r>
              <a:rPr lang="en-US" sz="1600" dirty="0"/>
              <a:t>project, discard</a:t>
            </a:r>
          </a:p>
          <a:p>
            <a:pPr marL="1255713" lvl="2" indent="-342900">
              <a:buFont typeface="Wingdings" charset="2"/>
              <a:buChar char="ü"/>
            </a:pPr>
            <a:r>
              <a:rPr lang="en-US" sz="1600" dirty="0"/>
              <a:t>insert, rename, limit</a:t>
            </a:r>
            <a:r>
              <a:rPr lang="zh-CN" altLang="en-US" sz="1600" dirty="0"/>
              <a:t>，</a:t>
            </a:r>
            <a:r>
              <a:rPr lang="en-US" altLang="zh-CN" sz="1600" dirty="0"/>
              <a:t>unique</a:t>
            </a:r>
            <a:r>
              <a:rPr lang="zh-CN" altLang="en-US" sz="1600" dirty="0"/>
              <a:t>，</a:t>
            </a:r>
            <a:r>
              <a:rPr lang="en-US" altLang="zh-CN" sz="1600" dirty="0"/>
              <a:t>pack, unpack</a:t>
            </a:r>
            <a:endParaRPr lang="en-US" sz="1600" dirty="0"/>
          </a:p>
          <a:p>
            <a:pPr marL="798513" lvl="1" indent="-342900">
              <a:buFont typeface="Arial"/>
              <a:buChar char="•"/>
            </a:pPr>
            <a:r>
              <a:rPr lang="en-US" sz="1600" dirty="0"/>
              <a:t>Grouping functions</a:t>
            </a:r>
          </a:p>
          <a:p>
            <a:pPr marL="1255713" lvl="2" indent="-342900">
              <a:buFont typeface="Wingdings" charset="2"/>
              <a:buChar char="ü"/>
            </a:pPr>
            <a:r>
              <a:rPr lang="en-US" sz="1600" dirty="0" err="1"/>
              <a:t>groupBy</a:t>
            </a:r>
            <a:r>
              <a:rPr lang="en-US" sz="1600" dirty="0"/>
              <a:t>, </a:t>
            </a:r>
            <a:r>
              <a:rPr lang="en-US" sz="1600" dirty="0" err="1"/>
              <a:t>groupAll</a:t>
            </a:r>
            <a:r>
              <a:rPr lang="en-US" sz="1600" dirty="0"/>
              <a:t>, </a:t>
            </a:r>
            <a:r>
              <a:rPr lang="en-US" sz="1600" dirty="0" err="1"/>
              <a:t>groupRandomly</a:t>
            </a:r>
            <a:r>
              <a:rPr lang="en-US" sz="1600" dirty="0"/>
              <a:t>, shard</a:t>
            </a:r>
            <a:endParaRPr lang="en-US" altLang="zh-CN" sz="1600" dirty="0"/>
          </a:p>
          <a:p>
            <a:pPr marL="798513" lvl="1" indent="-342900">
              <a:buFont typeface="Arial"/>
              <a:buChar char="•"/>
            </a:pPr>
            <a:r>
              <a:rPr lang="en-US" sz="1600" dirty="0"/>
              <a:t>Group/Reduce Operations</a:t>
            </a:r>
          </a:p>
          <a:p>
            <a:pPr marL="1255713" lvl="2" indent="-342900">
              <a:buFont typeface="Wingdings" charset="2"/>
              <a:buChar char="ü"/>
            </a:pPr>
            <a:r>
              <a:rPr lang="en-US" sz="1600" dirty="0"/>
              <a:t>reduce, </a:t>
            </a:r>
            <a:r>
              <a:rPr lang="en-US" sz="1600" dirty="0" err="1"/>
              <a:t>foldLeft</a:t>
            </a:r>
            <a:r>
              <a:rPr lang="zh-CN" altLang="en-US" sz="1600" dirty="0"/>
              <a:t>，</a:t>
            </a:r>
            <a:r>
              <a:rPr lang="en-US" altLang="zh-CN" sz="1600" dirty="0"/>
              <a:t>take &amp; sorting</a:t>
            </a:r>
            <a:r>
              <a:rPr lang="zh-CN" altLang="en-US" sz="1600" dirty="0"/>
              <a:t>，</a:t>
            </a:r>
            <a:r>
              <a:rPr lang="en-US" altLang="zh-CN" sz="1600" dirty="0"/>
              <a:t>reducers</a:t>
            </a:r>
          </a:p>
          <a:p>
            <a:pPr marL="798513" lvl="1" indent="-342900">
              <a:buFont typeface="Arial"/>
              <a:buChar char="•"/>
            </a:pPr>
            <a:r>
              <a:rPr lang="en-US" sz="1600" dirty="0"/>
              <a:t>Join operations</a:t>
            </a:r>
          </a:p>
          <a:p>
            <a:pPr marL="1255713" lvl="2" indent="-342900">
              <a:buFont typeface="Wingdings" charset="2"/>
              <a:buChar char="ü"/>
            </a:pPr>
            <a:r>
              <a:rPr lang="en-US" sz="1600" dirty="0" err="1"/>
              <a:t>joinWithSmaller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joinWithLarger</a:t>
            </a:r>
            <a:r>
              <a:rPr lang="zh-CN" altLang="en-US" sz="1600" dirty="0"/>
              <a:t>，</a:t>
            </a:r>
            <a:r>
              <a:rPr lang="en-US" altLang="zh-CN" sz="1600" dirty="0" err="1" smtClean="0"/>
              <a:t>joinWithTiny</a:t>
            </a:r>
            <a:endParaRPr lang="en-US" sz="16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2400" dirty="0"/>
              <a:t>Generate optimized </a:t>
            </a:r>
            <a:r>
              <a:rPr lang="en-US" altLang="zh-CN" sz="2400" dirty="0" err="1"/>
              <a:t>MapReduce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job</a:t>
            </a: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3"/>
          </a:xfrm>
        </p:spPr>
        <p:txBody>
          <a:bodyPr/>
          <a:lstStyle/>
          <a:p>
            <a:r>
              <a:rPr lang="en-US" dirty="0"/>
              <a:t>Beyond </a:t>
            </a:r>
            <a:r>
              <a:rPr lang="en-US" dirty="0" smtClean="0"/>
              <a:t>MR – scalding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404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775" y="1308735"/>
            <a:ext cx="85439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err="1" smtClean="0"/>
              <a:t>Tez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computing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engine</a:t>
            </a:r>
            <a:r>
              <a:rPr lang="zh-CN" altLang="en-US" sz="2800" dirty="0"/>
              <a:t> </a:t>
            </a:r>
            <a:r>
              <a:rPr lang="en-US" sz="2800" dirty="0" smtClean="0"/>
              <a:t>for complex </a:t>
            </a:r>
            <a:r>
              <a:rPr lang="en-US" sz="2800" dirty="0"/>
              <a:t>directed-acyclic-</a:t>
            </a:r>
            <a:r>
              <a:rPr lang="en-US" sz="2800" dirty="0" smtClean="0"/>
              <a:t>graph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DAG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processing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2868930"/>
            <a:ext cx="3160395" cy="1619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mR</a:t>
            </a:r>
            <a:r>
              <a:rPr lang="en-US" dirty="0" smtClean="0"/>
              <a:t> - </a:t>
            </a:r>
            <a:r>
              <a:rPr lang="en-US" dirty="0" err="1" smtClean="0"/>
              <a:t>TEz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115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714375"/>
            <a:ext cx="7509510" cy="436523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15705"/>
          </a:xfrm>
        </p:spPr>
        <p:txBody>
          <a:bodyPr/>
          <a:lstStyle/>
          <a:p>
            <a:r>
              <a:rPr lang="en-US" dirty="0"/>
              <a:t>Beyond </a:t>
            </a:r>
            <a:r>
              <a:rPr lang="en-US" dirty="0" smtClean="0"/>
              <a:t>MR – </a:t>
            </a:r>
            <a:r>
              <a:rPr lang="en-US" dirty="0" err="1" smtClean="0"/>
              <a:t>Tez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185" y="1011555"/>
            <a:ext cx="7726680" cy="3288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Low </a:t>
            </a:r>
            <a:r>
              <a:rPr lang="en-US" sz="2800" dirty="0"/>
              <a:t>level data-processing execution engine 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it for the base of </a:t>
            </a:r>
            <a:r>
              <a:rPr lang="en-US" sz="2800" dirty="0" err="1"/>
              <a:t>MapReduce</a:t>
            </a:r>
            <a:r>
              <a:rPr lang="en-US" sz="2800" dirty="0"/>
              <a:t>, Hive, Pig</a:t>
            </a:r>
            <a:r>
              <a:rPr lang="en-US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Cascading </a:t>
            </a:r>
            <a:r>
              <a:rPr lang="en-US" sz="2800" dirty="0"/>
              <a:t>etc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800" dirty="0"/>
              <a:t>Does not write intermediate output to HDFS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 </a:t>
            </a:r>
            <a:r>
              <a:rPr lang="zh-CN" altLang="en-US" sz="2800" dirty="0" smtClean="0"/>
              <a:t>    </a:t>
            </a:r>
            <a:r>
              <a:rPr lang="en-US" altLang="zh-CN" sz="2400" dirty="0" smtClean="0"/>
              <a:t>– </a:t>
            </a:r>
            <a:r>
              <a:rPr lang="en-US" altLang="zh-CN" sz="2400" dirty="0"/>
              <a:t>Much lighter disk and network usage</a:t>
            </a:r>
            <a:endParaRPr lang="en-US" altLang="zh-C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mR</a:t>
            </a:r>
            <a:r>
              <a:rPr lang="en-US" dirty="0" smtClean="0"/>
              <a:t> – </a:t>
            </a:r>
            <a:r>
              <a:rPr lang="en-US" dirty="0" err="1" smtClean="0"/>
              <a:t>Tez</a:t>
            </a:r>
            <a:r>
              <a:rPr lang="en-US" dirty="0" smtClean="0"/>
              <a:t>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504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71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915418" y="4972992"/>
            <a:ext cx="224589" cy="170464"/>
          </a:xfrm>
          <a:prstGeom prst="rect">
            <a:avLst/>
          </a:prstGeom>
        </p:spPr>
        <p:txBody>
          <a:bodyPr/>
          <a:lstStyle/>
          <a:p>
            <a:fld id="{C323B27E-85D6-4CA7-B030-A1E9AD082585}" type="slidenum">
              <a:rPr lang="en-JM" smtClean="0"/>
              <a:t>58</a:t>
            </a:fld>
            <a:endParaRPr lang="en-JM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JM" dirty="0" smtClean="0">
                <a:solidFill>
                  <a:schemeClr val="bg1"/>
                </a:solidFill>
              </a:rPr>
              <a:t>Agenda</a:t>
            </a:r>
            <a:endParaRPr lang="en-JM" dirty="0">
              <a:solidFill>
                <a:schemeClr val="bg1"/>
              </a:solidFill>
              <a:ea typeface="Open Sans Extra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0057" y="1717163"/>
            <a:ext cx="7038010" cy="315773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Compute Engine</a:t>
            </a:r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MapReduce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651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56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COMPUTE ENGINE in Hulu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sz="54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B3B3B3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4329067" y="5683038"/>
            <a:ext cx="594550" cy="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970" name="Group 82969"/>
          <p:cNvGrpSpPr/>
          <p:nvPr/>
        </p:nvGrpSpPr>
        <p:grpSpPr>
          <a:xfrm>
            <a:off x="188606" y="862965"/>
            <a:ext cx="7280909" cy="1485900"/>
            <a:chOff x="857250" y="862965"/>
            <a:chExt cx="7280910" cy="1634490"/>
          </a:xfrm>
        </p:grpSpPr>
        <p:cxnSp>
          <p:nvCxnSpPr>
            <p:cNvPr id="90" name="Straight Arrow Connector 89"/>
            <p:cNvCxnSpPr>
              <a:stCxn id="101" idx="4"/>
              <a:endCxn id="100" idx="1"/>
            </p:cNvCxnSpPr>
            <p:nvPr/>
          </p:nvCxnSpPr>
          <p:spPr bwMode="auto">
            <a:xfrm flipV="1">
              <a:off x="4886176" y="1085850"/>
              <a:ext cx="449437" cy="73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3" idx="0"/>
              <a:endCxn id="100" idx="3"/>
            </p:cNvCxnSpPr>
            <p:nvPr/>
          </p:nvCxnSpPr>
          <p:spPr bwMode="auto">
            <a:xfrm flipH="1" flipV="1">
              <a:off x="6078563" y="1085850"/>
              <a:ext cx="621176" cy="23531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57250" y="1011555"/>
              <a:ext cx="1857375" cy="1188720"/>
              <a:chOff x="188595" y="1308735"/>
              <a:chExt cx="1857375" cy="1188720"/>
            </a:xfrm>
          </p:grpSpPr>
          <p:sp>
            <p:nvSpPr>
              <p:cNvPr id="57" name="Right Brace 56"/>
              <p:cNvSpPr/>
              <p:nvPr/>
            </p:nvSpPr>
            <p:spPr bwMode="auto">
              <a:xfrm>
                <a:off x="1005840" y="1308735"/>
                <a:ext cx="74295" cy="1188720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/>
                </a:pPr>
                <a:endParaRPr lang="en-US" sz="1100">
                  <a:solidFill>
                    <a:srgbClr val="212121"/>
                  </a:solidFill>
                  <a:latin typeface="Flama-Medium"/>
                </a:endParaRPr>
              </a:p>
            </p:txBody>
          </p:sp>
          <p:cxnSp>
            <p:nvCxnSpPr>
              <p:cNvPr id="58" name="Straight Arrow Connector 57"/>
              <p:cNvCxnSpPr>
                <a:stCxn id="57" idx="1"/>
                <a:endCxn id="60" idx="1"/>
              </p:cNvCxnSpPr>
              <p:nvPr/>
            </p:nvCxnSpPr>
            <p:spPr bwMode="auto">
              <a:xfrm>
                <a:off x="1080135" y="1903095"/>
                <a:ext cx="22288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 bwMode="auto">
              <a:xfrm>
                <a:off x="188595" y="1308735"/>
                <a:ext cx="742950" cy="257029"/>
              </a:xfrm>
              <a:prstGeom prst="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/>
                </a:pPr>
                <a:r>
                  <a:rPr lang="en-US" sz="1100" cap="all" dirty="0" smtClean="0">
                    <a:solidFill>
                      <a:srgbClr val="FFFFFF"/>
                    </a:solidFill>
                    <a:latin typeface="Flama-Medium"/>
                    <a:cs typeface="Helvetica"/>
                  </a:rPr>
                  <a:t>Web</a:t>
                </a:r>
                <a:endParaRPr lang="en-US" sz="1100" cap="all" dirty="0">
                  <a:solidFill>
                    <a:srgbClr val="FFFFFF"/>
                  </a:solidFill>
                  <a:latin typeface="Flama-Medium"/>
                  <a:cs typeface="Helvetica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88595" y="1754505"/>
                <a:ext cx="742950" cy="257029"/>
              </a:xfrm>
              <a:prstGeom prst="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/>
                </a:pPr>
                <a:r>
                  <a:rPr lang="en-US" sz="1100" cap="all" dirty="0" smtClean="0">
                    <a:solidFill>
                      <a:srgbClr val="FFFFFF"/>
                    </a:solidFill>
                    <a:latin typeface="Flama-Medium"/>
                    <a:cs typeface="Helvetica"/>
                  </a:rPr>
                  <a:t>Mobile</a:t>
                </a:r>
                <a:endParaRPr lang="en-US" sz="1100" cap="all" dirty="0">
                  <a:solidFill>
                    <a:srgbClr val="FFFFFF"/>
                  </a:solidFill>
                  <a:latin typeface="Flama-Medium"/>
                  <a:cs typeface="Helvetica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188595" y="2240426"/>
                <a:ext cx="742950" cy="257029"/>
              </a:xfrm>
              <a:prstGeom prst="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/>
                </a:pPr>
                <a:r>
                  <a:rPr lang="en-US" sz="1100" cap="all" dirty="0" smtClean="0">
                    <a:solidFill>
                      <a:srgbClr val="FFFFFF"/>
                    </a:solidFill>
                    <a:latin typeface="Flama-Medium"/>
                    <a:cs typeface="Helvetica"/>
                  </a:rPr>
                  <a:t>LR</a:t>
                </a:r>
                <a:endParaRPr lang="en-US" sz="1100" cap="all" dirty="0">
                  <a:solidFill>
                    <a:srgbClr val="FFFFFF"/>
                  </a:solidFill>
                  <a:latin typeface="Flama-Medium"/>
                  <a:cs typeface="Helvetica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1303020" y="1754505"/>
                <a:ext cx="742950" cy="297180"/>
              </a:xfrm>
              <a:prstGeom prst="rect">
                <a:avLst/>
              </a:prstGeom>
              <a:solidFill>
                <a:srgbClr val="66B132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/>
                </a:pPr>
                <a:r>
                  <a:rPr lang="en-US" sz="1100" cap="all" dirty="0" smtClean="0">
                    <a:solidFill>
                      <a:srgbClr val="FFFFFF"/>
                    </a:solidFill>
                    <a:latin typeface="Flama-Medium"/>
                    <a:cs typeface="Helvetica"/>
                  </a:rPr>
                  <a:t>Akamai</a:t>
                </a:r>
                <a:endParaRPr lang="en-US" sz="1100" cap="all" dirty="0">
                  <a:solidFill>
                    <a:srgbClr val="FFFFFF"/>
                  </a:solidFill>
                  <a:latin typeface="Flama-Medium"/>
                  <a:cs typeface="Helvetica"/>
                </a:endParaRPr>
              </a:p>
            </p:txBody>
          </p:sp>
        </p:grpSp>
        <p:cxnSp>
          <p:nvCxnSpPr>
            <p:cNvPr id="68" name="Straight Arrow Connector 67"/>
            <p:cNvCxnSpPr>
              <a:stCxn id="60" idx="3"/>
              <a:endCxn id="69" idx="1"/>
            </p:cNvCxnSpPr>
            <p:nvPr/>
          </p:nvCxnSpPr>
          <p:spPr bwMode="auto">
            <a:xfrm>
              <a:off x="2714625" y="1605915"/>
              <a:ext cx="2971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auto">
            <a:xfrm>
              <a:off x="3011805" y="1457325"/>
              <a:ext cx="742950" cy="297180"/>
            </a:xfrm>
            <a:prstGeom prst="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err="1" smtClean="0">
                  <a:solidFill>
                    <a:srgbClr val="FFFFFF"/>
                  </a:solidFill>
                  <a:latin typeface="Flama-Medium"/>
                  <a:cs typeface="Helvetica"/>
                </a:rPr>
                <a:t>NGinx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126230" y="1457325"/>
              <a:ext cx="742950" cy="2971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Flume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cxnSp>
          <p:nvCxnSpPr>
            <p:cNvPr id="77" name="Straight Arrow Connector 76"/>
            <p:cNvCxnSpPr>
              <a:stCxn id="69" idx="3"/>
              <a:endCxn id="76" idx="1"/>
            </p:cNvCxnSpPr>
            <p:nvPr/>
          </p:nvCxnSpPr>
          <p:spPr bwMode="auto">
            <a:xfrm>
              <a:off x="3754755" y="1605915"/>
              <a:ext cx="3714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 bwMode="auto">
            <a:xfrm>
              <a:off x="5314950" y="2200275"/>
              <a:ext cx="742950" cy="2971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KAFKA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7395210" y="2200275"/>
              <a:ext cx="742950" cy="297180"/>
            </a:xfrm>
            <a:prstGeom prst="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DRUID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cxnSp>
          <p:nvCxnSpPr>
            <p:cNvPr id="86" name="Straight Arrow Connector 85"/>
            <p:cNvCxnSpPr>
              <a:stCxn id="76" idx="3"/>
            </p:cNvCxnSpPr>
            <p:nvPr/>
          </p:nvCxnSpPr>
          <p:spPr bwMode="auto">
            <a:xfrm>
              <a:off x="4869180" y="1605915"/>
              <a:ext cx="4457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6" idx="3"/>
              <a:endCxn id="83" idx="1"/>
            </p:cNvCxnSpPr>
            <p:nvPr/>
          </p:nvCxnSpPr>
          <p:spPr bwMode="auto">
            <a:xfrm>
              <a:off x="4869180" y="1605915"/>
              <a:ext cx="445770" cy="742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3" idx="3"/>
              <a:endCxn id="85" idx="1"/>
            </p:cNvCxnSpPr>
            <p:nvPr/>
          </p:nvCxnSpPr>
          <p:spPr bwMode="auto">
            <a:xfrm>
              <a:off x="6057900" y="2348865"/>
              <a:ext cx="13373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 bwMode="auto">
            <a:xfrm>
              <a:off x="7395210" y="1457325"/>
              <a:ext cx="742950" cy="297180"/>
            </a:xfrm>
            <a:prstGeom prst="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HIVE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cxnSp>
          <p:nvCxnSpPr>
            <p:cNvPr id="97" name="Straight Arrow Connector 96"/>
            <p:cNvCxnSpPr>
              <a:endCxn id="93" idx="1"/>
            </p:cNvCxnSpPr>
            <p:nvPr/>
          </p:nvCxnSpPr>
          <p:spPr bwMode="auto">
            <a:xfrm>
              <a:off x="6057900" y="1605915"/>
              <a:ext cx="13373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 bwMode="auto">
            <a:xfrm>
              <a:off x="5335613" y="937260"/>
              <a:ext cx="742950" cy="297180"/>
            </a:xfrm>
            <a:prstGeom prst="rect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err="1" smtClean="0">
                  <a:solidFill>
                    <a:srgbClr val="FFFFFF"/>
                  </a:solidFill>
                  <a:latin typeface="Flama-Medium"/>
                  <a:cs typeface="Helvetica"/>
                </a:rPr>
                <a:t>HBase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01" name="Magnetic Disk 100"/>
            <p:cNvSpPr/>
            <p:nvPr/>
          </p:nvSpPr>
          <p:spPr bwMode="auto">
            <a:xfrm>
              <a:off x="4444073" y="862965"/>
              <a:ext cx="442103" cy="460531"/>
            </a:xfrm>
            <a:prstGeom prst="flowChartMagneticDisk">
              <a:avLst/>
            </a:prstGeom>
            <a:solidFill>
              <a:srgbClr val="66B13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0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dB</a:t>
              </a:r>
              <a:endParaRPr lang="en-US" sz="10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6375743" y="1321162"/>
              <a:ext cx="647992" cy="21045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>
                  <a:solidFill>
                    <a:srgbClr val="FFFFFF"/>
                  </a:solidFill>
                  <a:latin typeface="Flama-Medium"/>
                  <a:cs typeface="Helvetica"/>
                </a:rPr>
                <a:t>M/R</a:t>
              </a:r>
            </a:p>
          </p:txBody>
        </p:sp>
        <p:sp>
          <p:nvSpPr>
            <p:cNvPr id="114" name="Multidocument 113"/>
            <p:cNvSpPr/>
            <p:nvPr/>
          </p:nvSpPr>
          <p:spPr bwMode="auto">
            <a:xfrm>
              <a:off x="5328668" y="1436358"/>
              <a:ext cx="877822" cy="392442"/>
            </a:xfrm>
            <a:prstGeom prst="flowChartMultidocumen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>
                  <a:solidFill>
                    <a:srgbClr val="FFFFFF"/>
                  </a:solidFill>
                  <a:latin typeface="Flama-Medium"/>
                  <a:cs typeface="Helvetica"/>
                </a:rPr>
                <a:t>HDFS</a:t>
              </a:r>
            </a:p>
          </p:txBody>
        </p:sp>
      </p:grpSp>
      <p:grpSp>
        <p:nvGrpSpPr>
          <p:cNvPr id="82971" name="Group 82970"/>
          <p:cNvGrpSpPr/>
          <p:nvPr/>
        </p:nvGrpSpPr>
        <p:grpSpPr>
          <a:xfrm>
            <a:off x="262900" y="2423160"/>
            <a:ext cx="7206615" cy="1931670"/>
            <a:chOff x="857250" y="2720340"/>
            <a:chExt cx="7875270" cy="2228850"/>
          </a:xfrm>
        </p:grpSpPr>
        <p:sp>
          <p:nvSpPr>
            <p:cNvPr id="121" name="Magnetic Disk 120"/>
            <p:cNvSpPr/>
            <p:nvPr/>
          </p:nvSpPr>
          <p:spPr bwMode="auto">
            <a:xfrm>
              <a:off x="874806" y="3930327"/>
              <a:ext cx="443699" cy="460531"/>
            </a:xfrm>
            <a:prstGeom prst="flowChartMagneticDisk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DB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22" name="Magnetic Disk 121"/>
            <p:cNvSpPr/>
            <p:nvPr/>
          </p:nvSpPr>
          <p:spPr bwMode="auto">
            <a:xfrm>
              <a:off x="857250" y="4488659"/>
              <a:ext cx="442103" cy="460531"/>
            </a:xfrm>
            <a:prstGeom prst="flowChartMagneticDisk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0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dB</a:t>
              </a:r>
              <a:endParaRPr lang="en-US" sz="10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23" name="Right Brace 122"/>
            <p:cNvSpPr/>
            <p:nvPr/>
          </p:nvSpPr>
          <p:spPr bwMode="auto">
            <a:xfrm>
              <a:off x="1369205" y="4119055"/>
              <a:ext cx="153415" cy="665011"/>
            </a:xfrm>
            <a:prstGeom prst="rightBr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endParaRPr lang="en-US" sz="1100">
                <a:solidFill>
                  <a:srgbClr val="212121"/>
                </a:solidFill>
                <a:latin typeface="Flama-Medium"/>
              </a:endParaRPr>
            </a:p>
          </p:txBody>
        </p:sp>
        <p:cxnSp>
          <p:nvCxnSpPr>
            <p:cNvPr id="124" name="Straight Arrow Connector 123"/>
            <p:cNvCxnSpPr>
              <a:stCxn id="123" idx="1"/>
            </p:cNvCxnSpPr>
            <p:nvPr/>
          </p:nvCxnSpPr>
          <p:spPr bwMode="auto">
            <a:xfrm flipV="1">
              <a:off x="1522620" y="4450392"/>
              <a:ext cx="983701" cy="1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Rectangle 124"/>
            <p:cNvSpPr/>
            <p:nvPr/>
          </p:nvSpPr>
          <p:spPr bwMode="auto">
            <a:xfrm>
              <a:off x="1614781" y="4153212"/>
              <a:ext cx="591385" cy="25475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>
                  <a:solidFill>
                    <a:srgbClr val="FFFFFF"/>
                  </a:solidFill>
                  <a:latin typeface="Flama-Medium"/>
                  <a:cs typeface="Helvetica"/>
                </a:rPr>
                <a:t>CDC</a:t>
              </a: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491740" y="4280535"/>
              <a:ext cx="742950" cy="2971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KAFKA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27" name="Multidocument 126"/>
            <p:cNvSpPr/>
            <p:nvPr/>
          </p:nvSpPr>
          <p:spPr bwMode="auto">
            <a:xfrm>
              <a:off x="2343150" y="3240405"/>
              <a:ext cx="877822" cy="392442"/>
            </a:xfrm>
            <a:prstGeom prst="flowChartMultidocumen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>
                  <a:solidFill>
                    <a:srgbClr val="FFFFFF"/>
                  </a:solidFill>
                  <a:latin typeface="Flama-Medium"/>
                  <a:cs typeface="Helvetica"/>
                </a:rPr>
                <a:t>HDFS</a:t>
              </a: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3977640" y="3240405"/>
              <a:ext cx="1114425" cy="2971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err="1" smtClean="0">
                  <a:solidFill>
                    <a:srgbClr val="FFFFFF"/>
                  </a:solidFill>
                  <a:latin typeface="Flama-Medium"/>
                  <a:cs typeface="Helvetica"/>
                </a:rPr>
                <a:t>HBase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cxnSp>
          <p:nvCxnSpPr>
            <p:cNvPr id="129" name="Straight Arrow Connector 128"/>
            <p:cNvCxnSpPr>
              <a:stCxn id="126" idx="3"/>
              <a:endCxn id="131" idx="1"/>
            </p:cNvCxnSpPr>
            <p:nvPr/>
          </p:nvCxnSpPr>
          <p:spPr bwMode="auto">
            <a:xfrm>
              <a:off x="3234690" y="4429125"/>
              <a:ext cx="479276" cy="5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1" name="Rectangle 130"/>
            <p:cNvSpPr/>
            <p:nvPr/>
          </p:nvSpPr>
          <p:spPr bwMode="auto">
            <a:xfrm>
              <a:off x="3713966" y="4263390"/>
              <a:ext cx="1698588" cy="3429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Spark Streaming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cxnSp>
          <p:nvCxnSpPr>
            <p:cNvPr id="132" name="Straight Arrow Connector 131"/>
            <p:cNvCxnSpPr>
              <a:endCxn id="128" idx="1"/>
            </p:cNvCxnSpPr>
            <p:nvPr/>
          </p:nvCxnSpPr>
          <p:spPr bwMode="auto">
            <a:xfrm>
              <a:off x="2937510" y="3388995"/>
              <a:ext cx="10401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1" name="Rectangle 140"/>
            <p:cNvSpPr/>
            <p:nvPr/>
          </p:nvSpPr>
          <p:spPr bwMode="auto">
            <a:xfrm>
              <a:off x="3255353" y="3091815"/>
              <a:ext cx="647992" cy="21045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>
                  <a:solidFill>
                    <a:srgbClr val="FFFFFF"/>
                  </a:solidFill>
                  <a:latin typeface="Flama-Medium"/>
                  <a:cs typeface="Helvetica"/>
                </a:rPr>
                <a:t>M/R</a:t>
              </a:r>
            </a:p>
          </p:txBody>
        </p:sp>
        <p:sp>
          <p:nvSpPr>
            <p:cNvPr id="143" name="Curved Down Arrow 142"/>
            <p:cNvSpPr/>
            <p:nvPr/>
          </p:nvSpPr>
          <p:spPr bwMode="auto">
            <a:xfrm flipV="1">
              <a:off x="4188475" y="3631735"/>
              <a:ext cx="544251" cy="167129"/>
            </a:xfrm>
            <a:prstGeom prst="curved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4126230" y="3834765"/>
              <a:ext cx="790438" cy="21045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>
                  <a:solidFill>
                    <a:srgbClr val="FFFFFF"/>
                  </a:solidFill>
                  <a:latin typeface="Flama-Medium"/>
                  <a:cs typeface="Helvetica"/>
                </a:rPr>
                <a:t>Spark</a:t>
              </a:r>
            </a:p>
          </p:txBody>
        </p:sp>
        <p:sp>
          <p:nvSpPr>
            <p:cNvPr id="147" name="Curved Down Arrow 146"/>
            <p:cNvSpPr/>
            <p:nvPr/>
          </p:nvSpPr>
          <p:spPr bwMode="auto">
            <a:xfrm>
              <a:off x="4214011" y="2977841"/>
              <a:ext cx="544251" cy="167129"/>
            </a:xfrm>
            <a:prstGeom prst="curved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4126230" y="2720340"/>
              <a:ext cx="647992" cy="21045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>
                  <a:solidFill>
                    <a:srgbClr val="FFFFFF"/>
                  </a:solidFill>
                  <a:latin typeface="Flama-Medium"/>
                  <a:cs typeface="Helvetica"/>
                </a:rPr>
                <a:t>M/R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5909310" y="3017520"/>
              <a:ext cx="1270448" cy="2971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>
                  <a:solidFill>
                    <a:srgbClr val="FFFFFF"/>
                  </a:solidFill>
                  <a:latin typeface="Flama-Medium"/>
                  <a:cs typeface="Helvetica"/>
                </a:rPr>
                <a:t>Cassandra</a:t>
              </a:r>
            </a:p>
          </p:txBody>
        </p:sp>
        <p:sp>
          <p:nvSpPr>
            <p:cNvPr id="150" name="Left Brace 149"/>
            <p:cNvSpPr/>
            <p:nvPr/>
          </p:nvSpPr>
          <p:spPr bwMode="auto">
            <a:xfrm>
              <a:off x="5686425" y="3017520"/>
              <a:ext cx="204553" cy="717910"/>
            </a:xfrm>
            <a:prstGeom prst="leftBr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endParaRPr lang="en-US" sz="1100">
                <a:solidFill>
                  <a:srgbClr val="212121"/>
                </a:solidFill>
                <a:latin typeface="Flama-Medium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5909310" y="3463290"/>
              <a:ext cx="1270448" cy="2971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err="1" smtClean="0">
                  <a:solidFill>
                    <a:srgbClr val="FFFFFF"/>
                  </a:solidFill>
                  <a:latin typeface="Flama-Medium"/>
                  <a:cs typeface="Helvetica"/>
                </a:rPr>
                <a:t>Memcached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cxnSp>
          <p:nvCxnSpPr>
            <p:cNvPr id="153" name="Straight Arrow Connector 152"/>
            <p:cNvCxnSpPr>
              <a:stCxn id="128" idx="3"/>
              <a:endCxn id="150" idx="1"/>
            </p:cNvCxnSpPr>
            <p:nvPr/>
          </p:nvCxnSpPr>
          <p:spPr bwMode="auto">
            <a:xfrm flipV="1">
              <a:off x="5092065" y="3376475"/>
              <a:ext cx="594360" cy="125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Straight Arrow Connector 155"/>
            <p:cNvCxnSpPr>
              <a:stCxn id="131" idx="3"/>
              <a:endCxn id="160" idx="1"/>
            </p:cNvCxnSpPr>
            <p:nvPr/>
          </p:nvCxnSpPr>
          <p:spPr bwMode="auto">
            <a:xfrm flipV="1">
              <a:off x="5412553" y="4429125"/>
              <a:ext cx="496757" cy="5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0" name="Rectangle 159"/>
            <p:cNvSpPr/>
            <p:nvPr/>
          </p:nvSpPr>
          <p:spPr bwMode="auto">
            <a:xfrm>
              <a:off x="5909310" y="4280535"/>
              <a:ext cx="1270448" cy="2971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err="1" smtClean="0">
                  <a:solidFill>
                    <a:srgbClr val="FFFFFF"/>
                  </a:solidFill>
                  <a:latin typeface="Flama-Medium"/>
                  <a:cs typeface="Helvetica"/>
                </a:rPr>
                <a:t>CouchBase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62" name="Right Brace 161"/>
            <p:cNvSpPr/>
            <p:nvPr/>
          </p:nvSpPr>
          <p:spPr bwMode="auto">
            <a:xfrm>
              <a:off x="7353820" y="2943225"/>
              <a:ext cx="115685" cy="1625562"/>
            </a:xfrm>
            <a:prstGeom prst="rightBr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endParaRPr lang="en-US" sz="1100">
                <a:solidFill>
                  <a:srgbClr val="212121"/>
                </a:solidFill>
                <a:latin typeface="Flama-Medium"/>
              </a:endParaRPr>
            </a:p>
          </p:txBody>
        </p:sp>
        <p:cxnSp>
          <p:nvCxnSpPr>
            <p:cNvPr id="163" name="Straight Arrow Connector 162"/>
            <p:cNvCxnSpPr>
              <a:stCxn id="162" idx="1"/>
              <a:endCxn id="164" idx="1"/>
            </p:cNvCxnSpPr>
            <p:nvPr/>
          </p:nvCxnSpPr>
          <p:spPr bwMode="auto">
            <a:xfrm flipV="1">
              <a:off x="7469505" y="3753267"/>
              <a:ext cx="322349" cy="27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Rectangle 163"/>
            <p:cNvSpPr/>
            <p:nvPr/>
          </p:nvSpPr>
          <p:spPr bwMode="auto">
            <a:xfrm>
              <a:off x="7791854" y="3606402"/>
              <a:ext cx="940666" cy="2937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Service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</p:grpSp>
      <p:sp>
        <p:nvSpPr>
          <p:cNvPr id="168" name="Rectangle 167"/>
          <p:cNvSpPr/>
          <p:nvPr/>
        </p:nvSpPr>
        <p:spPr bwMode="auto">
          <a:xfrm>
            <a:off x="262890" y="4527029"/>
            <a:ext cx="8766810" cy="3478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100" cap="all" dirty="0" smtClean="0">
                <a:solidFill>
                  <a:srgbClr val="FFFFFF"/>
                </a:solidFill>
                <a:latin typeface="Flama-Medium"/>
                <a:cs typeface="Helvetica"/>
              </a:rPr>
              <a:t>YARN + Zookeeper + Azkaban 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915275" y="1754505"/>
            <a:ext cx="1019804" cy="2486406"/>
            <a:chOff x="7915275" y="1754505"/>
            <a:chExt cx="1019804" cy="2486406"/>
          </a:xfrm>
        </p:grpSpPr>
        <p:sp>
          <p:nvSpPr>
            <p:cNvPr id="179" name="Rectangle 178"/>
            <p:cNvSpPr/>
            <p:nvPr/>
          </p:nvSpPr>
          <p:spPr bwMode="auto">
            <a:xfrm>
              <a:off x="7915275" y="3983355"/>
              <a:ext cx="1019804" cy="2575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HDFS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7915275" y="3537585"/>
              <a:ext cx="1019804" cy="2575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err="1" smtClean="0">
                  <a:solidFill>
                    <a:srgbClr val="FFFFFF"/>
                  </a:solidFill>
                  <a:latin typeface="Flama-Medium"/>
                  <a:cs typeface="Helvetica"/>
                </a:rPr>
                <a:t>HBase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7915275" y="3091815"/>
              <a:ext cx="1019804" cy="2575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Hive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7915275" y="2646045"/>
              <a:ext cx="1019804" cy="257556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M / R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7915275" y="2200275"/>
              <a:ext cx="1019804" cy="257556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err="1" smtClean="0">
                  <a:solidFill>
                    <a:srgbClr val="FFFFFF"/>
                  </a:solidFill>
                  <a:latin typeface="Flama-Medium"/>
                  <a:cs typeface="Helvetica"/>
                </a:rPr>
                <a:t>SCalding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7915275" y="1754505"/>
              <a:ext cx="1019804" cy="257556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sz="1100" cap="all" dirty="0" smtClean="0">
                  <a:solidFill>
                    <a:srgbClr val="FFFFFF"/>
                  </a:solidFill>
                  <a:latin typeface="Flama-Medium"/>
                  <a:cs typeface="Helvetica"/>
                </a:rPr>
                <a:t>Spark</a:t>
              </a:r>
              <a:endParaRPr lang="en-US" sz="1100" cap="all" dirty="0">
                <a:solidFill>
                  <a:srgbClr val="FFFFFF"/>
                </a:solidFill>
                <a:latin typeface="Flama-Medium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3011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892" y="788671"/>
            <a:ext cx="79495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388" lvl="1" indent="0" defTabSz="457200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>
              <a:solidFill>
                <a:srgbClr val="212121"/>
              </a:solidFill>
              <a:latin typeface="微软雅黑"/>
              <a:ea typeface="微软雅黑"/>
              <a:cs typeface="微软雅黑"/>
            </a:endParaRP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>
              <a:solidFill>
                <a:srgbClr val="21212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3000" y="1143000"/>
            <a:ext cx="6019800" cy="1657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1257300"/>
            <a:ext cx="2133600" cy="14859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1543050"/>
            <a:ext cx="91440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MR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5970" y="2200275"/>
            <a:ext cx="84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sz="2000" dirty="0" smtClean="0">
                <a:solidFill>
                  <a:srgbClr val="FFFFFF"/>
                </a:solidFill>
                <a:ea typeface="宋体"/>
                <a:cs typeface="+mn-cs"/>
              </a:rPr>
              <a:t>Batch</a:t>
            </a:r>
            <a:endParaRPr lang="en-US" sz="2000" dirty="0">
              <a:solidFill>
                <a:srgbClr val="FFFFFF"/>
              </a:solidFill>
              <a:ea typeface="宋体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399" y="1257300"/>
            <a:ext cx="2150745" cy="14859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885" y="2348865"/>
            <a:ext cx="21213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sz="1900" dirty="0" smtClean="0">
                <a:solidFill>
                  <a:srgbClr val="FFFFFF"/>
                </a:solidFill>
                <a:ea typeface="宋体"/>
                <a:cs typeface="+mn-cs"/>
              </a:rPr>
              <a:t>DAG and Iterative</a:t>
            </a:r>
            <a:endParaRPr lang="en-US" sz="1900" dirty="0">
              <a:solidFill>
                <a:srgbClr val="FFFFFF"/>
              </a:solidFill>
              <a:ea typeface="宋体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20591" y="3086099"/>
            <a:ext cx="2303144" cy="1491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3240405"/>
            <a:ext cx="914400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torm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7400" y="3240405"/>
            <a:ext cx="990600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sz="1400" dirty="0" smtClean="0">
                <a:solidFill>
                  <a:srgbClr val="FFFFFF"/>
                </a:solidFill>
                <a:latin typeface="Arial"/>
                <a:ea typeface="宋体"/>
              </a:rPr>
              <a:t>S</a:t>
            </a:r>
            <a:r>
              <a:rPr lang="en-US" altLang="zh-CN" sz="1400" dirty="0" smtClean="0">
                <a:solidFill>
                  <a:srgbClr val="FFFFFF"/>
                </a:solidFill>
                <a:latin typeface="Arial"/>
                <a:ea typeface="宋体"/>
              </a:rPr>
              <a:t>park</a:t>
            </a:r>
          </a:p>
          <a:p>
            <a:pPr algn="ctr">
              <a:buFontTx/>
              <a:buNone/>
            </a:pPr>
            <a:r>
              <a:rPr lang="en-US" sz="1400" dirty="0" smtClean="0">
                <a:solidFill>
                  <a:srgbClr val="FFFFFF"/>
                </a:solidFill>
                <a:latin typeface="Arial"/>
                <a:ea typeface="宋体"/>
              </a:rPr>
              <a:t>S</a:t>
            </a:r>
            <a:r>
              <a:rPr lang="en-US" altLang="zh-CN" sz="1400" dirty="0" smtClean="0">
                <a:solidFill>
                  <a:srgbClr val="FFFFFF"/>
                </a:solidFill>
                <a:latin typeface="Arial"/>
                <a:ea typeface="宋体"/>
              </a:rPr>
              <a:t>treaming</a:t>
            </a:r>
            <a:endParaRPr lang="en-US" sz="1400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0590" y="4057650"/>
            <a:ext cx="2294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ea typeface="宋体"/>
                <a:cs typeface="+mn-cs"/>
              </a:rPr>
              <a:t>streaming/</a:t>
            </a:r>
            <a:r>
              <a:rPr lang="en-US" sz="2000" dirty="0" err="1" smtClean="0">
                <a:solidFill>
                  <a:srgbClr val="FFFFFF"/>
                </a:solidFill>
                <a:ea typeface="宋体"/>
                <a:cs typeface="+mn-cs"/>
              </a:rPr>
              <a:t>realtime</a:t>
            </a:r>
            <a:endParaRPr lang="en-US" sz="2000" dirty="0">
              <a:solidFill>
                <a:srgbClr val="FFFFFF"/>
              </a:solidFill>
              <a:ea typeface="宋体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24000" y="3086100"/>
            <a:ext cx="2133600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4114800"/>
            <a:ext cx="1367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sz="2000" dirty="0" smtClean="0">
                <a:solidFill>
                  <a:srgbClr val="FFFFFF"/>
                </a:solidFill>
                <a:ea typeface="宋体"/>
                <a:cs typeface="+mn-cs"/>
              </a:rPr>
              <a:t>Interactive</a:t>
            </a:r>
            <a:endParaRPr lang="en-US" sz="2000" dirty="0">
              <a:solidFill>
                <a:srgbClr val="FFFFFF"/>
              </a:solidFill>
              <a:ea typeface="宋体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0" y="1485900"/>
            <a:ext cx="914400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park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1485900"/>
            <a:ext cx="914400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err="1" smtClean="0">
                <a:solidFill>
                  <a:srgbClr val="FFFFFF"/>
                </a:solidFill>
                <a:latin typeface="Arial"/>
                <a:ea typeface="宋体"/>
              </a:rPr>
              <a:t>T</a:t>
            </a:r>
            <a:r>
              <a:rPr lang="en-US" altLang="zh-CN" dirty="0" err="1" smtClean="0">
                <a:solidFill>
                  <a:srgbClr val="FFFFFF"/>
                </a:solidFill>
                <a:latin typeface="Arial"/>
                <a:ea typeface="宋体"/>
              </a:rPr>
              <a:t>ez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00200" y="3371850"/>
            <a:ext cx="91440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I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mpala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90800" y="3371850"/>
            <a:ext cx="91440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P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resto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0800" y="1543050"/>
            <a:ext cx="91440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H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ive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6800" y="1943100"/>
            <a:ext cx="914400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hark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1943100"/>
            <a:ext cx="914400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宋体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宋体"/>
              </a:rPr>
              <a:t>tinger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600" y="1771650"/>
            <a:ext cx="77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FFFFFF"/>
                </a:solidFill>
                <a:ea typeface="宋体"/>
                <a:cs typeface="+mn-cs"/>
              </a:rPr>
              <a:t>Batch</a:t>
            </a:r>
            <a:endParaRPr lang="en-US" dirty="0">
              <a:solidFill>
                <a:srgbClr val="FFFFFF"/>
              </a:solidFill>
              <a:ea typeface="宋体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86400" y="3714750"/>
            <a:ext cx="914400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r>
              <a:rPr lang="en-US" dirty="0" err="1" smtClean="0">
                <a:solidFill>
                  <a:srgbClr val="FFFFFF"/>
                </a:solidFill>
                <a:latin typeface="Arial"/>
                <a:ea typeface="宋体"/>
              </a:rPr>
              <a:t>Samza</a:t>
            </a:r>
            <a:endParaRPr lang="en-US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57600" y="2686050"/>
            <a:ext cx="1143000" cy="51435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framework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237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70509" y="3269183"/>
            <a:ext cx="184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17" y="924606"/>
            <a:ext cx="3810000" cy="3810000"/>
          </a:xfrm>
          <a:prstGeom prst="rect">
            <a:avLst/>
          </a:prstGeom>
        </p:spPr>
      </p:pic>
      <p:sp>
        <p:nvSpPr>
          <p:cNvPr id="7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8915400" y="4973243"/>
            <a:ext cx="223838" cy="1702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915412" y="4972992"/>
            <a:ext cx="224589" cy="170464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sz="600" kern="1200">
                <a:solidFill>
                  <a:srgbClr val="808080"/>
                </a:solidFill>
                <a:latin typeface="Flama-Medium" charset="0"/>
                <a:ea typeface="ＭＳ Ｐゴシック" charset="0"/>
                <a:cs typeface="ＭＳ Ｐゴシック" charset="0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077995F-332B-4C4C-BC91-A1950EC6AAF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71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915418" y="4972992"/>
            <a:ext cx="224589" cy="170464"/>
          </a:xfrm>
          <a:prstGeom prst="rect">
            <a:avLst/>
          </a:prstGeom>
        </p:spPr>
        <p:txBody>
          <a:bodyPr/>
          <a:lstStyle/>
          <a:p>
            <a:fld id="{C323B27E-85D6-4CA7-B030-A1E9AD082585}" type="slidenum">
              <a:rPr lang="en-JM" smtClean="0"/>
              <a:t>7</a:t>
            </a:fld>
            <a:endParaRPr lang="en-JM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JM" dirty="0" smtClean="0">
                <a:solidFill>
                  <a:schemeClr val="bg1"/>
                </a:solidFill>
              </a:rPr>
              <a:t>Agenda</a:t>
            </a:r>
            <a:endParaRPr lang="en-JM" dirty="0">
              <a:solidFill>
                <a:schemeClr val="bg1"/>
              </a:solidFill>
              <a:ea typeface="Open Sans Extra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0057" y="1717163"/>
            <a:ext cx="7038010" cy="3157739"/>
          </a:xfrm>
        </p:spPr>
        <p:txBody>
          <a:bodyPr/>
          <a:lstStyle/>
          <a:p>
            <a:r>
              <a:rPr lang="en-US" altLang="zh-CN" dirty="0">
                <a:solidFill>
                  <a:srgbClr val="BFBFBF"/>
                </a:solidFill>
              </a:rPr>
              <a:t>Compute </a:t>
            </a:r>
            <a:r>
              <a:rPr lang="en-US" altLang="zh-CN" dirty="0" smtClean="0">
                <a:solidFill>
                  <a:srgbClr val="BFBFBF"/>
                </a:solidFill>
              </a:rPr>
              <a:t>Engine</a:t>
            </a:r>
            <a:endParaRPr lang="en-US" altLang="zh-CN" dirty="0" smtClean="0">
              <a:solidFill>
                <a:srgbClr val="BFBFBF"/>
              </a:solidFill>
              <a:latin typeface="+mj-lt"/>
            </a:endParaRPr>
          </a:p>
          <a:p>
            <a:r>
              <a:rPr lang="en-US" altLang="zh-CN" dirty="0" err="1" smtClean="0">
                <a:latin typeface="+mj-lt"/>
              </a:rPr>
              <a:t>MapReduce</a:t>
            </a:r>
            <a:endParaRPr lang="en-US" altLang="zh-CN" dirty="0" smtClean="0">
              <a:solidFill>
                <a:srgbClr val="BFBFBF"/>
              </a:solidFill>
              <a:latin typeface="+mj-lt"/>
            </a:endParaRPr>
          </a:p>
          <a:p>
            <a:r>
              <a:rPr lang="en-US" altLang="zh-CN" dirty="0" smtClean="0">
                <a:solidFill>
                  <a:srgbClr val="BFBFBF"/>
                </a:solidFill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013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71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915418" y="4972992"/>
            <a:ext cx="224589" cy="170464"/>
          </a:xfrm>
          <a:prstGeom prst="rect">
            <a:avLst/>
          </a:prstGeom>
        </p:spPr>
        <p:txBody>
          <a:bodyPr/>
          <a:lstStyle/>
          <a:p>
            <a:fld id="{C323B27E-85D6-4CA7-B030-A1E9AD082585}" type="slidenum">
              <a:rPr lang="en-JM" smtClean="0"/>
              <a:t>8</a:t>
            </a:fld>
            <a:endParaRPr lang="en-JM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JM" cap="none" dirty="0" smtClean="0">
                <a:solidFill>
                  <a:schemeClr val="bg1"/>
                </a:solidFill>
                <a:ea typeface="Open Sans Extrabold" pitchFamily="34" charset="0"/>
              </a:rPr>
              <a:t>MapReduce</a:t>
            </a:r>
            <a:endParaRPr lang="en-JM" cap="none" dirty="0">
              <a:solidFill>
                <a:schemeClr val="bg1"/>
              </a:solidFill>
              <a:ea typeface="Open Sans Extra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0057" y="1717163"/>
            <a:ext cx="7038010" cy="31577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+mj-lt"/>
              </a:rPr>
              <a:t>What is </a:t>
            </a:r>
            <a:r>
              <a:rPr lang="en-US" altLang="zh-CN" sz="2000" dirty="0" err="1" smtClean="0">
                <a:latin typeface="+mj-lt"/>
              </a:rPr>
              <a:t>MapReduce</a:t>
            </a:r>
            <a:endParaRPr lang="en-US" altLang="zh-CN" sz="2000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+mj-lt"/>
              </a:rPr>
              <a:t>Why </a:t>
            </a:r>
            <a:r>
              <a:rPr lang="en-US" altLang="zh-CN" sz="2000" dirty="0" err="1" smtClean="0">
                <a:latin typeface="+mj-lt"/>
              </a:rPr>
              <a:t>MapReduce</a:t>
            </a:r>
            <a:endParaRPr lang="en-US" altLang="zh-CN" sz="2000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+mj-lt"/>
              </a:rPr>
              <a:t>Execution model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+mj-lt"/>
              </a:rPr>
              <a:t>Architecture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+mj-lt"/>
              </a:rPr>
              <a:t>Refinement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+mj-lt"/>
              </a:rPr>
              <a:t>Beyond </a:t>
            </a:r>
            <a:r>
              <a:rPr lang="en-US" altLang="zh-CN" sz="2000" dirty="0" err="1" smtClean="0">
                <a:latin typeface="+mj-lt"/>
              </a:rPr>
              <a:t>MapReduce</a:t>
            </a:r>
            <a:endParaRPr lang="en-US" altLang="zh-CN" sz="2000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1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9533395" y="4631873"/>
            <a:ext cx="184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892" y="788671"/>
            <a:ext cx="7949565" cy="297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 smtClean="0">
                <a:latin typeface="微软雅黑"/>
                <a:ea typeface="微软雅黑"/>
                <a:cs typeface="微软雅黑"/>
              </a:rPr>
              <a:t>MapReduce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 is a parallel </a:t>
            </a:r>
            <a:r>
              <a:rPr lang="en-GB" dirty="0">
                <a:latin typeface="微软雅黑"/>
                <a:ea typeface="微软雅黑"/>
                <a:cs typeface="微软雅黑"/>
              </a:rPr>
              <a:t>programming 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model for processing and generate large dataset based on Google published paper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>
              <a:latin typeface="微软雅黑"/>
              <a:ea typeface="微软雅黑"/>
              <a:cs typeface="微软雅黑"/>
            </a:endParaRP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lang="en-US" dirty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MapReduce</a:t>
            </a:r>
            <a:r>
              <a:rPr lang="en-US" dirty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 is the open source implementation, running on clusters of commodity </a:t>
            </a:r>
            <a:r>
              <a:rPr lang="en-US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machines</a:t>
            </a: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>
              <a:latin typeface="微软雅黑"/>
              <a:ea typeface="微软雅黑"/>
              <a:cs typeface="微软雅黑"/>
            </a:endParaRPr>
          </a:p>
          <a:p>
            <a:pPr marL="428625" indent="-323850" defTabSz="457200">
              <a:lnSpc>
                <a:spcPct val="150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微软雅黑"/>
                <a:ea typeface="微软雅黑"/>
                <a:cs typeface="微软雅黑"/>
              </a:rPr>
              <a:t>Functions </a:t>
            </a:r>
            <a:r>
              <a:rPr lang="en-GB" dirty="0">
                <a:latin typeface="微软雅黑"/>
                <a:ea typeface="微软雅黑"/>
                <a:cs typeface="微软雅黑"/>
              </a:rPr>
              <a:t>borrowed from functional programming languages (se. Lisp</a:t>
            </a:r>
            <a:r>
              <a:rPr lang="en-GB" dirty="0" smtClean="0"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MR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255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">
      <a:dk1>
        <a:srgbClr val="FFFFFF"/>
      </a:dk1>
      <a:lt1>
        <a:srgbClr val="FFFFFF"/>
      </a:lt1>
      <a:dk2>
        <a:srgbClr val="595959"/>
      </a:dk2>
      <a:lt2>
        <a:srgbClr val="F2F2F2"/>
      </a:lt2>
      <a:accent1>
        <a:srgbClr val="8CC83C"/>
      </a:accent1>
      <a:accent2>
        <a:srgbClr val="64AF3C"/>
      </a:accent2>
      <a:accent3>
        <a:srgbClr val="B5B5B5"/>
      </a:accent3>
      <a:accent4>
        <a:srgbClr val="DADADA"/>
      </a:accent4>
      <a:accent5>
        <a:srgbClr val="C5E0AF"/>
      </a:accent5>
      <a:accent6>
        <a:srgbClr val="5A9E35"/>
      </a:accent6>
      <a:hlink>
        <a:srgbClr val="0000FF"/>
      </a:hlink>
      <a:folHlink>
        <a:srgbClr val="800080"/>
      </a:folHlink>
    </a:clrScheme>
    <a:fontScheme name="Theme1">
      <a:majorFont>
        <a:latin typeface="Arial"/>
        <a:ea typeface="ＭＳ Ｐゴシック"/>
        <a:cs typeface="Trebuchet MS"/>
      </a:majorFont>
      <a:minorFont>
        <a:latin typeface="Arial"/>
        <a:ea typeface="ＭＳ Ｐゴシック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主题1">
  <a:themeElements>
    <a:clrScheme name="">
      <a:dk1>
        <a:srgbClr val="FFFFFF"/>
      </a:dk1>
      <a:lt1>
        <a:srgbClr val="FFFFFF"/>
      </a:lt1>
      <a:dk2>
        <a:srgbClr val="595959"/>
      </a:dk2>
      <a:lt2>
        <a:srgbClr val="F2F2F2"/>
      </a:lt2>
      <a:accent1>
        <a:srgbClr val="8CC83C"/>
      </a:accent1>
      <a:accent2>
        <a:srgbClr val="64AF3C"/>
      </a:accent2>
      <a:accent3>
        <a:srgbClr val="B5B5B5"/>
      </a:accent3>
      <a:accent4>
        <a:srgbClr val="DADADA"/>
      </a:accent4>
      <a:accent5>
        <a:srgbClr val="C5E0AF"/>
      </a:accent5>
      <a:accent6>
        <a:srgbClr val="5A9E35"/>
      </a:accent6>
      <a:hlink>
        <a:srgbClr val="0000FF"/>
      </a:hlink>
      <a:folHlink>
        <a:srgbClr val="800080"/>
      </a:folHlink>
    </a:clrScheme>
    <a:fontScheme name="主题1">
      <a:majorFont>
        <a:latin typeface="Arial"/>
        <a:ea typeface="ＭＳ Ｐゴシック"/>
        <a:cs typeface="Trebuchet MS"/>
      </a:majorFont>
      <a:minorFont>
        <a:latin typeface="Arial"/>
        <a:ea typeface="ＭＳ Ｐゴシック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0120525_Beijing_WindDown">
  <a:themeElements>
    <a:clrScheme name="">
      <a:dk1>
        <a:srgbClr val="212121"/>
      </a:dk1>
      <a:lt1>
        <a:srgbClr val="FFFFFF"/>
      </a:lt1>
      <a:dk2>
        <a:srgbClr val="4D4D4D"/>
      </a:dk2>
      <a:lt2>
        <a:srgbClr val="FFFFFF"/>
      </a:lt2>
      <a:accent1>
        <a:srgbClr val="8CC83C"/>
      </a:accent1>
      <a:accent2>
        <a:srgbClr val="FF6400"/>
      </a:accent2>
      <a:accent3>
        <a:srgbClr val="FFFFFF"/>
      </a:accent3>
      <a:accent4>
        <a:srgbClr val="1B1B1B"/>
      </a:accent4>
      <a:accent5>
        <a:srgbClr val="C5E0AF"/>
      </a:accent5>
      <a:accent6>
        <a:srgbClr val="E75A00"/>
      </a:accent6>
      <a:hlink>
        <a:srgbClr val="5588BB"/>
      </a:hlink>
      <a:folHlink>
        <a:srgbClr val="5588BB"/>
      </a:folHlink>
    </a:clrScheme>
    <a:fontScheme name="20120525_Beijing_WindDown">
      <a:majorFont>
        <a:latin typeface="Helvetica Regular"/>
        <a:ea typeface="ＭＳ Ｐゴシック"/>
        <a:cs typeface="Helvetica Regular"/>
      </a:majorFont>
      <a:minorFont>
        <a:latin typeface="Helvetica Light"/>
        <a:ea typeface="ＭＳ Ｐゴシック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Hulu_Paid Time Off">
  <a:themeElements>
    <a:clrScheme name="Hulu Theme 1">
      <a:dk1>
        <a:srgbClr val="212121"/>
      </a:dk1>
      <a:lt1>
        <a:srgbClr val="FFFFFF"/>
      </a:lt1>
      <a:dk2>
        <a:srgbClr val="4D4D4D"/>
      </a:dk2>
      <a:lt2>
        <a:srgbClr val="B3B3B3"/>
      </a:lt2>
      <a:accent1>
        <a:srgbClr val="66B132"/>
      </a:accent1>
      <a:accent2>
        <a:srgbClr val="5588BB"/>
      </a:accent2>
      <a:accent3>
        <a:srgbClr val="FF6400"/>
      </a:accent3>
      <a:accent4>
        <a:srgbClr val="AD3456"/>
      </a:accent4>
      <a:accent5>
        <a:srgbClr val="4B3183"/>
      </a:accent5>
      <a:accent6>
        <a:srgbClr val="D20000"/>
      </a:accent6>
      <a:hlink>
        <a:srgbClr val="66B132"/>
      </a:hlink>
      <a:folHlink>
        <a:srgbClr val="66B132"/>
      </a:folHlink>
    </a:clrScheme>
    <a:fontScheme name="Custom 1">
      <a:majorFont>
        <a:latin typeface="Flama-Medium"/>
        <a:ea typeface=""/>
        <a:cs typeface=""/>
      </a:majorFont>
      <a:minorFont>
        <a:latin typeface="Flama-Medium"/>
        <a:ea typeface=""/>
        <a:cs typeface=""/>
      </a:minorFont>
    </a:fontScheme>
    <a:fmtScheme name="2012Hulu_Theme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0000" endPos="30000" dist="38100" dir="5400000" sy="-100000" rotWithShape="0"/>
          </a:effectLst>
        </a:effectStyle>
        <a:effectStyle>
          <a:effectLst>
            <a:outerShdw blurRad="127000" dist="25400" dir="5400000" algn="ctr" rotWithShape="0">
              <a:srgbClr val="000000">
                <a:alpha val="7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270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solidFill>
          <a:schemeClr val="dk1"/>
        </a:solidFill>
      </a:bgFillStyleLst>
    </a:fmtScheme>
  </a:themeElements>
  <a:objectDefaults>
    <a:spDef>
      <a:spPr>
        <a:solidFill>
          <a:srgbClr val="66B132"/>
        </a:solidFill>
        <a:ln>
          <a:noFill/>
        </a:ln>
      </a:spPr>
      <a:bodyPr rtlCol="0" anchor="ctr"/>
      <a:lstStyle>
        <a:defPPr algn="ctr">
          <a:defRPr sz="1200" cap="all" dirty="0">
            <a:solidFill>
              <a:schemeClr val="bg1"/>
            </a:solidFill>
            <a:cs typeface="Helvetic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1_默认设计模板">
  <a:themeElements>
    <a:clrScheme name="默认设计模板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默认设计模板">
  <a:themeElements>
    <a:clrScheme name="默认设计模板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FFFFFF"/>
      </a:dk1>
      <a:lt1>
        <a:srgbClr val="FFFFFF"/>
      </a:lt1>
      <a:dk2>
        <a:srgbClr val="595959"/>
      </a:dk2>
      <a:lt2>
        <a:srgbClr val="F2F2F2"/>
      </a:lt2>
      <a:accent1>
        <a:srgbClr val="8CC83C"/>
      </a:accent1>
      <a:accent2>
        <a:srgbClr val="64AF3C"/>
      </a:accent2>
      <a:accent3>
        <a:srgbClr val="B5B5B5"/>
      </a:accent3>
      <a:accent4>
        <a:srgbClr val="DADADA"/>
      </a:accent4>
      <a:accent5>
        <a:srgbClr val="C5E0AF"/>
      </a:accent5>
      <a:accent6>
        <a:srgbClr val="5A9E3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14767</TotalTime>
  <Pages>0</Pages>
  <Words>3754</Words>
  <Characters>0</Characters>
  <Application>Microsoft Macintosh PowerPoint</Application>
  <DocSecurity>0</DocSecurity>
  <PresentationFormat>On-screen Show (16:9)</PresentationFormat>
  <Lines>0</Lines>
  <Paragraphs>1301</Paragraphs>
  <Slides>60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Theme1</vt:lpstr>
      <vt:lpstr>主题1</vt:lpstr>
      <vt:lpstr>20120525_Beijing_WindDown</vt:lpstr>
      <vt:lpstr>Hulu_Paid Time Off</vt:lpstr>
      <vt:lpstr>1_默认设计模板</vt:lpstr>
      <vt:lpstr>2_默认设计模板</vt:lpstr>
      <vt:lpstr>BIG Data – Data Processing</vt:lpstr>
      <vt:lpstr>Agenda</vt:lpstr>
      <vt:lpstr>Agenda</vt:lpstr>
      <vt:lpstr>Data processing framework (1)</vt:lpstr>
      <vt:lpstr>Data processing framework (2)</vt:lpstr>
      <vt:lpstr>Data processing framework (3)</vt:lpstr>
      <vt:lpstr>Agenda</vt:lpstr>
      <vt:lpstr>MapReduce</vt:lpstr>
      <vt:lpstr>What is MR (1)</vt:lpstr>
      <vt:lpstr>What is MR (2)</vt:lpstr>
      <vt:lpstr>Why MR (1)</vt:lpstr>
      <vt:lpstr>Why MR (2)</vt:lpstr>
      <vt:lpstr>Why map / reduce (3)</vt:lpstr>
      <vt:lpstr>Why map / reduce (4)</vt:lpstr>
      <vt:lpstr>Why map / reduce (5)</vt:lpstr>
      <vt:lpstr>Why mapreduce (6)</vt:lpstr>
      <vt:lpstr>Execution model – key concept</vt:lpstr>
      <vt:lpstr>Execution model – Example (1)</vt:lpstr>
      <vt:lpstr>Execution model – Example (2)</vt:lpstr>
      <vt:lpstr>Execution model – Overview</vt:lpstr>
      <vt:lpstr>Execution model – input format (1)</vt:lpstr>
      <vt:lpstr>Execution model – input format (2)</vt:lpstr>
      <vt:lpstr>Execution model – Map (1)</vt:lpstr>
      <vt:lpstr>Execution model – map (2)</vt:lpstr>
      <vt:lpstr>Execution model – Overview</vt:lpstr>
      <vt:lpstr>Execution model – partitioner (2)</vt:lpstr>
      <vt:lpstr>Execution model – Combiner (1)</vt:lpstr>
      <vt:lpstr>Execution model – combiner (2)</vt:lpstr>
      <vt:lpstr>Execution model – Combiner (3)</vt:lpstr>
      <vt:lpstr>Execution model – reduce (1)</vt:lpstr>
      <vt:lpstr>Execution model – reduce (2)</vt:lpstr>
      <vt:lpstr>Execution model – output format (1)</vt:lpstr>
      <vt:lpstr>Execution model – output format (2)</vt:lpstr>
      <vt:lpstr>Execution model – Shuffle (1)</vt:lpstr>
      <vt:lpstr>Execution model – shuffle (2)</vt:lpstr>
      <vt:lpstr>Execution model – shuffle (3)</vt:lpstr>
      <vt:lpstr>Execution model – shuffle (4)</vt:lpstr>
      <vt:lpstr>Execution model – summary</vt:lpstr>
      <vt:lpstr>Architecture (1)</vt:lpstr>
      <vt:lpstr>Architecture (2)</vt:lpstr>
      <vt:lpstr>Architecture – job execution</vt:lpstr>
      <vt:lpstr>Architecture – status report</vt:lpstr>
      <vt:lpstr>Refinement - Failure tolerance</vt:lpstr>
      <vt:lpstr>Refinement - Task failure</vt:lpstr>
      <vt:lpstr>Refinement – Task Tracker failure</vt:lpstr>
      <vt:lpstr>Refinement – job tracker failure</vt:lpstr>
      <vt:lpstr>Architecture – mR 2.0</vt:lpstr>
      <vt:lpstr>Refinement –  speculative tasks</vt:lpstr>
      <vt:lpstr>Refinement – Locality</vt:lpstr>
      <vt:lpstr>Beyond MR</vt:lpstr>
      <vt:lpstr>Beyond MR – scalding (1)</vt:lpstr>
      <vt:lpstr>Beyond MR – scalding (2)</vt:lpstr>
      <vt:lpstr>Beyond MR – scalding (3)</vt:lpstr>
      <vt:lpstr>Beyond MR – scalding (4)</vt:lpstr>
      <vt:lpstr>Beyond mR - TEz</vt:lpstr>
      <vt:lpstr>Beyond MR – Tez (2)</vt:lpstr>
      <vt:lpstr>Beyond mR – Tez (3)</vt:lpstr>
      <vt:lpstr>Agenda</vt:lpstr>
      <vt:lpstr>COMPUTE ENGINE in Hulu</vt:lpstr>
      <vt:lpstr>Q &amp; A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TAO Program Update</dc:title>
  <dc:creator>Wei Cao</dc:creator>
  <cp:lastModifiedBy>Xin Yao</cp:lastModifiedBy>
  <cp:revision>2730</cp:revision>
  <dcterms:created xsi:type="dcterms:W3CDTF">2012-04-16T03:52:00Z</dcterms:created>
  <dcterms:modified xsi:type="dcterms:W3CDTF">2014-09-11T11:08:57Z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